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149"/>
  </p:notesMasterIdLst>
  <p:handoutMasterIdLst>
    <p:handoutMasterId r:id="rId150"/>
  </p:handoutMasterIdLst>
  <p:sldIdLst>
    <p:sldId id="606" r:id="rId3"/>
    <p:sldId id="699" r:id="rId4"/>
    <p:sldId id="282" r:id="rId5"/>
    <p:sldId id="2061" r:id="rId6"/>
    <p:sldId id="2243" r:id="rId7"/>
    <p:sldId id="2244" r:id="rId8"/>
    <p:sldId id="2062" r:id="rId9"/>
    <p:sldId id="2064" r:id="rId10"/>
    <p:sldId id="2063" r:id="rId11"/>
    <p:sldId id="2065" r:id="rId12"/>
    <p:sldId id="2066" r:id="rId13"/>
    <p:sldId id="2067" r:id="rId14"/>
    <p:sldId id="2068" r:id="rId15"/>
    <p:sldId id="2069" r:id="rId16"/>
    <p:sldId id="2070" r:id="rId17"/>
    <p:sldId id="2071" r:id="rId18"/>
    <p:sldId id="2072" r:id="rId19"/>
    <p:sldId id="2073" r:id="rId20"/>
    <p:sldId id="2077" r:id="rId21"/>
    <p:sldId id="2075" r:id="rId22"/>
    <p:sldId id="2078" r:id="rId23"/>
    <p:sldId id="2079" r:id="rId24"/>
    <p:sldId id="2080" r:id="rId25"/>
    <p:sldId id="2081" r:id="rId26"/>
    <p:sldId id="2082" r:id="rId27"/>
    <p:sldId id="2083" r:id="rId28"/>
    <p:sldId id="2084" r:id="rId29"/>
    <p:sldId id="2212" r:id="rId30"/>
    <p:sldId id="2085" r:id="rId31"/>
    <p:sldId id="2086" r:id="rId32"/>
    <p:sldId id="2213" r:id="rId33"/>
    <p:sldId id="2214" r:id="rId34"/>
    <p:sldId id="2215" r:id="rId35"/>
    <p:sldId id="2216" r:id="rId36"/>
    <p:sldId id="2217" r:id="rId37"/>
    <p:sldId id="2218" r:id="rId38"/>
    <p:sldId id="2224" r:id="rId39"/>
    <p:sldId id="2219" r:id="rId40"/>
    <p:sldId id="2220" r:id="rId41"/>
    <p:sldId id="2221" r:id="rId42"/>
    <p:sldId id="2222" r:id="rId43"/>
    <p:sldId id="2225" r:id="rId44"/>
    <p:sldId id="2226" r:id="rId45"/>
    <p:sldId id="2228" r:id="rId46"/>
    <p:sldId id="2229" r:id="rId47"/>
    <p:sldId id="2230" r:id="rId48"/>
    <p:sldId id="2231" r:id="rId49"/>
    <p:sldId id="2232" r:id="rId50"/>
    <p:sldId id="2233" r:id="rId51"/>
    <p:sldId id="2234" r:id="rId52"/>
    <p:sldId id="2235" r:id="rId53"/>
    <p:sldId id="2237" r:id="rId54"/>
    <p:sldId id="2239" r:id="rId55"/>
    <p:sldId id="2238" r:id="rId56"/>
    <p:sldId id="2241" r:id="rId57"/>
    <p:sldId id="2240" r:id="rId58"/>
    <p:sldId id="2249" r:id="rId59"/>
    <p:sldId id="2250" r:id="rId60"/>
    <p:sldId id="2242" r:id="rId61"/>
    <p:sldId id="2252" r:id="rId62"/>
    <p:sldId id="2253" r:id="rId63"/>
    <p:sldId id="2255" r:id="rId64"/>
    <p:sldId id="2254" r:id="rId65"/>
    <p:sldId id="2256" r:id="rId66"/>
    <p:sldId id="2257" r:id="rId67"/>
    <p:sldId id="2258" r:id="rId68"/>
    <p:sldId id="2259" r:id="rId69"/>
    <p:sldId id="2260" r:id="rId70"/>
    <p:sldId id="2261" r:id="rId71"/>
    <p:sldId id="2262" r:id="rId72"/>
    <p:sldId id="2263" r:id="rId73"/>
    <p:sldId id="2264" r:id="rId74"/>
    <p:sldId id="2269" r:id="rId75"/>
    <p:sldId id="2265" r:id="rId76"/>
    <p:sldId id="2245" r:id="rId77"/>
    <p:sldId id="2266" r:id="rId78"/>
    <p:sldId id="2267" r:id="rId79"/>
    <p:sldId id="2271" r:id="rId80"/>
    <p:sldId id="2272" r:id="rId81"/>
    <p:sldId id="2273" r:id="rId82"/>
    <p:sldId id="2268" r:id="rId83"/>
    <p:sldId id="2274" r:id="rId84"/>
    <p:sldId id="2275" r:id="rId85"/>
    <p:sldId id="2276" r:id="rId86"/>
    <p:sldId id="2378" r:id="rId87"/>
    <p:sldId id="2379" r:id="rId88"/>
    <p:sldId id="2381" r:id="rId89"/>
    <p:sldId id="2435" r:id="rId90"/>
    <p:sldId id="2437" r:id="rId91"/>
    <p:sldId id="2439" r:id="rId92"/>
    <p:sldId id="2438" r:id="rId93"/>
    <p:sldId id="2436" r:id="rId94"/>
    <p:sldId id="2440" r:id="rId95"/>
    <p:sldId id="2441" r:id="rId96"/>
    <p:sldId id="2491" r:id="rId97"/>
    <p:sldId id="2492" r:id="rId98"/>
    <p:sldId id="2493" r:id="rId99"/>
    <p:sldId id="2494" r:id="rId100"/>
    <p:sldId id="2496" r:id="rId101"/>
    <p:sldId id="2498" r:id="rId102"/>
    <p:sldId id="2497" r:id="rId103"/>
    <p:sldId id="2501" r:id="rId104"/>
    <p:sldId id="2499" r:id="rId105"/>
    <p:sldId id="2500" r:id="rId106"/>
    <p:sldId id="2502" r:id="rId107"/>
    <p:sldId id="2503" r:id="rId108"/>
    <p:sldId id="2504" r:id="rId109"/>
    <p:sldId id="2505" r:id="rId110"/>
    <p:sldId id="2507" r:id="rId111"/>
    <p:sldId id="2508" r:id="rId112"/>
    <p:sldId id="2510" r:id="rId113"/>
    <p:sldId id="2512" r:id="rId114"/>
    <p:sldId id="2514" r:id="rId115"/>
    <p:sldId id="2513" r:id="rId116"/>
    <p:sldId id="2515" r:id="rId117"/>
    <p:sldId id="2516" r:id="rId118"/>
    <p:sldId id="2517" r:id="rId119"/>
    <p:sldId id="2518" r:id="rId120"/>
    <p:sldId id="2519" r:id="rId121"/>
    <p:sldId id="2520" r:id="rId122"/>
    <p:sldId id="2246" r:id="rId123"/>
    <p:sldId id="2247" r:id="rId124"/>
    <p:sldId id="2521" r:id="rId125"/>
    <p:sldId id="2523" r:id="rId126"/>
    <p:sldId id="2522" r:id="rId127"/>
    <p:sldId id="2524" r:id="rId128"/>
    <p:sldId id="2525" r:id="rId129"/>
    <p:sldId id="2526" r:id="rId130"/>
    <p:sldId id="2527" r:id="rId131"/>
    <p:sldId id="2528" r:id="rId132"/>
    <p:sldId id="2529" r:id="rId133"/>
    <p:sldId id="2557" r:id="rId134"/>
    <p:sldId id="2546" r:id="rId135"/>
    <p:sldId id="2547" r:id="rId136"/>
    <p:sldId id="2548" r:id="rId137"/>
    <p:sldId id="2550" r:id="rId138"/>
    <p:sldId id="2551" r:id="rId139"/>
    <p:sldId id="2552" r:id="rId140"/>
    <p:sldId id="2553" r:id="rId141"/>
    <p:sldId id="2554" r:id="rId142"/>
    <p:sldId id="2555" r:id="rId143"/>
    <p:sldId id="2060" r:id="rId144"/>
    <p:sldId id="612" r:id="rId145"/>
    <p:sldId id="2556" r:id="rId146"/>
    <p:sldId id="1916" r:id="rId147"/>
    <p:sldId id="613" r:id="rId148"/>
  </p:sldIdLst>
  <p:sldSz cx="12192000" cy="6858000"/>
  <p:notesSz cx="6858000" cy="9144000"/>
  <p:embeddedFontLst>
    <p:embeddedFont>
      <p:font typeface="微软雅黑" panose="020B0503020204020204" pitchFamily="34" charset="-122"/>
      <p:regular r:id="rId155"/>
    </p:embeddedFont>
    <p:embeddedFont>
      <p:font typeface="Tahoma" panose="020B0604030504040204" charset="0"/>
      <p:regular r:id="rId156"/>
      <p:bold r:id="rId157"/>
    </p:embeddedFont>
    <p:embeddedFont>
      <p:font typeface="Garamond" panose="02020404030301010803" pitchFamily="18" charset="0"/>
      <p:regular r:id="rId158"/>
      <p:bold r:id="rId159"/>
      <p:italic r:id="rId160"/>
    </p:embeddedFont>
    <p:embeddedFont>
      <p:font typeface="楷体" panose="02010609060101010101" charset="-122"/>
      <p:regular r:id="rId161"/>
    </p:embeddedFont>
    <p:embeddedFont>
      <p:font typeface="黑体" panose="02010609060101010101" pitchFamily="2" charset="-122"/>
      <p:regular r:id="rId162"/>
    </p:embeddedFont>
    <p:embeddedFont>
      <p:font typeface="隶书" panose="02010509060101010101" pitchFamily="49" charset="-122"/>
      <p:regular r:id="rId163"/>
    </p:embeddedFont>
    <p:embeddedFont>
      <p:font typeface="Segoe Print" panose="02000600000000000000" charset="0"/>
      <p:regular r:id="rId164"/>
      <p:bold r:id="rId165"/>
    </p:embeddedFont>
  </p:embeddedFontLst>
  <p:custDataLst>
    <p:tags r:id="rId166"/>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dongdongzjhw" initials="g" lastIdx="16" clrIdx="0"/>
  <p:cmAuthor id="2" name="Wuqijun" initials="W"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594" y="102"/>
      </p:cViewPr>
      <p:guideLst>
        <p:guide orient="horz" pos="391"/>
        <p:guide orient="horz" pos="1208"/>
        <p:guide orient="horz" pos="4106"/>
        <p:guide orient="horz" pos="3210"/>
        <p:guide orient="horz" pos="2874"/>
        <p:guide pos="3762"/>
        <p:guide pos="888"/>
        <p:guide pos="7650"/>
        <p:guide pos="6976"/>
        <p:guide pos="1346"/>
        <p:guide pos="6375"/>
      </p:guideLst>
    </p:cSldViewPr>
  </p:slideViewPr>
  <p:notesTextViewPr>
    <p:cViewPr>
      <p:scale>
        <a:sx n="100" d="100"/>
        <a:sy n="100" d="100"/>
      </p:scale>
      <p:origin x="0" y="0"/>
    </p:cViewPr>
  </p:notesTextViewPr>
  <p:notesViewPr>
    <p:cSldViewPr>
      <p:cViewPr varScale="1">
        <p:scale>
          <a:sx n="67" d="100"/>
          <a:sy n="67" d="100"/>
        </p:scale>
        <p:origin x="-3360" y="-108"/>
      </p:cViewPr>
      <p:guideLst>
        <p:guide orient="horz" pos="2956"/>
        <p:guide pos="211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6" Type="http://schemas.openxmlformats.org/officeDocument/2006/relationships/tags" Target="tags/tag12.xml"/><Relationship Id="rId165" Type="http://schemas.openxmlformats.org/officeDocument/2006/relationships/font" Target="fonts/font11.fntdata"/><Relationship Id="rId164" Type="http://schemas.openxmlformats.org/officeDocument/2006/relationships/font" Target="fonts/font10.fntdata"/><Relationship Id="rId163" Type="http://schemas.openxmlformats.org/officeDocument/2006/relationships/font" Target="fonts/font9.fntdata"/><Relationship Id="rId162" Type="http://schemas.openxmlformats.org/officeDocument/2006/relationships/font" Target="fonts/font8.fntdata"/><Relationship Id="rId161" Type="http://schemas.openxmlformats.org/officeDocument/2006/relationships/font" Target="fonts/font7.fntdata"/><Relationship Id="rId160" Type="http://schemas.openxmlformats.org/officeDocument/2006/relationships/font" Target="fonts/font6.fntdata"/><Relationship Id="rId16" Type="http://schemas.openxmlformats.org/officeDocument/2006/relationships/slide" Target="slides/slide14.xml"/><Relationship Id="rId159" Type="http://schemas.openxmlformats.org/officeDocument/2006/relationships/font" Target="fonts/font5.fntdata"/><Relationship Id="rId158" Type="http://schemas.openxmlformats.org/officeDocument/2006/relationships/font" Target="fonts/font4.fntdata"/><Relationship Id="rId157" Type="http://schemas.openxmlformats.org/officeDocument/2006/relationships/font" Target="fonts/font3.fntdata"/><Relationship Id="rId156" Type="http://schemas.openxmlformats.org/officeDocument/2006/relationships/font" Target="fonts/font2.fntdata"/><Relationship Id="rId155" Type="http://schemas.openxmlformats.org/officeDocument/2006/relationships/font" Target="fonts/font1.fntdata"/><Relationship Id="rId154" Type="http://schemas.openxmlformats.org/officeDocument/2006/relationships/commentAuthors" Target="commentAuthors.xml"/><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handoutMaster" Target="handoutMasters/handoutMaster1.xml"/><Relationship Id="rId15" Type="http://schemas.openxmlformats.org/officeDocument/2006/relationships/slide" Target="slides/slide13.xml"/><Relationship Id="rId149" Type="http://schemas.openxmlformats.org/officeDocument/2006/relationships/notesMaster" Target="notesMasters/notesMaster1.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33BA84-6C1D-4F93-A9F4-04B92CE1945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8FCAEF-2C49-435D-B9DA-BA0CC419F84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a:defRPr/>
            </a:lvl1pPr>
          </a:lstStyle>
          <a:p>
            <a:fld id="{9DD59B10-E385-4D3C-A0B0-F174EA9AA91B}"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w="12700" cmpd="sng">
            <a:noFill/>
            <a:bevel/>
          </a:ln>
        </p:spPr>
      </p:sp>
      <p:sp>
        <p:nvSpPr>
          <p:cNvPr id="2053" name="备注占位符 4"/>
          <p:cNvSpPr>
            <a:spLocks noGrp="1" noRot="1" noChangeAspect="1" noChangeArrowheads="1"/>
          </p:cNvSpPr>
          <p:nvPr/>
        </p:nvSpPr>
        <p:spPr bwMode="auto">
          <a:xfrm>
            <a:off x="685800" y="4400550"/>
            <a:ext cx="5486400" cy="3600450"/>
          </a:xfrm>
          <a:prstGeom prst="rect">
            <a:avLst/>
          </a:prstGeom>
          <a:noFill/>
          <a:ln w="12700" cmpd="sng">
            <a:noFill/>
            <a:bevel/>
          </a:ln>
        </p:spPr>
        <p:txBody>
          <a:bodyPr anchor="ctr"/>
          <a:lstStyle/>
          <a:p>
            <a:pPr defTabSz="0" eaLnBrk="0" hangingPunct="0">
              <a:spcBef>
                <a:spcPct val="30000"/>
              </a:spcBef>
              <a:buFontTx/>
              <a:buNone/>
            </a:pPr>
            <a:r>
              <a:rPr lang="zh-CN" altLang="en-US" sz="1200"/>
              <a:t>单击此处编辑母版文本样式</a:t>
            </a:r>
            <a:endParaRPr lang="zh-CN" altLang="en-US" sz="1200"/>
          </a:p>
          <a:p>
            <a:pPr defTabSz="0" eaLnBrk="0" hangingPunct="0">
              <a:spcBef>
                <a:spcPct val="30000"/>
              </a:spcBef>
              <a:buFontTx/>
              <a:buNone/>
            </a:pPr>
            <a:r>
              <a:rPr lang="zh-CN" altLang="en-US" sz="1200"/>
              <a:t>第二级</a:t>
            </a:r>
            <a:endParaRPr lang="zh-CN" altLang="en-US" sz="1200"/>
          </a:p>
          <a:p>
            <a:pPr defTabSz="0" eaLnBrk="0" hangingPunct="0">
              <a:spcBef>
                <a:spcPct val="30000"/>
              </a:spcBef>
              <a:buFontTx/>
              <a:buNone/>
            </a:pPr>
            <a:r>
              <a:rPr lang="zh-CN" altLang="en-US" sz="1200"/>
              <a:t>第三级</a:t>
            </a:r>
            <a:endParaRPr lang="zh-CN" altLang="en-US" sz="1200"/>
          </a:p>
          <a:p>
            <a:pPr defTabSz="0" eaLnBrk="0" hangingPunct="0">
              <a:spcBef>
                <a:spcPct val="30000"/>
              </a:spcBef>
              <a:buFontTx/>
              <a:buNone/>
            </a:pPr>
            <a:r>
              <a:rPr lang="zh-CN" altLang="en-US" sz="1200"/>
              <a:t>第四级</a:t>
            </a:r>
            <a:endParaRPr lang="zh-CN" altLang="en-US" sz="1200"/>
          </a:p>
          <a:p>
            <a:pPr defTabSz="0" eaLnBrk="0" hangingPunct="0">
              <a:spcBef>
                <a:spcPct val="30000"/>
              </a:spcBef>
              <a:buFontTx/>
              <a:buNone/>
            </a:pPr>
            <a:r>
              <a:rPr lang="zh-CN" altLang="en-US" sz="1200"/>
              <a:t>第五级</a:t>
            </a:r>
            <a:endParaRPr lang="zh-CN" altLang="en-US" sz="120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a:defRPr/>
            </a:lvl1pPr>
          </a:lstStyle>
          <a:p>
            <a:fld id="{79B3A261-A9C9-4EB5-901F-E33BE236AA87}"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3085" name="文本框 42"/>
          <p:cNvSpPr>
            <a:spLocks noChangeArrowheads="1"/>
          </p:cNvSpPr>
          <p:nvPr userDrawn="1"/>
        </p:nvSpPr>
        <p:spPr bwMode="auto">
          <a:xfrm>
            <a:off x="5067300" y="6322695"/>
            <a:ext cx="2606675" cy="260350"/>
          </a:xfrm>
          <a:prstGeom prst="rect">
            <a:avLst/>
          </a:prstGeom>
          <a:noFill/>
          <a:ln w="9525">
            <a:noFill/>
            <a:miter lim="800000"/>
          </a:ln>
        </p:spPr>
        <p:txBody>
          <a:bodyPr>
            <a:spAutoFit/>
          </a:bodyPr>
          <a:lstStyle/>
          <a:p>
            <a:pPr algn="dist"/>
            <a:r>
              <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15" name="直接连接符 40"/>
          <p:cNvSpPr>
            <a:spLocks noChangeShapeType="1"/>
          </p:cNvSpPr>
          <p:nvPr userDrawn="1"/>
        </p:nvSpPr>
        <p:spPr bwMode="auto">
          <a:xfrm>
            <a:off x="-7302" y="6426835"/>
            <a:ext cx="4319587" cy="12700"/>
          </a:xfrm>
          <a:prstGeom prst="line">
            <a:avLst/>
          </a:prstGeom>
          <a:noFill/>
          <a:ln w="3175" cap="flat" cmpd="sng">
            <a:solidFill>
              <a:srgbClr val="28A9D6"/>
            </a:solidFill>
            <a:bevel/>
          </a:ln>
        </p:spPr>
        <p:txBody>
          <a:bodyPr/>
          <a:lstStyle/>
          <a:p>
            <a:endParaRPr lang="zh-CN" altLang="en-US"/>
          </a:p>
        </p:txBody>
      </p:sp>
      <p:pic>
        <p:nvPicPr>
          <p:cNvPr id="20" name="图片 19" descr="图片1"/>
          <p:cNvPicPr>
            <a:picLocks noChangeAspect="1"/>
          </p:cNvPicPr>
          <p:nvPr userDrawn="1"/>
        </p:nvPicPr>
        <p:blipFill>
          <a:blip r:embed="rId2"/>
          <a:stretch>
            <a:fillRect/>
          </a:stretch>
        </p:blipFill>
        <p:spPr>
          <a:xfrm>
            <a:off x="4240530" y="6153785"/>
            <a:ext cx="869950" cy="582295"/>
          </a:xfrm>
          <a:prstGeom prst="rect">
            <a:avLst/>
          </a:prstGeom>
        </p:spPr>
      </p:pic>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 name="Freeform 7"/>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Line 8"/>
          <p:cNvSpPr>
            <a:spLocks noChangeShapeType="1"/>
          </p:cNvSpPr>
          <p:nvPr/>
        </p:nvSpPr>
        <p:spPr bwMode="auto">
          <a:xfrm>
            <a:off x="2641600" y="3962400"/>
            <a:ext cx="8682567" cy="0"/>
          </a:xfrm>
          <a:prstGeom prst="line">
            <a:avLst/>
          </a:prstGeom>
          <a:noFill/>
          <a:ln w="19050">
            <a:solidFill>
              <a:schemeClr val="accent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5586" name="Rectangle 2"/>
          <p:cNvSpPr>
            <a:spLocks noGrp="1" noChangeArrowheads="1"/>
          </p:cNvSpPr>
          <p:nvPr>
            <p:ph type="ctrTitle"/>
          </p:nvPr>
        </p:nvSpPr>
        <p:spPr>
          <a:xfrm>
            <a:off x="1219201" y="1524000"/>
            <a:ext cx="10164233" cy="1752600"/>
          </a:xfrm>
        </p:spPr>
        <p:txBody>
          <a:bodyPr/>
          <a:lstStyle>
            <a:lvl1pPr>
              <a:defRPr sz="5000">
                <a:sym typeface="宋体" panose="02010600030101010101" pitchFamily="2" charset="-122"/>
              </a:defRPr>
            </a:lvl1pPr>
          </a:lstStyle>
          <a:p>
            <a:pPr fontAlgn="base"/>
            <a:r>
              <a:rPr lang="en-US" altLang="zh-CN" strike="noStrike" noProof="1"/>
              <a:t>Click to edit Master title style</a:t>
            </a:r>
            <a:endParaRPr lang="en-US" altLang="zh-CN" strike="noStrike" noProof="1"/>
          </a:p>
        </p:txBody>
      </p:sp>
      <p:sp>
        <p:nvSpPr>
          <p:cNvPr id="195587" name="Rectangle 3"/>
          <p:cNvSpPr>
            <a:spLocks noGrp="1" noChangeArrowheads="1"/>
          </p:cNvSpPr>
          <p:nvPr>
            <p:ph type="subTitle" idx="1"/>
          </p:nvPr>
        </p:nvSpPr>
        <p:spPr>
          <a:xfrm>
            <a:off x="2641600" y="3962400"/>
            <a:ext cx="8737600" cy="1752600"/>
          </a:xfrm>
        </p:spPr>
        <p:txBody>
          <a:bodyPr/>
          <a:lstStyle>
            <a:lvl1pPr marL="0" indent="0">
              <a:defRPr sz="2600">
                <a:sym typeface="宋体" panose="02010600030101010101" pitchFamily="2" charset="-122"/>
              </a:defRPr>
            </a:lvl1pPr>
          </a:lstStyle>
          <a:p>
            <a:pPr fontAlgn="base"/>
            <a:r>
              <a:rPr lang="en-US" altLang="zh-CN" strike="noStrike" noProof="1"/>
              <a:t>Click to edit Master subtitle style</a:t>
            </a:r>
            <a:endParaRPr lang="en-US" altLang="zh-CN" strike="noStrike" noProof="1"/>
          </a:p>
        </p:txBody>
      </p:sp>
      <p:sp>
        <p:nvSpPr>
          <p:cNvPr id="10" name="Rectangle 6"/>
          <p:cNvSpPr>
            <a:spLocks noGrp="1" noChangeArrowheads="1"/>
          </p:cNvSpPr>
          <p:nvPr>
            <p:ph type="sldNum" sz="quarter" idx="4"/>
          </p:nvPr>
        </p:nvSpPr>
        <p:spPr bwMode="auto">
          <a:xfrm>
            <a:off x="8737600" y="6243638"/>
            <a:ext cx="2844800" cy="457200"/>
          </a:xfrm>
          <a:prstGeom prst="rect">
            <a:avLst/>
          </a:prstGeom>
          <a:noFill/>
          <a:ln w="9525">
            <a:noFill/>
            <a:miter lim="800000"/>
          </a:ln>
          <a:effectLst/>
        </p:spPr>
        <p:txBody>
          <a:bodyPr vert="horz" wrap="square" lIns="91440" tIns="45720" rIns="91440" bIns="45720" numCol="1" anchor="b" anchorCtr="0" compatLnSpc="1"/>
          <a:p>
            <a:pPr algn="r" fontAlgn="base"/>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3"/>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4"/>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246284" y="1268414"/>
            <a:ext cx="5611283" cy="2300287"/>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46284" y="3721100"/>
            <a:ext cx="5611283" cy="2300288"/>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页脚占位符 5"/>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自定义版式">
    <p:spTree>
      <p:nvGrpSpPr>
        <p:cNvPr id="1" name=""/>
        <p:cNvGrpSpPr/>
        <p:nvPr/>
      </p:nvGrpSpPr>
      <p:grpSpPr>
        <a:xfrm>
          <a:off x="0" y="0"/>
          <a:ext cx="0" cy="0"/>
          <a:chOff x="0" y="0"/>
          <a:chExt cx="0" cy="0"/>
        </a:xfrm>
      </p:grpSpPr>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4707255" y="283210"/>
            <a:ext cx="270764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上次回顾</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2" name="椭圆 24"/>
          <p:cNvSpPr>
            <a:spLocks noChangeArrowheads="1"/>
          </p:cNvSpPr>
          <p:nvPr userDrawn="1"/>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5044440" y="283210"/>
            <a:ext cx="203835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总结</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descr="SZU讲义封面"/>
          <p:cNvPicPr>
            <a:picLocks noChangeAspect="1"/>
          </p:cNvPicPr>
          <p:nvPr userDrawn="1"/>
        </p:nvPicPr>
        <p:blipFill>
          <a:blip r:embed="rId2"/>
          <a:stretch>
            <a:fillRect/>
          </a:stretch>
        </p:blipFill>
        <p:spPr>
          <a:xfrm>
            <a:off x="0" y="1905"/>
            <a:ext cx="12192000" cy="4400550"/>
          </a:xfrm>
          <a:prstGeom prst="rect">
            <a:avLst/>
          </a:prstGeom>
        </p:spPr>
      </p:pic>
      <p:sp>
        <p:nvSpPr>
          <p:cNvPr id="3075" name="矩形 1"/>
          <p:cNvSpPr>
            <a:spLocks noChangeArrowheads="1"/>
          </p:cNvSpPr>
          <p:nvPr userDrawn="1"/>
        </p:nvSpPr>
        <p:spPr bwMode="auto">
          <a:xfrm>
            <a:off x="635" y="4088765"/>
            <a:ext cx="12192000" cy="824865"/>
          </a:xfrm>
          <a:prstGeom prst="rect">
            <a:avLst/>
          </a:prstGeom>
          <a:solidFill>
            <a:srgbClr val="28A9D6"/>
          </a:solidFill>
          <a:ln w="9525" cmpd="sng">
            <a:noFill/>
            <a:bevel/>
          </a:ln>
        </p:spPr>
        <p:txBody>
          <a:bodyPr lIns="121920" tIns="60960" rIns="121920" bIns="60960" anchor="ctr" anchorCtr="0"/>
          <a:lstStyle/>
          <a:p>
            <a:pPr algn="ctr"/>
            <a:endParaRPr lang="en-US" altLang="zh-CN" sz="36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3" name="组合 2"/>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3"/>
            <a:srcRect/>
            <a:stretch>
              <a:fillRect/>
            </a:stretch>
          </p:blipFill>
          <p:spPr bwMode="auto">
            <a:xfrm>
              <a:off x="6934" y="9160"/>
              <a:ext cx="1101" cy="1101"/>
            </a:xfrm>
            <a:prstGeom prst="rect">
              <a:avLst/>
            </a:prstGeom>
            <a:noFill/>
            <a:ln w="9525">
              <a:noFill/>
              <a:miter lim="800000"/>
              <a:headEnd/>
              <a:tailEnd/>
            </a:ln>
            <a:effectLst/>
          </p:spPr>
        </p:pic>
      </p:grpSp>
      <p:grpSp>
        <p:nvGrpSpPr>
          <p:cNvPr id="4" name="组合 3"/>
          <p:cNvGrpSpPr/>
          <p:nvPr userDrawn="1"/>
        </p:nvGrpSpPr>
        <p:grpSpPr>
          <a:xfrm>
            <a:off x="948055" y="5455920"/>
            <a:ext cx="10026650" cy="398780"/>
            <a:chOff x="1493" y="8366"/>
            <a:chExt cx="15790" cy="628"/>
          </a:xfrm>
        </p:grpSpPr>
        <p:sp>
          <p:nvSpPr>
            <p:cNvPr id="7175" name="直接连接符 29"/>
            <p:cNvSpPr/>
            <p:nvPr userDrawn="1"/>
          </p:nvSpPr>
          <p:spPr>
            <a:xfrm>
              <a:off x="1493" y="8671"/>
              <a:ext cx="5983" cy="22"/>
            </a:xfrm>
            <a:prstGeom prst="line">
              <a:avLst/>
            </a:prstGeom>
            <a:ln w="3175" cap="flat" cmpd="sng">
              <a:solidFill>
                <a:srgbClr val="28A9D6"/>
              </a:solidFill>
              <a:prstDash val="solid"/>
              <a:bevel/>
              <a:headEnd type="none" w="med" len="med"/>
              <a:tailEnd type="none" w="med" len="med"/>
            </a:ln>
          </p:spPr>
        </p:sp>
        <p:sp>
          <p:nvSpPr>
            <p:cNvPr id="7178" name="直接连接符 40"/>
            <p:cNvSpPr/>
            <p:nvPr userDrawn="1"/>
          </p:nvSpPr>
          <p:spPr>
            <a:xfrm>
              <a:off x="11671" y="8672"/>
              <a:ext cx="5612" cy="21"/>
            </a:xfrm>
            <a:prstGeom prst="line">
              <a:avLst/>
            </a:prstGeom>
            <a:ln w="3175" cap="flat" cmpd="sng">
              <a:solidFill>
                <a:srgbClr val="28A9D6"/>
              </a:solidFill>
              <a:prstDash val="solid"/>
              <a:bevel/>
              <a:headEnd type="none" w="med" len="med"/>
              <a:tailEnd type="none" w="med" len="med"/>
            </a:ln>
          </p:spPr>
        </p:sp>
        <p:sp>
          <p:nvSpPr>
            <p:cNvPr id="7181" name="TextBox 14"/>
            <p:cNvSpPr txBox="1"/>
            <p:nvPr userDrawn="1"/>
          </p:nvSpPr>
          <p:spPr>
            <a:xfrm>
              <a:off x="8491" y="8366"/>
              <a:ext cx="2479"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主讲白鉴聪</a:t>
              </a:r>
              <a:endParaRPr lang="zh-CN" altLang="en-US" sz="2000" dirty="0">
                <a:latin typeface="Tahoma" panose="020B0604030504040204" charset="0"/>
                <a:ea typeface="宋体" panose="02010600030101010101" pitchFamily="2" charset="-122"/>
              </a:endParaRPr>
            </a:p>
          </p:txBody>
        </p:sp>
      </p:grpSp>
      <p:grpSp>
        <p:nvGrpSpPr>
          <p:cNvPr id="5" name="组合 4"/>
          <p:cNvGrpSpPr/>
          <p:nvPr userDrawn="1"/>
        </p:nvGrpSpPr>
        <p:grpSpPr>
          <a:xfrm>
            <a:off x="1198245" y="5008880"/>
            <a:ext cx="9531350" cy="398780"/>
            <a:chOff x="1868" y="8366"/>
            <a:chExt cx="15010" cy="628"/>
          </a:xfrm>
        </p:grpSpPr>
        <p:sp>
          <p:nvSpPr>
            <p:cNvPr id="7" name="直接连接符 29"/>
            <p:cNvSpPr/>
            <p:nvPr userDrawn="1"/>
          </p:nvSpPr>
          <p:spPr>
            <a:xfrm>
              <a:off x="1868" y="8671"/>
              <a:ext cx="5159" cy="21"/>
            </a:xfrm>
            <a:prstGeom prst="line">
              <a:avLst/>
            </a:prstGeom>
            <a:ln w="3175" cap="flat" cmpd="sng">
              <a:solidFill>
                <a:srgbClr val="28A9D6"/>
              </a:solidFill>
              <a:prstDash val="solid"/>
              <a:bevel/>
              <a:headEnd type="none" w="med" len="med"/>
              <a:tailEnd type="none" w="med" len="med"/>
            </a:ln>
          </p:spPr>
        </p:sp>
        <p:sp>
          <p:nvSpPr>
            <p:cNvPr id="8" name="直接连接符 40"/>
            <p:cNvSpPr/>
            <p:nvPr userDrawn="1"/>
          </p:nvSpPr>
          <p:spPr>
            <a:xfrm>
              <a:off x="11897" y="8692"/>
              <a:ext cx="4981" cy="2"/>
            </a:xfrm>
            <a:prstGeom prst="line">
              <a:avLst/>
            </a:prstGeom>
            <a:ln w="3175" cap="flat" cmpd="sng">
              <a:solidFill>
                <a:srgbClr val="28A9D6"/>
              </a:solidFill>
              <a:prstDash val="solid"/>
              <a:bevel/>
              <a:headEnd type="none" w="med" len="med"/>
              <a:tailEnd type="none" w="med" len="med"/>
            </a:ln>
          </p:spPr>
        </p:sp>
        <p:sp>
          <p:nvSpPr>
            <p:cNvPr id="9" name="TextBox 14"/>
            <p:cNvSpPr txBox="1"/>
            <p:nvPr userDrawn="1"/>
          </p:nvSpPr>
          <p:spPr>
            <a:xfrm>
              <a:off x="7792" y="8366"/>
              <a:ext cx="3621"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数据结构</a:t>
              </a:r>
              <a:endParaRPr lang="zh-CN" altLang="en-US" sz="2000" dirty="0">
                <a:latin typeface="Tahoma" panose="020B0604030504040204" charset="0"/>
                <a:ea typeface="宋体" panose="02010600030101010101" pitchFamily="2" charset="-122"/>
              </a:endParaR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075" name="矩形 1"/>
          <p:cNvSpPr>
            <a:spLocks noChangeArrowheads="1"/>
          </p:cNvSpPr>
          <p:nvPr userDrawn="1"/>
        </p:nvSpPr>
        <p:spPr bwMode="auto">
          <a:xfrm>
            <a:off x="0" y="4728210"/>
            <a:ext cx="12192000" cy="903605"/>
          </a:xfrm>
          <a:prstGeom prst="rect">
            <a:avLst/>
          </a:prstGeom>
          <a:solidFill>
            <a:srgbClr val="28A9D6"/>
          </a:solidFill>
          <a:ln w="9525" cmpd="sng">
            <a:noFill/>
            <a:bevel/>
          </a:ln>
        </p:spPr>
        <p:txBody>
          <a:bodyPr lIns="121920" tIns="60960" rIns="121920" bIns="60960" anchor="ctr" anchorCtr="0"/>
          <a:lstStyle/>
          <a:p>
            <a:pPr algn="ctr"/>
            <a:r>
              <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rPr>
              <a:t>谢谢观看</a:t>
            </a:r>
            <a:endPar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6" name="直接连接符 24"/>
          <p:cNvSpPr>
            <a:spLocks noChangeShapeType="1"/>
          </p:cNvSpPr>
          <p:nvPr userDrawn="1"/>
        </p:nvSpPr>
        <p:spPr bwMode="auto">
          <a:xfrm>
            <a:off x="0" y="5665153"/>
            <a:ext cx="12192000" cy="1587"/>
          </a:xfrm>
          <a:prstGeom prst="line">
            <a:avLst/>
          </a:prstGeom>
          <a:noFill/>
          <a:ln w="19050" cap="flat" cmpd="sng">
            <a:solidFill>
              <a:srgbClr val="28A9D6"/>
            </a:solidFill>
            <a:bevel/>
          </a:ln>
        </p:spPr>
        <p:txBody>
          <a:bodyPr/>
          <a:lstStyle/>
          <a:p>
            <a:endParaRPr lang="zh-CN" altLang="en-US"/>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4" name="组合 3"/>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2"/>
            <a:srcRect/>
            <a:stretch>
              <a:fillRect/>
            </a:stretch>
          </p:blipFill>
          <p:spPr bwMode="auto">
            <a:xfrm>
              <a:off x="6934" y="9160"/>
              <a:ext cx="1101" cy="1101"/>
            </a:xfrm>
            <a:prstGeom prst="rect">
              <a:avLst/>
            </a:prstGeom>
            <a:noFill/>
            <a:ln w="9525">
              <a:noFill/>
              <a:miter lim="800000"/>
              <a:headEnd/>
              <a:tailEnd/>
            </a:ln>
            <a:effectLst/>
          </p:spPr>
        </p:pic>
      </p:grpSp>
      <p:pic>
        <p:nvPicPr>
          <p:cNvPr id="2" name="图片 1" descr="SZU讲义尾页"/>
          <p:cNvPicPr>
            <a:picLocks noChangeAspect="1"/>
          </p:cNvPicPr>
          <p:nvPr userDrawn="1"/>
        </p:nvPicPr>
        <p:blipFill>
          <a:blip r:embed="rId3"/>
          <a:stretch>
            <a:fillRect/>
          </a:stretch>
        </p:blipFill>
        <p:spPr>
          <a:xfrm>
            <a:off x="0" y="-35560"/>
            <a:ext cx="12191365" cy="476377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29260" y="948055"/>
            <a:ext cx="11087735" cy="5144135"/>
          </a:xfrm>
        </p:spPr>
        <p:txBody>
          <a:bodyPr/>
          <a:lstStyle>
            <a:lvl1pPr>
              <a:buFont typeface="Wingdings" panose="05000000000000000000" charset="0"/>
              <a:buChar char="l"/>
              <a:defRPr sz="2800">
                <a:sym typeface="宋体" panose="02010600030101010101" pitchFamily="2" charset="-122"/>
              </a:defRPr>
            </a:lvl1pPr>
            <a:lvl2pPr>
              <a:defRPr sz="2400">
                <a:sym typeface="宋体" panose="02010600030101010101" pitchFamily="2" charset="-122"/>
              </a:defRPr>
            </a:lvl2pPr>
            <a:lvl3pPr>
              <a:buFont typeface="Arial" panose="020B0604020202020204" pitchFamily="34" charset="0"/>
              <a:buChar char="•"/>
              <a:defRPr sz="2000">
                <a:sym typeface="宋体" panose="02010600030101010101" pitchFamily="2" charset="-122"/>
              </a:defRPr>
            </a:lvl3pPr>
            <a:lvl4pPr>
              <a:defRPr sz="2000">
                <a:sym typeface="宋体" panose="02010600030101010101" pitchFamily="2" charset="-122"/>
              </a:defRPr>
            </a:lvl4pPr>
            <a:lvl5pPr>
              <a:defRPr sz="12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endParaRPr lang="en-US" dirty="0"/>
          </a:p>
        </p:txBody>
      </p:sp>
      <p:sp>
        <p:nvSpPr>
          <p:cNvPr id="7" name="标题 6"/>
          <p:cNvSpPr>
            <a:spLocks noGrp="1"/>
          </p:cNvSpPr>
          <p:nvPr>
            <p:ph type="title"/>
          </p:nvPr>
        </p:nvSpPr>
        <p:spPr>
          <a:xfrm>
            <a:off x="752475" y="150813"/>
            <a:ext cx="10972800" cy="796908"/>
          </a:xfrm>
        </p:spPr>
        <p:txBody>
          <a:bodyPr rtlCol="0"/>
          <a:lstStyle>
            <a:lvl1pPr algn="l">
              <a:defRPr sz="3600">
                <a:sym typeface="宋体" panose="02010600030101010101" pitchFamily="2" charset="-122"/>
              </a:defRPr>
            </a:lvl1pPr>
          </a:lstStyle>
          <a:p>
            <a:r>
              <a:rPr lang="zh-CN" altLang="en-US" smtClean="0"/>
              <a:t>单击此处编辑母版标题样式</a:t>
            </a:r>
            <a:endParaRPr lang="en-US"/>
          </a:p>
        </p:txBody>
      </p:sp>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p>
            <a:pPr algn="ctr"/>
            <a:endParaRPr lang="zh-CN" altLang="zh-CN">
              <a:solidFill>
                <a:srgbClr val="FFFFFF"/>
              </a:solidFill>
            </a:endParaRPr>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p>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2"/>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3"/>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46284" y="1268413"/>
            <a:ext cx="5611283"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4F8FB"/>
            </a:gs>
            <a:gs pos="63000">
              <a:srgbClr val="F2F2F2"/>
            </a:gs>
            <a:gs pos="100000">
              <a:srgbClr val="D8D8D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26" name="灯片编号占位符 3"/>
          <p:cNvSpPr>
            <a:spLocks noGrp="1" noChangeArrowheads="1"/>
          </p:cNvSpPr>
          <p:nvPr>
            <p:ph type="sldNum" sz="quarter" idx="4"/>
          </p:nvPr>
        </p:nvSpPr>
        <p:spPr bwMode="auto">
          <a:xfrm>
            <a:off x="942975" y="633888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1219200" indent="-1219200" algn="ctr" rtl="0" fontAlgn="base">
        <a:spcBef>
          <a:spcPct val="0"/>
        </a:spcBef>
        <a:spcAft>
          <a:spcPct val="0"/>
        </a:spcAft>
        <a:defRPr sz="5800">
          <a:solidFill>
            <a:schemeClr val="tx1"/>
          </a:solidFill>
          <a:latin typeface="+mj-lt"/>
          <a:ea typeface="+mj-ea"/>
          <a:cs typeface="+mj-cs"/>
          <a:sym typeface="Copperplate Gothic Bold" panose="020E0705020206020404" charset="0"/>
        </a:defRPr>
      </a:lvl1pPr>
      <a:lvl2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2pPr>
      <a:lvl3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3pPr>
      <a:lvl4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4pPr>
      <a:lvl5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5pPr>
      <a:lvl6pPr marL="16764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6pPr>
      <a:lvl7pPr marL="21336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7pPr>
      <a:lvl8pPr marL="25908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8pPr>
      <a:lvl9pPr marL="30480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9pPr>
    </p:titleStyle>
    <p:bodyStyle>
      <a:lvl1pPr marL="457200" indent="-457200" algn="l" defTabSz="1219200" rtl="0" fontAlgn="base">
        <a:spcBef>
          <a:spcPct val="20000"/>
        </a:spcBef>
        <a:spcAft>
          <a:spcPct val="0"/>
        </a:spcAft>
        <a:buFont typeface="Arial" panose="020B0604020202020204" pitchFamily="34" charset="0"/>
        <a:buChar char="•"/>
        <a:defRPr sz="4200">
          <a:solidFill>
            <a:schemeClr val="tx1"/>
          </a:solidFill>
          <a:latin typeface="+mn-lt"/>
          <a:ea typeface="+mn-ea"/>
          <a:cs typeface="+mn-cs"/>
          <a:sym typeface="Copperplate Gothic Bold" panose="020E0705020206020404" charset="0"/>
        </a:defRPr>
      </a:lvl1pPr>
      <a:lvl2pPr marL="990600" indent="-381000" algn="l" defTabSz="1219200" rtl="0" fontAlgn="base">
        <a:spcBef>
          <a:spcPct val="20000"/>
        </a:spcBef>
        <a:spcAft>
          <a:spcPct val="0"/>
        </a:spcAft>
        <a:buFont typeface="Arial" panose="020B0604020202020204" pitchFamily="34" charset="0"/>
        <a:buChar char="–"/>
        <a:defRPr sz="3700">
          <a:solidFill>
            <a:schemeClr val="tx1"/>
          </a:solidFill>
          <a:latin typeface="+mn-lt"/>
          <a:ea typeface="+mn-ea"/>
          <a:sym typeface="Copperplate Gothic Bold" panose="020E0705020206020404" charset="0"/>
        </a:defRPr>
      </a:lvl2pPr>
      <a:lvl3pPr marL="1524000" indent="-304800" algn="l" defTabSz="1219200" rtl="0" fontAlgn="base">
        <a:spcBef>
          <a:spcPct val="20000"/>
        </a:spcBef>
        <a:spcAft>
          <a:spcPct val="0"/>
        </a:spcAft>
        <a:buFont typeface="Arial" panose="020B0604020202020204" pitchFamily="34" charset="0"/>
        <a:buChar char="•"/>
        <a:defRPr sz="3200">
          <a:solidFill>
            <a:schemeClr val="tx1"/>
          </a:solidFill>
          <a:latin typeface="+mn-lt"/>
          <a:ea typeface="+mn-ea"/>
          <a:sym typeface="Copperplate Gothic Bold" panose="020E0705020206020404" charset="0"/>
        </a:defRPr>
      </a:lvl3pPr>
      <a:lvl4pPr marL="2133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4pPr>
      <a:lvl5pPr marL="27432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5pPr>
      <a:lvl6pPr marL="32004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6pPr>
      <a:lvl7pPr marL="3657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7pPr>
      <a:lvl8pPr marL="41148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8pPr>
      <a:lvl9pPr marL="45720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8.xml"/><Relationship Id="rId2" Type="http://schemas.openxmlformats.org/officeDocument/2006/relationships/image" Target="../media/image23.wmf"/><Relationship Id="rId1" Type="http://schemas.openxmlformats.org/officeDocument/2006/relationships/oleObject" Target="../embeddings/oleObject7.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8.xml"/><Relationship Id="rId2" Type="http://schemas.openxmlformats.org/officeDocument/2006/relationships/image" Target="../media/image24.wmf"/><Relationship Id="rId1" Type="http://schemas.openxmlformats.org/officeDocument/2006/relationships/oleObject" Target="../embeddings/oleObject8.bin"/></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8.xml"/><Relationship Id="rId2" Type="http://schemas.openxmlformats.org/officeDocument/2006/relationships/image" Target="../media/image25.wmf"/><Relationship Id="rId1" Type="http://schemas.openxmlformats.org/officeDocument/2006/relationships/oleObject" Target="../embeddings/oleObject9.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tags" Target="../tags/tag1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5.png"/></Relationships>
</file>

<file path=ppt/slides/_rels/slide13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8.xml"/><Relationship Id="rId2" Type="http://schemas.openxmlformats.org/officeDocument/2006/relationships/image" Target="../media/image36.wmf"/><Relationship Id="rId1"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11.wmf"/><Relationship Id="rId1"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8.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8.xml"/><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oleObject" Target="../embeddings/oleObject3.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8.xml"/><Relationship Id="rId2" Type="http://schemas.openxmlformats.org/officeDocument/2006/relationships/image" Target="../media/image18.wmf"/><Relationship Id="rId1" Type="http://schemas.openxmlformats.org/officeDocument/2006/relationships/oleObject" Target="../embeddings/oleObject4.bin"/></Relationships>
</file>

<file path=ppt/slides/_rels/slide79.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8.xml"/><Relationship Id="rId4" Type="http://schemas.openxmlformats.org/officeDocument/2006/relationships/image" Target="../media/image20.wmf"/><Relationship Id="rId3" Type="http://schemas.openxmlformats.org/officeDocument/2006/relationships/oleObject" Target="../embeddings/oleObject6.bin"/><Relationship Id="rId2" Type="http://schemas.openxmlformats.org/officeDocument/2006/relationships/image" Target="../media/image19.wmf"/><Relationship Id="rId1"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tags" Target="../tags/tag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59885" y="4126230"/>
            <a:ext cx="4374515" cy="815340"/>
          </a:xfrm>
          <a:prstGeom prst="rect">
            <a:avLst/>
          </a:prstGeom>
        </p:spPr>
        <p:txBody>
          <a:bodyPr vert="horz" lIns="91440" tIns="45720" rIns="91440" bIns="45720" rtlCol="0" anchor="ctr" anchorCtr="0">
            <a:noAutofit/>
          </a:bodyPr>
          <a:p>
            <a:pPr marL="0" lvl="0" indent="0" algn="ctr">
              <a:lnSpc>
                <a:spcPct val="90000"/>
              </a:lnSpc>
              <a:spcBef>
                <a:spcPts val="1000"/>
              </a:spcBef>
              <a:buClr>
                <a:schemeClr val="accent2"/>
              </a:buClr>
              <a:buFont typeface="Wingdings" panose="05000000000000000000" pitchFamily="2" charset="2"/>
              <a:buNone/>
            </a:pPr>
            <a:r>
              <a:rPr lang="en-US" altLang="zh-CN" sz="4400">
                <a:solidFill>
                  <a:srgbClr val="FFFF00"/>
                </a:solidFill>
              </a:rPr>
              <a:t>7 </a:t>
            </a:r>
            <a:r>
              <a:rPr lang="zh-CN" altLang="en-US" sz="4400">
                <a:solidFill>
                  <a:srgbClr val="FFFF00"/>
                </a:solidFill>
              </a:rPr>
              <a:t>图</a:t>
            </a:r>
            <a:endParaRPr lang="zh-CN" altLang="en-US" sz="4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无向完全图：如果无向图有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n(n-1)/2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条边，则称为无向完全图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无向完全图是指图的任意两个顶点都有边</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268" name="Group 22"/>
          <p:cNvGrpSpPr/>
          <p:nvPr/>
        </p:nvGrpSpPr>
        <p:grpSpPr>
          <a:xfrm>
            <a:off x="4440238" y="2708275"/>
            <a:ext cx="2895600" cy="2286000"/>
            <a:chOff x="1536" y="2688"/>
            <a:chExt cx="1824" cy="1440"/>
          </a:xfrm>
        </p:grpSpPr>
        <p:sp>
          <p:nvSpPr>
            <p:cNvPr id="11269" name="Line 23"/>
            <p:cNvSpPr/>
            <p:nvPr/>
          </p:nvSpPr>
          <p:spPr>
            <a:xfrm flipH="1">
              <a:off x="2160" y="2837"/>
              <a:ext cx="576" cy="0"/>
            </a:xfrm>
            <a:prstGeom prst="line">
              <a:avLst/>
            </a:prstGeom>
            <a:ln w="38100" cap="flat" cmpd="sng">
              <a:solidFill>
                <a:srgbClr val="009900"/>
              </a:solidFill>
              <a:prstDash val="solid"/>
              <a:round/>
              <a:headEnd type="none" w="med" len="med"/>
              <a:tailEnd type="none" w="med" len="med"/>
            </a:ln>
          </p:spPr>
        </p:sp>
        <p:sp>
          <p:nvSpPr>
            <p:cNvPr id="11270" name="Line 24"/>
            <p:cNvSpPr/>
            <p:nvPr/>
          </p:nvSpPr>
          <p:spPr>
            <a:xfrm>
              <a:off x="2832" y="2933"/>
              <a:ext cx="0" cy="960"/>
            </a:xfrm>
            <a:prstGeom prst="line">
              <a:avLst/>
            </a:prstGeom>
            <a:ln w="38100" cap="flat" cmpd="sng">
              <a:solidFill>
                <a:srgbClr val="009900"/>
              </a:solidFill>
              <a:prstDash val="solid"/>
              <a:round/>
              <a:headEnd type="none" w="med" len="med"/>
              <a:tailEnd type="none" w="med" len="med"/>
            </a:ln>
          </p:spPr>
        </p:sp>
        <p:sp>
          <p:nvSpPr>
            <p:cNvPr id="11271" name="Line 25"/>
            <p:cNvSpPr/>
            <p:nvPr/>
          </p:nvSpPr>
          <p:spPr>
            <a:xfrm>
              <a:off x="2880" y="2885"/>
              <a:ext cx="336" cy="480"/>
            </a:xfrm>
            <a:prstGeom prst="line">
              <a:avLst/>
            </a:prstGeom>
            <a:ln w="38100" cap="flat" cmpd="sng">
              <a:solidFill>
                <a:srgbClr val="009900"/>
              </a:solidFill>
              <a:prstDash val="solid"/>
              <a:round/>
              <a:headEnd type="none" w="med" len="med"/>
              <a:tailEnd type="none" w="med" len="med"/>
            </a:ln>
          </p:spPr>
        </p:sp>
        <p:sp>
          <p:nvSpPr>
            <p:cNvPr id="11272" name="Line 26"/>
            <p:cNvSpPr/>
            <p:nvPr/>
          </p:nvSpPr>
          <p:spPr>
            <a:xfrm flipH="1">
              <a:off x="1728" y="2885"/>
              <a:ext cx="240" cy="432"/>
            </a:xfrm>
            <a:prstGeom prst="line">
              <a:avLst/>
            </a:prstGeom>
            <a:ln w="38100" cap="flat" cmpd="sng">
              <a:solidFill>
                <a:srgbClr val="009900"/>
              </a:solidFill>
              <a:prstDash val="solid"/>
              <a:round/>
              <a:headEnd type="none" w="med" len="med"/>
              <a:tailEnd type="none" w="med" len="med"/>
            </a:ln>
          </p:spPr>
        </p:sp>
        <p:sp>
          <p:nvSpPr>
            <p:cNvPr id="11273" name="Line 27"/>
            <p:cNvSpPr/>
            <p:nvPr/>
          </p:nvSpPr>
          <p:spPr>
            <a:xfrm flipH="1" flipV="1">
              <a:off x="2016" y="2933"/>
              <a:ext cx="0" cy="1008"/>
            </a:xfrm>
            <a:prstGeom prst="line">
              <a:avLst/>
            </a:prstGeom>
            <a:ln w="38100" cap="flat" cmpd="sng">
              <a:solidFill>
                <a:srgbClr val="009900"/>
              </a:solidFill>
              <a:prstDash val="solid"/>
              <a:round/>
              <a:headEnd type="none" w="med" len="med"/>
              <a:tailEnd type="none" w="med" len="med"/>
            </a:ln>
          </p:spPr>
        </p:sp>
        <p:sp>
          <p:nvSpPr>
            <p:cNvPr id="11274" name="Line 28"/>
            <p:cNvSpPr/>
            <p:nvPr/>
          </p:nvSpPr>
          <p:spPr>
            <a:xfrm flipH="1" flipV="1">
              <a:off x="2064" y="2885"/>
              <a:ext cx="1104" cy="523"/>
            </a:xfrm>
            <a:prstGeom prst="line">
              <a:avLst/>
            </a:prstGeom>
            <a:ln w="38100" cap="flat" cmpd="sng">
              <a:solidFill>
                <a:srgbClr val="009900"/>
              </a:solidFill>
              <a:prstDash val="solid"/>
              <a:round/>
              <a:headEnd type="none" w="med" len="med"/>
              <a:tailEnd type="none" w="med" len="med"/>
            </a:ln>
          </p:spPr>
        </p:sp>
        <p:sp>
          <p:nvSpPr>
            <p:cNvPr id="11275" name="Line 29"/>
            <p:cNvSpPr/>
            <p:nvPr/>
          </p:nvSpPr>
          <p:spPr>
            <a:xfrm flipH="1" flipV="1">
              <a:off x="1680" y="3509"/>
              <a:ext cx="288" cy="432"/>
            </a:xfrm>
            <a:prstGeom prst="line">
              <a:avLst/>
            </a:prstGeom>
            <a:ln w="38100" cap="flat" cmpd="sng">
              <a:solidFill>
                <a:srgbClr val="009900"/>
              </a:solidFill>
              <a:prstDash val="solid"/>
              <a:round/>
              <a:headEnd type="none" w="med" len="med"/>
              <a:tailEnd type="none" w="med" len="med"/>
            </a:ln>
          </p:spPr>
        </p:sp>
        <p:sp>
          <p:nvSpPr>
            <p:cNvPr id="11276" name="Line 30"/>
            <p:cNvSpPr/>
            <p:nvPr/>
          </p:nvSpPr>
          <p:spPr>
            <a:xfrm flipH="1">
              <a:off x="2064" y="3989"/>
              <a:ext cx="720" cy="0"/>
            </a:xfrm>
            <a:prstGeom prst="line">
              <a:avLst/>
            </a:prstGeom>
            <a:ln w="38100" cap="flat" cmpd="sng">
              <a:solidFill>
                <a:srgbClr val="009900"/>
              </a:solidFill>
              <a:prstDash val="solid"/>
              <a:round/>
              <a:headEnd type="none" w="med" len="med"/>
              <a:tailEnd type="none" w="med" len="med"/>
            </a:ln>
          </p:spPr>
        </p:sp>
        <p:sp>
          <p:nvSpPr>
            <p:cNvPr id="11277" name="Line 31"/>
            <p:cNvSpPr/>
            <p:nvPr/>
          </p:nvSpPr>
          <p:spPr>
            <a:xfrm flipH="1">
              <a:off x="2112" y="3461"/>
              <a:ext cx="1056" cy="480"/>
            </a:xfrm>
            <a:prstGeom prst="line">
              <a:avLst/>
            </a:prstGeom>
            <a:ln w="38100" cap="flat" cmpd="sng">
              <a:solidFill>
                <a:srgbClr val="009900"/>
              </a:solidFill>
              <a:prstDash val="solid"/>
              <a:round/>
              <a:headEnd type="none" w="med" len="med"/>
              <a:tailEnd type="none" w="med" len="med"/>
            </a:ln>
          </p:spPr>
        </p:sp>
        <p:sp>
          <p:nvSpPr>
            <p:cNvPr id="11278" name="Line 32"/>
            <p:cNvSpPr/>
            <p:nvPr/>
          </p:nvSpPr>
          <p:spPr>
            <a:xfrm flipH="1">
              <a:off x="2880" y="3509"/>
              <a:ext cx="336" cy="480"/>
            </a:xfrm>
            <a:prstGeom prst="line">
              <a:avLst/>
            </a:prstGeom>
            <a:ln w="38100" cap="flat" cmpd="sng">
              <a:solidFill>
                <a:srgbClr val="009900"/>
              </a:solidFill>
              <a:prstDash val="solid"/>
              <a:round/>
              <a:headEnd type="none" w="med" len="med"/>
              <a:tailEnd type="none" w="med" len="med"/>
            </a:ln>
          </p:spPr>
        </p:sp>
        <p:sp>
          <p:nvSpPr>
            <p:cNvPr id="11279" name="Line 33"/>
            <p:cNvSpPr/>
            <p:nvPr/>
          </p:nvSpPr>
          <p:spPr>
            <a:xfrm flipH="1" flipV="1">
              <a:off x="2016" y="2880"/>
              <a:ext cx="816" cy="1104"/>
            </a:xfrm>
            <a:prstGeom prst="line">
              <a:avLst/>
            </a:prstGeom>
            <a:ln w="38100" cap="flat" cmpd="sng">
              <a:solidFill>
                <a:srgbClr val="009900"/>
              </a:solidFill>
              <a:prstDash val="solid"/>
              <a:round/>
              <a:headEnd type="none" w="med" len="med"/>
              <a:tailEnd type="none" w="med" len="med"/>
            </a:ln>
          </p:spPr>
        </p:sp>
        <p:sp>
          <p:nvSpPr>
            <p:cNvPr id="11280" name="Line 34"/>
            <p:cNvSpPr/>
            <p:nvPr/>
          </p:nvSpPr>
          <p:spPr>
            <a:xfrm flipV="1">
              <a:off x="2064" y="2880"/>
              <a:ext cx="768" cy="1056"/>
            </a:xfrm>
            <a:prstGeom prst="line">
              <a:avLst/>
            </a:prstGeom>
            <a:ln w="38100" cap="flat" cmpd="sng">
              <a:solidFill>
                <a:srgbClr val="009900"/>
              </a:solidFill>
              <a:prstDash val="solid"/>
              <a:round/>
              <a:headEnd type="none" w="med" len="med"/>
              <a:tailEnd type="none" w="med" len="med"/>
            </a:ln>
          </p:spPr>
        </p:sp>
        <p:sp>
          <p:nvSpPr>
            <p:cNvPr id="11281" name="Line 35"/>
            <p:cNvSpPr/>
            <p:nvPr/>
          </p:nvSpPr>
          <p:spPr>
            <a:xfrm flipH="1">
              <a:off x="1728" y="2880"/>
              <a:ext cx="1056" cy="480"/>
            </a:xfrm>
            <a:prstGeom prst="line">
              <a:avLst/>
            </a:prstGeom>
            <a:ln w="38100" cap="flat" cmpd="sng">
              <a:solidFill>
                <a:srgbClr val="009900"/>
              </a:solidFill>
              <a:prstDash val="solid"/>
              <a:round/>
              <a:headEnd type="none" w="med" len="med"/>
              <a:tailEnd type="none" w="med" len="med"/>
            </a:ln>
          </p:spPr>
        </p:sp>
        <p:sp>
          <p:nvSpPr>
            <p:cNvPr id="11282" name="Line 36"/>
            <p:cNvSpPr/>
            <p:nvPr/>
          </p:nvSpPr>
          <p:spPr>
            <a:xfrm flipH="1" flipV="1">
              <a:off x="1728" y="3456"/>
              <a:ext cx="1440" cy="0"/>
            </a:xfrm>
            <a:prstGeom prst="line">
              <a:avLst/>
            </a:prstGeom>
            <a:ln w="38100" cap="flat" cmpd="sng">
              <a:solidFill>
                <a:srgbClr val="009900"/>
              </a:solidFill>
              <a:prstDash val="solid"/>
              <a:round/>
              <a:headEnd type="none" w="med" len="med"/>
              <a:tailEnd type="none" w="med" len="med"/>
            </a:ln>
          </p:spPr>
        </p:sp>
        <p:sp>
          <p:nvSpPr>
            <p:cNvPr id="11283" name="Line 37"/>
            <p:cNvSpPr/>
            <p:nvPr/>
          </p:nvSpPr>
          <p:spPr>
            <a:xfrm flipH="1" flipV="1">
              <a:off x="1728" y="3504"/>
              <a:ext cx="1008" cy="432"/>
            </a:xfrm>
            <a:prstGeom prst="line">
              <a:avLst/>
            </a:prstGeom>
            <a:ln w="38100" cap="flat" cmpd="sng">
              <a:solidFill>
                <a:srgbClr val="009900"/>
              </a:solidFill>
              <a:prstDash val="solid"/>
              <a:round/>
              <a:headEnd type="none" w="med" len="med"/>
              <a:tailEnd type="none" w="med" len="med"/>
            </a:ln>
          </p:spPr>
        </p:sp>
        <p:grpSp>
          <p:nvGrpSpPr>
            <p:cNvPr id="11284" name="Group 38"/>
            <p:cNvGrpSpPr/>
            <p:nvPr/>
          </p:nvGrpSpPr>
          <p:grpSpPr>
            <a:xfrm>
              <a:off x="1536" y="2688"/>
              <a:ext cx="1824" cy="1440"/>
              <a:chOff x="3648" y="2880"/>
              <a:chExt cx="1824" cy="1440"/>
            </a:xfrm>
          </p:grpSpPr>
          <p:sp>
            <p:nvSpPr>
              <p:cNvPr id="11285" name="Oval 39"/>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1286" name="Oval 40"/>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1287" name="Oval 41"/>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1288" name="Oval 42"/>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1289" name="Oval 43"/>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1290" name="Oval 44"/>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⑴ 在有向图中选一个没有前驱的顶点且输出之</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⑵ 从图中删除该顶点和所有以它为尾的弧</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重复⑴⑵两步，直到所有顶点输出为止</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 name="组合 11"/>
          <p:cNvGrpSpPr/>
          <p:nvPr/>
        </p:nvGrpSpPr>
        <p:grpSpPr>
          <a:xfrm>
            <a:off x="296545" y="3429000"/>
            <a:ext cx="11220450" cy="1988185"/>
            <a:chOff x="526" y="5252"/>
            <a:chExt cx="17670" cy="3131"/>
          </a:xfrm>
        </p:grpSpPr>
        <p:grpSp>
          <p:nvGrpSpPr>
            <p:cNvPr id="7" name="组合 6"/>
            <p:cNvGrpSpPr/>
            <p:nvPr/>
          </p:nvGrpSpPr>
          <p:grpSpPr>
            <a:xfrm>
              <a:off x="526" y="5252"/>
              <a:ext cx="17671" cy="3028"/>
              <a:chOff x="1287" y="4465"/>
              <a:chExt cx="17671" cy="3028"/>
            </a:xfrm>
          </p:grpSpPr>
          <p:grpSp>
            <p:nvGrpSpPr>
              <p:cNvPr id="5" name="组合 4"/>
              <p:cNvGrpSpPr/>
              <p:nvPr/>
            </p:nvGrpSpPr>
            <p:grpSpPr>
              <a:xfrm>
                <a:off x="1287" y="4465"/>
                <a:ext cx="3000" cy="3028"/>
                <a:chOff x="3560" y="3250"/>
                <a:chExt cx="3000" cy="3028"/>
              </a:xfrm>
            </p:grpSpPr>
            <p:grpSp>
              <p:nvGrpSpPr>
                <p:cNvPr id="118796" name="Group 12"/>
                <p:cNvGrpSpPr/>
                <p:nvPr/>
              </p:nvGrpSpPr>
              <p:grpSpPr>
                <a:xfrm>
                  <a:off x="3560" y="3250"/>
                  <a:ext cx="3000" cy="2400"/>
                  <a:chOff x="3984" y="2875"/>
                  <a:chExt cx="1776" cy="1440"/>
                </a:xfrm>
              </p:grpSpPr>
              <p:sp>
                <p:nvSpPr>
                  <p:cNvPr id="118797" name="Line 13"/>
                  <p:cNvSpPr/>
                  <p:nvPr/>
                </p:nvSpPr>
                <p:spPr>
                  <a:xfrm flipH="1" flipV="1">
                    <a:off x="4961" y="3055"/>
                    <a:ext cx="577" cy="360"/>
                  </a:xfrm>
                  <a:prstGeom prst="line">
                    <a:avLst/>
                  </a:prstGeom>
                  <a:ln w="38100" cap="flat" cmpd="sng">
                    <a:solidFill>
                      <a:srgbClr val="009900"/>
                    </a:solidFill>
                    <a:prstDash val="solid"/>
                    <a:round/>
                    <a:headEnd type="triangle" w="med" len="med"/>
                    <a:tailEnd type="none" w="med" len="med"/>
                  </a:ln>
                </p:spPr>
              </p:sp>
              <p:sp>
                <p:nvSpPr>
                  <p:cNvPr id="118798" name="Line 14"/>
                  <p:cNvSpPr/>
                  <p:nvPr/>
                </p:nvSpPr>
                <p:spPr>
                  <a:xfrm>
                    <a:off x="4162" y="3550"/>
                    <a:ext cx="222" cy="540"/>
                  </a:xfrm>
                  <a:prstGeom prst="line">
                    <a:avLst/>
                  </a:prstGeom>
                  <a:ln w="38100" cap="flat" cmpd="sng">
                    <a:solidFill>
                      <a:srgbClr val="009900"/>
                    </a:solidFill>
                    <a:prstDash val="solid"/>
                    <a:round/>
                    <a:headEnd type="none" w="med" len="med"/>
                    <a:tailEnd type="triangle" w="med" len="med"/>
                  </a:ln>
                </p:spPr>
              </p:sp>
              <p:sp>
                <p:nvSpPr>
                  <p:cNvPr id="118799" name="Line 15"/>
                  <p:cNvSpPr/>
                  <p:nvPr/>
                </p:nvSpPr>
                <p:spPr>
                  <a:xfrm flipH="1">
                    <a:off x="4206" y="3010"/>
                    <a:ext cx="622" cy="360"/>
                  </a:xfrm>
                  <a:prstGeom prst="line">
                    <a:avLst/>
                  </a:prstGeom>
                  <a:ln w="38100" cap="flat" cmpd="sng">
                    <a:solidFill>
                      <a:srgbClr val="009900"/>
                    </a:solidFill>
                    <a:prstDash val="solid"/>
                    <a:round/>
                    <a:headEnd type="none" w="med" len="med"/>
                    <a:tailEnd type="triangle" w="med" len="med"/>
                  </a:ln>
                </p:spPr>
              </p:sp>
              <p:sp>
                <p:nvSpPr>
                  <p:cNvPr id="118800" name="Line 16"/>
                  <p:cNvSpPr/>
                  <p:nvPr/>
                </p:nvSpPr>
                <p:spPr>
                  <a:xfrm flipH="1" flipV="1">
                    <a:off x="4916" y="3055"/>
                    <a:ext cx="356" cy="990"/>
                  </a:xfrm>
                  <a:prstGeom prst="line">
                    <a:avLst/>
                  </a:prstGeom>
                  <a:ln w="38100" cap="flat" cmpd="sng">
                    <a:solidFill>
                      <a:srgbClr val="009900"/>
                    </a:solidFill>
                    <a:prstDash val="solid"/>
                    <a:round/>
                    <a:headEnd type="triangle" w="med" len="med"/>
                    <a:tailEnd type="none" w="med" len="med"/>
                  </a:ln>
                </p:spPr>
              </p:sp>
              <p:sp>
                <p:nvSpPr>
                  <p:cNvPr id="118801" name="Line 17"/>
                  <p:cNvSpPr/>
                  <p:nvPr/>
                </p:nvSpPr>
                <p:spPr>
                  <a:xfrm flipH="1">
                    <a:off x="4517" y="4180"/>
                    <a:ext cx="666" cy="0"/>
                  </a:xfrm>
                  <a:prstGeom prst="line">
                    <a:avLst/>
                  </a:prstGeom>
                  <a:ln w="38100" cap="flat" cmpd="sng">
                    <a:solidFill>
                      <a:srgbClr val="009900"/>
                    </a:solidFill>
                    <a:prstDash val="solid"/>
                    <a:round/>
                    <a:headEnd type="none" w="med" len="med"/>
                    <a:tailEnd type="triangle" w="med" len="med"/>
                  </a:ln>
                </p:spPr>
              </p:sp>
              <p:sp>
                <p:nvSpPr>
                  <p:cNvPr id="118802" name="Line 18"/>
                  <p:cNvSpPr/>
                  <p:nvPr/>
                </p:nvSpPr>
                <p:spPr>
                  <a:xfrm flipH="1">
                    <a:off x="4517" y="3595"/>
                    <a:ext cx="1065" cy="540"/>
                  </a:xfrm>
                  <a:prstGeom prst="line">
                    <a:avLst/>
                  </a:prstGeom>
                  <a:ln w="38100" cap="flat" cmpd="sng">
                    <a:solidFill>
                      <a:srgbClr val="009900"/>
                    </a:solidFill>
                    <a:prstDash val="solid"/>
                    <a:round/>
                    <a:headEnd type="triangle" w="med" len="med"/>
                    <a:tailEnd type="none" w="med" len="med"/>
                  </a:ln>
                </p:spPr>
              </p:sp>
              <p:sp>
                <p:nvSpPr>
                  <p:cNvPr id="118803" name="Oval 19"/>
                  <p:cNvSpPr/>
                  <p:nvPr/>
                </p:nvSpPr>
                <p:spPr>
                  <a:xfrm>
                    <a:off x="3984" y="3325"/>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18804" name="Oval 20"/>
                  <p:cNvSpPr/>
                  <p:nvPr/>
                </p:nvSpPr>
                <p:spPr>
                  <a:xfrm>
                    <a:off x="5183" y="4061"/>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18805" name="Oval 21"/>
                  <p:cNvSpPr/>
                  <p:nvPr/>
                </p:nvSpPr>
                <p:spPr>
                  <a:xfrm>
                    <a:off x="4295" y="4061"/>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18806" name="Oval 22"/>
                  <p:cNvSpPr/>
                  <p:nvPr/>
                </p:nvSpPr>
                <p:spPr>
                  <a:xfrm>
                    <a:off x="5494" y="337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18807" name="Oval 23"/>
                  <p:cNvSpPr/>
                  <p:nvPr/>
                </p:nvSpPr>
                <p:spPr>
                  <a:xfrm>
                    <a:off x="4739" y="28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sp>
              <p:nvSpPr>
                <p:cNvPr id="118808" name="Text Box 24"/>
                <p:cNvSpPr txBox="1"/>
                <p:nvPr/>
              </p:nvSpPr>
              <p:spPr>
                <a:xfrm>
                  <a:off x="3680" y="5650"/>
                  <a:ext cx="2880" cy="628"/>
                </a:xfrm>
                <a:prstGeom prst="rect">
                  <a:avLst/>
                </a:prstGeom>
                <a:noFill/>
                <a:ln w="9525">
                  <a:noFill/>
                </a:ln>
              </p:spPr>
              <p:txBody>
                <a:bodyPr anchor="t" anchorCtr="0">
                  <a:spAutoFit/>
                </a:bodyPr>
                <a:p>
                  <a:pPr algn="ctr">
                    <a:spcBef>
                      <a:spcPct val="50000"/>
                    </a:spcBef>
                  </a:pPr>
                  <a:r>
                    <a:rPr lang="zh-CN" altLang="en-US" sz="2000" dirty="0">
                      <a:latin typeface="Tahoma" panose="020B0604030504040204" charset="0"/>
                      <a:ea typeface="宋体" panose="02010600030101010101" pitchFamily="2" charset="-122"/>
                    </a:rPr>
                    <a:t>原图</a:t>
                  </a:r>
                  <a:endParaRPr lang="zh-CN" altLang="en-US" sz="2000" dirty="0">
                    <a:latin typeface="Tahoma" panose="020B0604030504040204" charset="0"/>
                    <a:ea typeface="宋体" panose="02010600030101010101" pitchFamily="2" charset="-122"/>
                  </a:endParaRPr>
                </a:p>
              </p:txBody>
            </p:sp>
          </p:grpSp>
          <p:grpSp>
            <p:nvGrpSpPr>
              <p:cNvPr id="6" name="组合 5"/>
              <p:cNvGrpSpPr/>
              <p:nvPr/>
            </p:nvGrpSpPr>
            <p:grpSpPr>
              <a:xfrm>
                <a:off x="5298" y="4465"/>
                <a:ext cx="3000" cy="2278"/>
                <a:chOff x="8240" y="4090"/>
                <a:chExt cx="3000" cy="2278"/>
              </a:xfrm>
            </p:grpSpPr>
            <p:grpSp>
              <p:nvGrpSpPr>
                <p:cNvPr id="118788" name="Group 4"/>
                <p:cNvGrpSpPr/>
                <p:nvPr/>
              </p:nvGrpSpPr>
              <p:grpSpPr>
                <a:xfrm>
                  <a:off x="8240" y="4090"/>
                  <a:ext cx="3000" cy="1650"/>
                  <a:chOff x="2064" y="2028"/>
                  <a:chExt cx="1200" cy="660"/>
                </a:xfrm>
              </p:grpSpPr>
              <p:sp>
                <p:nvSpPr>
                  <p:cNvPr id="118789" name="Line 5"/>
                  <p:cNvSpPr/>
                  <p:nvPr/>
                </p:nvSpPr>
                <p:spPr>
                  <a:xfrm>
                    <a:off x="2184" y="2178"/>
                    <a:ext cx="150" cy="360"/>
                  </a:xfrm>
                  <a:prstGeom prst="line">
                    <a:avLst/>
                  </a:prstGeom>
                  <a:ln w="38100" cap="flat" cmpd="sng">
                    <a:solidFill>
                      <a:srgbClr val="009900"/>
                    </a:solidFill>
                    <a:prstDash val="solid"/>
                    <a:round/>
                    <a:headEnd type="none" w="med" len="med"/>
                    <a:tailEnd type="triangle" w="med" len="med"/>
                  </a:ln>
                </p:spPr>
              </p:sp>
              <p:sp>
                <p:nvSpPr>
                  <p:cNvPr id="118790" name="Line 6"/>
                  <p:cNvSpPr/>
                  <p:nvPr/>
                </p:nvSpPr>
                <p:spPr>
                  <a:xfrm flipH="1">
                    <a:off x="2424" y="2598"/>
                    <a:ext cx="450" cy="0"/>
                  </a:xfrm>
                  <a:prstGeom prst="line">
                    <a:avLst/>
                  </a:prstGeom>
                  <a:ln w="38100" cap="flat" cmpd="sng">
                    <a:solidFill>
                      <a:srgbClr val="009900"/>
                    </a:solidFill>
                    <a:prstDash val="solid"/>
                    <a:round/>
                    <a:headEnd type="none" w="med" len="med"/>
                    <a:tailEnd type="triangle" w="med" len="med"/>
                  </a:ln>
                </p:spPr>
              </p:sp>
              <p:sp>
                <p:nvSpPr>
                  <p:cNvPr id="118791" name="Line 7"/>
                  <p:cNvSpPr/>
                  <p:nvPr/>
                </p:nvSpPr>
                <p:spPr>
                  <a:xfrm flipH="1">
                    <a:off x="2424" y="2208"/>
                    <a:ext cx="720" cy="360"/>
                  </a:xfrm>
                  <a:prstGeom prst="line">
                    <a:avLst/>
                  </a:prstGeom>
                  <a:ln w="38100" cap="flat" cmpd="sng">
                    <a:solidFill>
                      <a:srgbClr val="009900"/>
                    </a:solidFill>
                    <a:prstDash val="solid"/>
                    <a:round/>
                    <a:headEnd type="triangle" w="med" len="med"/>
                    <a:tailEnd type="none" w="med" len="med"/>
                  </a:ln>
                </p:spPr>
              </p:sp>
              <p:sp>
                <p:nvSpPr>
                  <p:cNvPr id="118792" name="Oval 8"/>
                  <p:cNvSpPr/>
                  <p:nvPr/>
                </p:nvSpPr>
                <p:spPr>
                  <a:xfrm>
                    <a:off x="2064" y="2028"/>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18793" name="Oval 9"/>
                  <p:cNvSpPr/>
                  <p:nvPr/>
                </p:nvSpPr>
                <p:spPr>
                  <a:xfrm>
                    <a:off x="2874" y="2519"/>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18794" name="Oval 10"/>
                  <p:cNvSpPr/>
                  <p:nvPr/>
                </p:nvSpPr>
                <p:spPr>
                  <a:xfrm>
                    <a:off x="2274" y="2519"/>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18795" name="Oval 11"/>
                  <p:cNvSpPr/>
                  <p:nvPr/>
                </p:nvSpPr>
                <p:spPr>
                  <a:xfrm>
                    <a:off x="3084" y="2058"/>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grpSp>
            <p:sp>
              <p:nvSpPr>
                <p:cNvPr id="118809" name="Text Box 25"/>
                <p:cNvSpPr txBox="1"/>
                <p:nvPr/>
              </p:nvSpPr>
              <p:spPr>
                <a:xfrm>
                  <a:off x="8240" y="5740"/>
                  <a:ext cx="2880" cy="628"/>
                </a:xfrm>
                <a:prstGeom prst="rect">
                  <a:avLst/>
                </a:prstGeom>
                <a:noFill/>
                <a:ln w="9525">
                  <a:noFill/>
                </a:ln>
              </p:spPr>
              <p:txBody>
                <a:bodyPr anchor="t" anchorCtr="0">
                  <a:spAutoFit/>
                </a:bodyPr>
                <a:p>
                  <a:pPr algn="ctr">
                    <a:spcBef>
                      <a:spcPct val="50000"/>
                    </a:spcBef>
                  </a:pPr>
                  <a:r>
                    <a:rPr lang="zh-CN" altLang="en-US" sz="2000" dirty="0">
                      <a:latin typeface="Tahoma" panose="020B0604030504040204" charset="0"/>
                      <a:ea typeface="宋体" panose="02010600030101010101" pitchFamily="2" charset="-122"/>
                    </a:rPr>
                    <a:t>输出</a:t>
                  </a:r>
                  <a:r>
                    <a:rPr lang="en-US" altLang="zh-CN" sz="2000" dirty="0">
                      <a:latin typeface="Tahoma" panose="020B0604030504040204" charset="0"/>
                      <a:ea typeface="宋体" panose="02010600030101010101" pitchFamily="2" charset="-122"/>
                    </a:rPr>
                    <a:t>0</a:t>
                  </a:r>
                  <a:r>
                    <a:rPr lang="zh-CN" altLang="en-US" sz="2000" dirty="0">
                      <a:latin typeface="Tahoma" panose="020B0604030504040204" charset="0"/>
                      <a:ea typeface="宋体" panose="02010600030101010101" pitchFamily="2" charset="-122"/>
                    </a:rPr>
                    <a:t>之后</a:t>
                  </a:r>
                  <a:endParaRPr lang="zh-CN" altLang="en-US" sz="2000" dirty="0">
                    <a:latin typeface="Tahoma" panose="020B0604030504040204" charset="0"/>
                    <a:ea typeface="宋体" panose="02010600030101010101" pitchFamily="2" charset="-122"/>
                  </a:endParaRPr>
                </a:p>
              </p:txBody>
            </p:sp>
          </p:grpSp>
          <p:grpSp>
            <p:nvGrpSpPr>
              <p:cNvPr id="8" name="组合 7"/>
              <p:cNvGrpSpPr/>
              <p:nvPr/>
            </p:nvGrpSpPr>
            <p:grpSpPr>
              <a:xfrm>
                <a:off x="9053" y="4465"/>
                <a:ext cx="2880" cy="2203"/>
                <a:chOff x="13160" y="4195"/>
                <a:chExt cx="2880" cy="2203"/>
              </a:xfrm>
            </p:grpSpPr>
            <p:grpSp>
              <p:nvGrpSpPr>
                <p:cNvPr id="118810" name="Group 26"/>
                <p:cNvGrpSpPr/>
                <p:nvPr/>
              </p:nvGrpSpPr>
              <p:grpSpPr>
                <a:xfrm>
                  <a:off x="13445" y="4195"/>
                  <a:ext cx="2475" cy="1575"/>
                  <a:chOff x="4290" y="2058"/>
                  <a:chExt cx="990" cy="630"/>
                </a:xfrm>
              </p:grpSpPr>
              <p:sp>
                <p:nvSpPr>
                  <p:cNvPr id="118811" name="Line 27"/>
                  <p:cNvSpPr/>
                  <p:nvPr/>
                </p:nvSpPr>
                <p:spPr>
                  <a:xfrm flipH="1">
                    <a:off x="4440" y="2598"/>
                    <a:ext cx="450" cy="0"/>
                  </a:xfrm>
                  <a:prstGeom prst="line">
                    <a:avLst/>
                  </a:prstGeom>
                  <a:ln w="38100" cap="flat" cmpd="sng">
                    <a:solidFill>
                      <a:srgbClr val="009900"/>
                    </a:solidFill>
                    <a:prstDash val="solid"/>
                    <a:round/>
                    <a:headEnd type="none" w="med" len="med"/>
                    <a:tailEnd type="triangle" w="med" len="med"/>
                  </a:ln>
                </p:spPr>
              </p:sp>
              <p:sp>
                <p:nvSpPr>
                  <p:cNvPr id="118812" name="Line 28"/>
                  <p:cNvSpPr/>
                  <p:nvPr/>
                </p:nvSpPr>
                <p:spPr>
                  <a:xfrm flipH="1">
                    <a:off x="4440" y="2208"/>
                    <a:ext cx="720" cy="360"/>
                  </a:xfrm>
                  <a:prstGeom prst="line">
                    <a:avLst/>
                  </a:prstGeom>
                  <a:ln w="38100" cap="flat" cmpd="sng">
                    <a:solidFill>
                      <a:srgbClr val="009900"/>
                    </a:solidFill>
                    <a:prstDash val="solid"/>
                    <a:round/>
                    <a:headEnd type="triangle" w="med" len="med"/>
                    <a:tailEnd type="none" w="med" len="med"/>
                  </a:ln>
                </p:spPr>
              </p:sp>
              <p:sp>
                <p:nvSpPr>
                  <p:cNvPr id="118813" name="Oval 29"/>
                  <p:cNvSpPr/>
                  <p:nvPr/>
                </p:nvSpPr>
                <p:spPr>
                  <a:xfrm>
                    <a:off x="4890" y="2519"/>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18814" name="Oval 30"/>
                  <p:cNvSpPr/>
                  <p:nvPr/>
                </p:nvSpPr>
                <p:spPr>
                  <a:xfrm>
                    <a:off x="4290" y="2519"/>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18815" name="Oval 31"/>
                  <p:cNvSpPr/>
                  <p:nvPr/>
                </p:nvSpPr>
                <p:spPr>
                  <a:xfrm>
                    <a:off x="5100" y="2058"/>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grpSp>
            <p:sp>
              <p:nvSpPr>
                <p:cNvPr id="118816" name="Text Box 32"/>
                <p:cNvSpPr txBox="1"/>
                <p:nvPr/>
              </p:nvSpPr>
              <p:spPr>
                <a:xfrm>
                  <a:off x="13160" y="5770"/>
                  <a:ext cx="2880" cy="628"/>
                </a:xfrm>
                <a:prstGeom prst="rect">
                  <a:avLst/>
                </a:prstGeom>
                <a:noFill/>
                <a:ln w="9525">
                  <a:noFill/>
                </a:ln>
              </p:spPr>
              <p:txBody>
                <a:bodyPr anchor="t" anchorCtr="0">
                  <a:spAutoFit/>
                </a:bodyPr>
                <a:p>
                  <a:pPr algn="ctr">
                    <a:spcBef>
                      <a:spcPct val="50000"/>
                    </a:spcBef>
                  </a:pPr>
                  <a:r>
                    <a:rPr lang="zh-CN" altLang="en-US" sz="2000" dirty="0">
                      <a:latin typeface="Tahoma" panose="020B0604030504040204" charset="0"/>
                      <a:ea typeface="宋体" panose="02010600030101010101" pitchFamily="2" charset="-122"/>
                    </a:rPr>
                    <a:t>输出</a:t>
                  </a:r>
                  <a:r>
                    <a:rPr lang="en-US" altLang="zh-CN" sz="2000" dirty="0">
                      <a:latin typeface="Tahoma" panose="020B0604030504040204" charset="0"/>
                      <a:ea typeface="宋体" panose="02010600030101010101" pitchFamily="2" charset="-122"/>
                    </a:rPr>
                    <a:t>0,1</a:t>
                  </a:r>
                  <a:r>
                    <a:rPr lang="zh-CN" altLang="en-US" sz="2000" dirty="0">
                      <a:latin typeface="Tahoma" panose="020B0604030504040204" charset="0"/>
                      <a:ea typeface="宋体" panose="02010600030101010101" pitchFamily="2" charset="-122"/>
                    </a:rPr>
                    <a:t>之后</a:t>
                  </a:r>
                  <a:endParaRPr lang="zh-CN" altLang="en-US" sz="2000" dirty="0">
                    <a:latin typeface="Tahoma" panose="020B0604030504040204" charset="0"/>
                    <a:ea typeface="宋体" panose="02010600030101010101" pitchFamily="2" charset="-122"/>
                  </a:endParaRPr>
                </a:p>
              </p:txBody>
            </p:sp>
          </p:grpSp>
          <p:grpSp>
            <p:nvGrpSpPr>
              <p:cNvPr id="9" name="组合 8"/>
              <p:cNvGrpSpPr/>
              <p:nvPr/>
            </p:nvGrpSpPr>
            <p:grpSpPr>
              <a:xfrm>
                <a:off x="12228" y="4465"/>
                <a:ext cx="2880" cy="2203"/>
                <a:chOff x="3680" y="7195"/>
                <a:chExt cx="2880" cy="2203"/>
              </a:xfrm>
            </p:grpSpPr>
            <p:grpSp>
              <p:nvGrpSpPr>
                <p:cNvPr id="118817" name="Group 33"/>
                <p:cNvGrpSpPr/>
                <p:nvPr/>
              </p:nvGrpSpPr>
              <p:grpSpPr>
                <a:xfrm>
                  <a:off x="3965" y="7195"/>
                  <a:ext cx="2475" cy="1575"/>
                  <a:chOff x="498" y="3258"/>
                  <a:chExt cx="990" cy="630"/>
                </a:xfrm>
              </p:grpSpPr>
              <p:sp>
                <p:nvSpPr>
                  <p:cNvPr id="118818" name="Line 34"/>
                  <p:cNvSpPr/>
                  <p:nvPr/>
                </p:nvSpPr>
                <p:spPr>
                  <a:xfrm flipH="1">
                    <a:off x="648" y="3408"/>
                    <a:ext cx="720" cy="360"/>
                  </a:xfrm>
                  <a:prstGeom prst="line">
                    <a:avLst/>
                  </a:prstGeom>
                  <a:ln w="38100" cap="flat" cmpd="sng">
                    <a:solidFill>
                      <a:srgbClr val="009900"/>
                    </a:solidFill>
                    <a:prstDash val="solid"/>
                    <a:round/>
                    <a:headEnd type="triangle" w="med" len="med"/>
                    <a:tailEnd type="none" w="med" len="med"/>
                  </a:ln>
                </p:spPr>
              </p:sp>
              <p:sp>
                <p:nvSpPr>
                  <p:cNvPr id="118819" name="Oval 35"/>
                  <p:cNvSpPr/>
                  <p:nvPr/>
                </p:nvSpPr>
                <p:spPr>
                  <a:xfrm>
                    <a:off x="498" y="3719"/>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18820" name="Oval 36"/>
                  <p:cNvSpPr/>
                  <p:nvPr/>
                </p:nvSpPr>
                <p:spPr>
                  <a:xfrm>
                    <a:off x="1308" y="3258"/>
                    <a:ext cx="180" cy="169"/>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grpSp>
            <p:sp>
              <p:nvSpPr>
                <p:cNvPr id="118821" name="Text Box 37"/>
                <p:cNvSpPr txBox="1"/>
                <p:nvPr/>
              </p:nvSpPr>
              <p:spPr>
                <a:xfrm>
                  <a:off x="3680" y="8770"/>
                  <a:ext cx="2880" cy="628"/>
                </a:xfrm>
                <a:prstGeom prst="rect">
                  <a:avLst/>
                </a:prstGeom>
                <a:noFill/>
                <a:ln w="9525">
                  <a:noFill/>
                </a:ln>
              </p:spPr>
              <p:txBody>
                <a:bodyPr anchor="t" anchorCtr="0">
                  <a:spAutoFit/>
                </a:bodyPr>
                <a:p>
                  <a:pPr algn="ctr">
                    <a:spcBef>
                      <a:spcPct val="50000"/>
                    </a:spcBef>
                  </a:pPr>
                  <a:r>
                    <a:rPr lang="zh-CN" altLang="en-US" sz="2000" dirty="0">
                      <a:latin typeface="Tahoma" panose="020B0604030504040204" charset="0"/>
                      <a:ea typeface="宋体" panose="02010600030101010101" pitchFamily="2" charset="-122"/>
                    </a:rPr>
                    <a:t>输出</a:t>
                  </a:r>
                  <a:r>
                    <a:rPr lang="en-US" altLang="zh-CN" sz="2000" dirty="0">
                      <a:latin typeface="Tahoma" panose="020B0604030504040204" charset="0"/>
                      <a:ea typeface="宋体" panose="02010600030101010101" pitchFamily="2" charset="-122"/>
                    </a:rPr>
                    <a:t>0,1,3</a:t>
                  </a:r>
                  <a:r>
                    <a:rPr lang="zh-CN" altLang="en-US" sz="2000" dirty="0">
                      <a:latin typeface="Tahoma" panose="020B0604030504040204" charset="0"/>
                      <a:ea typeface="宋体" panose="02010600030101010101" pitchFamily="2" charset="-122"/>
                    </a:rPr>
                    <a:t>之后</a:t>
                  </a:r>
                  <a:endParaRPr lang="zh-CN" altLang="en-US" sz="2000" dirty="0">
                    <a:latin typeface="Tahoma" panose="020B0604030504040204" charset="0"/>
                    <a:ea typeface="宋体" panose="02010600030101010101" pitchFamily="2" charset="-122"/>
                  </a:endParaRPr>
                </a:p>
              </p:txBody>
            </p:sp>
          </p:grpSp>
          <p:grpSp>
            <p:nvGrpSpPr>
              <p:cNvPr id="10" name="组合 9"/>
              <p:cNvGrpSpPr/>
              <p:nvPr/>
            </p:nvGrpSpPr>
            <p:grpSpPr>
              <a:xfrm>
                <a:off x="15663" y="4465"/>
                <a:ext cx="3295" cy="1555"/>
                <a:chOff x="8352" y="7210"/>
                <a:chExt cx="3295" cy="1555"/>
              </a:xfrm>
            </p:grpSpPr>
            <p:sp>
              <p:nvSpPr>
                <p:cNvPr id="118822" name="Oval 38"/>
                <p:cNvSpPr/>
                <p:nvPr/>
              </p:nvSpPr>
              <p:spPr>
                <a:xfrm>
                  <a:off x="10505" y="7210"/>
                  <a:ext cx="450" cy="42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18823" name="Text Box 39"/>
                <p:cNvSpPr txBox="1"/>
                <p:nvPr/>
              </p:nvSpPr>
              <p:spPr>
                <a:xfrm>
                  <a:off x="8352" y="8265"/>
                  <a:ext cx="3295" cy="500"/>
                </a:xfrm>
                <a:prstGeom prst="rect">
                  <a:avLst/>
                </a:prstGeom>
                <a:noFill/>
                <a:ln w="9525">
                  <a:noFill/>
                </a:ln>
              </p:spPr>
              <p:txBody>
                <a:bodyPr wrap="square" anchor="t" anchorCtr="0">
                  <a:spAutoFit/>
                </a:bodyPr>
                <a:p>
                  <a:pPr algn="ctr">
                    <a:spcBef>
                      <a:spcPct val="50000"/>
                    </a:spcBef>
                  </a:pPr>
                  <a:r>
                    <a:rPr lang="zh-CN" altLang="en-US" sz="2000" dirty="0">
                      <a:latin typeface="Tahoma" panose="020B0604030504040204" charset="0"/>
                      <a:ea typeface="宋体" panose="02010600030101010101" pitchFamily="2" charset="-122"/>
                    </a:rPr>
                    <a:t>输出</a:t>
                  </a:r>
                  <a:r>
                    <a:rPr lang="en-US" altLang="zh-CN" sz="2000" dirty="0">
                      <a:latin typeface="Tahoma" panose="020B0604030504040204" charset="0"/>
                      <a:ea typeface="宋体" panose="02010600030101010101" pitchFamily="2" charset="-122"/>
                    </a:rPr>
                    <a:t>0,1,3,2</a:t>
                  </a:r>
                  <a:r>
                    <a:rPr lang="zh-CN" altLang="en-US" sz="2000" dirty="0">
                      <a:latin typeface="Tahoma" panose="020B0604030504040204" charset="0"/>
                      <a:ea typeface="宋体" panose="02010600030101010101" pitchFamily="2" charset="-122"/>
                    </a:rPr>
                    <a:t>之后</a:t>
                  </a:r>
                  <a:endParaRPr lang="zh-CN" altLang="en-US" sz="2000" dirty="0">
                    <a:latin typeface="Tahoma" panose="020B0604030504040204" charset="0"/>
                    <a:ea typeface="宋体" panose="02010600030101010101" pitchFamily="2" charset="-122"/>
                  </a:endParaRPr>
                </a:p>
              </p:txBody>
            </p:sp>
          </p:grpSp>
        </p:grpSp>
        <p:sp>
          <p:nvSpPr>
            <p:cNvPr id="11" name="Text Box 39"/>
            <p:cNvSpPr txBox="1"/>
            <p:nvPr/>
          </p:nvSpPr>
          <p:spPr>
            <a:xfrm>
              <a:off x="6538" y="7755"/>
              <a:ext cx="7442" cy="628"/>
            </a:xfrm>
            <a:prstGeom prst="rect">
              <a:avLst/>
            </a:prstGeom>
            <a:noFill/>
            <a:ln w="9525">
              <a:noFill/>
            </a:ln>
          </p:spPr>
          <p:txBody>
            <a:bodyPr wrap="square" anchor="t" anchorCtr="0">
              <a:spAutoFit/>
            </a:bodyPr>
            <a:p>
              <a:pPr algn="ctr">
                <a:spcBef>
                  <a:spcPct val="50000"/>
                </a:spcBef>
              </a:pPr>
              <a:r>
                <a:rPr lang="zh-CN" altLang="en-US" sz="2000" dirty="0">
                  <a:latin typeface="Tahoma" panose="020B0604030504040204" charset="0"/>
                  <a:ea typeface="宋体" panose="02010600030101010101" pitchFamily="2" charset="-122"/>
                </a:rPr>
                <a:t>拓扑排序的</a:t>
              </a:r>
              <a:r>
                <a:rPr lang="zh-CN" altLang="en-US" sz="2000" dirty="0">
                  <a:latin typeface="Tahoma" panose="020B0604030504040204" charset="0"/>
                  <a:ea typeface="宋体" panose="02010600030101010101" pitchFamily="2" charset="-122"/>
                </a:rPr>
                <a:t>序列：</a:t>
              </a:r>
              <a:r>
                <a:rPr lang="en-US" altLang="zh-CN" sz="2000" dirty="0">
                  <a:latin typeface="Tahoma" panose="020B0604030504040204" charset="0"/>
                  <a:ea typeface="宋体" panose="02010600030101010101" pitchFamily="2" charset="-122"/>
                </a:rPr>
                <a:t>0,1,3,2,4</a:t>
              </a:r>
              <a:endParaRPr lang="zh-CN" altLang="en-US" sz="2000" dirty="0">
                <a:latin typeface="Tahoma" panose="020B0604030504040204" charset="0"/>
                <a:ea typeface="宋体" panose="02010600030101010101" pitchFamily="2" charset="-122"/>
              </a:endParaRPr>
            </a:p>
          </p:txBody>
        </p:sp>
      </p:grpSp>
      <p:sp>
        <p:nvSpPr>
          <p:cNvPr id="13" name="文本框 12"/>
          <p:cNvSpPr txBox="1"/>
          <p:nvPr/>
        </p:nvSpPr>
        <p:spPr>
          <a:xfrm>
            <a:off x="429260" y="5568950"/>
            <a:ext cx="11088370" cy="513080"/>
          </a:xfrm>
          <a:prstGeom prst="rect">
            <a:avLst/>
          </a:prstGeom>
        </p:spPr>
        <p:txBody>
          <a:bodyPr vert="horz" wrap="square" lIns="91440" tIns="45720" rIns="91440" bIns="45720" rtlCol="0" anchor="t">
            <a:noAutofit/>
          </a:bodyPr>
          <a:p>
            <a:pPr marL="0" lvl="0" indent="0">
              <a:lnSpc>
                <a:spcPct val="90000"/>
              </a:lnSpc>
              <a:spcBef>
                <a:spcPts val="1000"/>
              </a:spcBef>
              <a:buClr>
                <a:schemeClr val="accent2"/>
              </a:buClr>
              <a:buFont typeface="Wingdings" panose="05000000000000000000" pitchFamily="2" charset="2"/>
              <a:buNone/>
            </a:pPr>
            <a:r>
              <a:rPr lang="zh-CN"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拓扑排序的结果可以看出：</a:t>
            </a:r>
            <a:r>
              <a:rPr lang="zh-CN"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可以从一个有向图求出一个拓扑有序序列</a:t>
            </a:r>
            <a:endParaRPr lang="zh-CN"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812290"/>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拓扑排序的作用：我们可以通过求解一个DAG的拓扑有序序列，来求得一个项目中各个子活动之间的次序关系</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lvl="1"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例如软件专业的学生必须学习一系列课程，某些课程是其他课程的先修课，即课程之间有先后关系，求学生修课顺序</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0836" name="Group 5"/>
          <p:cNvGrpSpPr/>
          <p:nvPr/>
        </p:nvGrpSpPr>
        <p:grpSpPr>
          <a:xfrm>
            <a:off x="2279650" y="2852738"/>
            <a:ext cx="7056438" cy="3433554"/>
            <a:chOff x="748" y="1417"/>
            <a:chExt cx="4445" cy="2489"/>
          </a:xfrm>
        </p:grpSpPr>
        <p:grpSp>
          <p:nvGrpSpPr>
            <p:cNvPr id="120837" name="Group 6"/>
            <p:cNvGrpSpPr/>
            <p:nvPr/>
          </p:nvGrpSpPr>
          <p:grpSpPr>
            <a:xfrm>
              <a:off x="748" y="1417"/>
              <a:ext cx="4439" cy="2489"/>
              <a:chOff x="703" y="1417"/>
              <a:chExt cx="4439" cy="2489"/>
            </a:xfrm>
          </p:grpSpPr>
          <p:sp>
            <p:nvSpPr>
              <p:cNvPr id="120838" name="Rectangle 7"/>
              <p:cNvSpPr/>
              <p:nvPr/>
            </p:nvSpPr>
            <p:spPr>
              <a:xfrm>
                <a:off x="793" y="1417"/>
                <a:ext cx="4150" cy="267"/>
              </a:xfrm>
              <a:prstGeom prst="rect">
                <a:avLst/>
              </a:prstGeom>
              <a:noFill/>
              <a:ln w="9525">
                <a:noFill/>
              </a:ln>
            </p:spPr>
            <p:txBody>
              <a:bodyPr wrap="none" anchor="ctr" anchorCtr="0">
                <a:spAutoFit/>
              </a:bodyPr>
              <a:p>
                <a:r>
                  <a:rPr lang="zh-CN" altLang="en-US" sz="1800" b="1" dirty="0">
                    <a:latin typeface="Times New Roman" panose="02020603050405020304" pitchFamily="18" charset="0"/>
                    <a:ea typeface="宋体" panose="02010600030101010101" pitchFamily="2" charset="-122"/>
                  </a:rPr>
                  <a:t>课程编号		课程名称		先决条件</a:t>
                </a:r>
                <a:endParaRPr lang="zh-CN" altLang="en-US" sz="1800" b="1" dirty="0">
                  <a:latin typeface="Times New Roman" panose="02020603050405020304" pitchFamily="18" charset="0"/>
                  <a:ea typeface="宋体" panose="02010600030101010101" pitchFamily="2" charset="-122"/>
                </a:endParaRPr>
              </a:p>
            </p:txBody>
          </p:sp>
          <p:sp>
            <p:nvSpPr>
              <p:cNvPr id="120839" name="Rectangle 8"/>
              <p:cNvSpPr/>
              <p:nvPr/>
            </p:nvSpPr>
            <p:spPr>
              <a:xfrm>
                <a:off x="1019" y="1598"/>
                <a:ext cx="3716"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程序设计基础			无</a:t>
                </a:r>
                <a:endParaRPr lang="zh-CN" altLang="en-US" sz="1800" b="1" dirty="0">
                  <a:latin typeface="Times New Roman" panose="02020603050405020304" pitchFamily="18" charset="0"/>
                  <a:ea typeface="宋体" panose="02010600030101010101" pitchFamily="2" charset="-122"/>
                </a:endParaRPr>
              </a:p>
            </p:txBody>
          </p:sp>
          <p:sp>
            <p:nvSpPr>
              <p:cNvPr id="120840" name="Rectangle 9"/>
              <p:cNvSpPr/>
              <p:nvPr/>
            </p:nvSpPr>
            <p:spPr>
              <a:xfrm>
                <a:off x="1020" y="1780"/>
                <a:ext cx="3758"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2</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离散数学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a:t>
                </a:r>
                <a:endParaRPr lang="en-US" altLang="zh-CN" sz="1800" b="1" dirty="0">
                  <a:latin typeface="Times New Roman" panose="02020603050405020304" pitchFamily="18" charset="0"/>
                  <a:ea typeface="宋体" panose="02010600030101010101" pitchFamily="2" charset="-122"/>
                </a:endParaRPr>
              </a:p>
            </p:txBody>
          </p:sp>
          <p:sp>
            <p:nvSpPr>
              <p:cNvPr id="120841" name="Rectangle 10"/>
              <p:cNvSpPr/>
              <p:nvPr/>
            </p:nvSpPr>
            <p:spPr>
              <a:xfrm>
                <a:off x="1020" y="1962"/>
                <a:ext cx="3874"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3</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数据结构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2</a:t>
                </a:r>
                <a:endParaRPr lang="en-US" altLang="zh-CN" sz="1800" b="1" dirty="0">
                  <a:latin typeface="Times New Roman" panose="02020603050405020304" pitchFamily="18" charset="0"/>
                  <a:ea typeface="宋体" panose="02010600030101010101" pitchFamily="2" charset="-122"/>
                </a:endParaRPr>
              </a:p>
            </p:txBody>
          </p:sp>
          <p:sp>
            <p:nvSpPr>
              <p:cNvPr id="120842" name="Rectangle 11"/>
              <p:cNvSpPr/>
              <p:nvPr/>
            </p:nvSpPr>
            <p:spPr>
              <a:xfrm>
                <a:off x="975" y="2142"/>
                <a:ext cx="3794" cy="267"/>
              </a:xfrm>
              <a:prstGeom prst="rect">
                <a:avLst/>
              </a:prstGeom>
              <a:noFill/>
              <a:ln w="9525">
                <a:noFill/>
              </a:ln>
            </p:spPr>
            <p:txBody>
              <a:bodyPr wrap="none" anchor="ctr" anchorCtr="0">
                <a:spAutoFit/>
              </a:bodyPr>
              <a:p>
                <a:r>
                  <a:rPr lang="zh-CN" altLang="en-US" sz="1000"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4</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汇编语言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a:t>
                </a:r>
                <a:endParaRPr lang="en-US" altLang="zh-CN" sz="1800" b="1" dirty="0">
                  <a:latin typeface="Times New Roman" panose="02020603050405020304" pitchFamily="18" charset="0"/>
                  <a:ea typeface="宋体" panose="02010600030101010101" pitchFamily="2" charset="-122"/>
                </a:endParaRPr>
              </a:p>
            </p:txBody>
          </p:sp>
          <p:sp>
            <p:nvSpPr>
              <p:cNvPr id="120843" name="Rectangle 12"/>
              <p:cNvSpPr/>
              <p:nvPr/>
            </p:nvSpPr>
            <p:spPr>
              <a:xfrm>
                <a:off x="930" y="2324"/>
                <a:ext cx="3946" cy="267"/>
              </a:xfrm>
              <a:prstGeom prst="rect">
                <a:avLst/>
              </a:prstGeom>
              <a:noFill/>
              <a:ln w="9525">
                <a:noFill/>
              </a:ln>
            </p:spPr>
            <p:txBody>
              <a:bodyPr wrap="none" anchor="ctr" anchorCtr="0">
                <a:spAutoFit/>
              </a:bodyPr>
              <a:p>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5</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语言的设计和分析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3</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4</a:t>
                </a:r>
                <a:endParaRPr lang="en-US" altLang="zh-CN" sz="1800" b="1" dirty="0">
                  <a:latin typeface="Times New Roman" panose="02020603050405020304" pitchFamily="18" charset="0"/>
                  <a:ea typeface="宋体" panose="02010600030101010101" pitchFamily="2" charset="-122"/>
                </a:endParaRPr>
              </a:p>
            </p:txBody>
          </p:sp>
          <p:sp>
            <p:nvSpPr>
              <p:cNvPr id="120844" name="Rectangle 13"/>
              <p:cNvSpPr/>
              <p:nvPr/>
            </p:nvSpPr>
            <p:spPr>
              <a:xfrm>
                <a:off x="1009" y="2505"/>
                <a:ext cx="3761"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6</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计算机原理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11</a:t>
                </a:r>
                <a:endParaRPr lang="en-US" altLang="zh-CN" sz="1800" b="1" dirty="0">
                  <a:latin typeface="Times New Roman" panose="02020603050405020304" pitchFamily="18" charset="0"/>
                  <a:ea typeface="宋体" panose="02010600030101010101" pitchFamily="2" charset="-122"/>
                </a:endParaRPr>
              </a:p>
            </p:txBody>
          </p:sp>
          <p:sp>
            <p:nvSpPr>
              <p:cNvPr id="120845" name="Rectangle 14"/>
              <p:cNvSpPr/>
              <p:nvPr/>
            </p:nvSpPr>
            <p:spPr>
              <a:xfrm>
                <a:off x="975" y="2687"/>
                <a:ext cx="3910" cy="267"/>
              </a:xfrm>
              <a:prstGeom prst="rect">
                <a:avLst/>
              </a:prstGeom>
              <a:noFill/>
              <a:ln w="9525">
                <a:noFill/>
              </a:ln>
            </p:spPr>
            <p:txBody>
              <a:bodyPr wrap="none" anchor="ctr" anchorCtr="0">
                <a:spAutoFit/>
              </a:bodyPr>
              <a:p>
                <a:r>
                  <a:rPr lang="zh-CN" altLang="en-US" sz="1000"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7</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编译原理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3</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5</a:t>
                </a:r>
                <a:endParaRPr lang="en-US" altLang="zh-CN" sz="1800" b="1" dirty="0">
                  <a:latin typeface="Times New Roman" panose="02020603050405020304" pitchFamily="18" charset="0"/>
                  <a:ea typeface="宋体" panose="02010600030101010101" pitchFamily="2" charset="-122"/>
                </a:endParaRPr>
              </a:p>
            </p:txBody>
          </p:sp>
          <p:sp>
            <p:nvSpPr>
              <p:cNvPr id="120846" name="Rectangle 15"/>
              <p:cNvSpPr/>
              <p:nvPr/>
            </p:nvSpPr>
            <p:spPr>
              <a:xfrm>
                <a:off x="1001" y="2864"/>
                <a:ext cx="3874"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8</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操作系统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3</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6</a:t>
                </a:r>
                <a:endParaRPr lang="en-US" altLang="zh-CN" sz="1800" b="1" dirty="0">
                  <a:latin typeface="Times New Roman" panose="02020603050405020304" pitchFamily="18" charset="0"/>
                  <a:ea typeface="宋体" panose="02010600030101010101" pitchFamily="2" charset="-122"/>
                </a:endParaRPr>
              </a:p>
            </p:txBody>
          </p:sp>
          <p:sp>
            <p:nvSpPr>
              <p:cNvPr id="120847" name="Rectangle 16"/>
              <p:cNvSpPr/>
              <p:nvPr/>
            </p:nvSpPr>
            <p:spPr>
              <a:xfrm>
                <a:off x="975" y="3095"/>
                <a:ext cx="3788" cy="267"/>
              </a:xfrm>
              <a:prstGeom prst="rect">
                <a:avLst/>
              </a:prstGeom>
              <a:noFill/>
              <a:ln w="9525">
                <a:noFill/>
              </a:ln>
            </p:spPr>
            <p:txBody>
              <a:bodyPr wrap="none" anchor="ctr" anchorCtr="0">
                <a:spAutoFit/>
              </a:bodyPr>
              <a:p>
                <a:r>
                  <a:rPr lang="zh-CN" altLang="en-US" sz="1000"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9</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高等数学			  无</a:t>
                </a:r>
                <a:endParaRPr lang="zh-CN" altLang="en-US" sz="1800" b="1" dirty="0">
                  <a:latin typeface="Times New Roman" panose="02020603050405020304" pitchFamily="18" charset="0"/>
                  <a:ea typeface="宋体" panose="02010600030101010101" pitchFamily="2" charset="-122"/>
                </a:endParaRPr>
              </a:p>
            </p:txBody>
          </p:sp>
          <p:sp>
            <p:nvSpPr>
              <p:cNvPr id="120848" name="Rectangle 17"/>
              <p:cNvSpPr/>
              <p:nvPr/>
            </p:nvSpPr>
            <p:spPr>
              <a:xfrm>
                <a:off x="708" y="3276"/>
                <a:ext cx="4082" cy="267"/>
              </a:xfrm>
              <a:prstGeom prst="rect">
                <a:avLst/>
              </a:prstGeom>
              <a:noFill/>
              <a:ln w="9525">
                <a:noFill/>
              </a:ln>
            </p:spPr>
            <p:txBody>
              <a:bodyPr wrap="none" anchor="ctr" anchorCtr="0">
                <a:spAutoFit/>
              </a:bodyPr>
              <a:p>
                <a:pPr indent="400050"/>
                <a:r>
                  <a:rPr lang="zh-CN" altLang="en-US" sz="1000"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10</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线性代数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9</a:t>
                </a:r>
                <a:endParaRPr lang="en-US" altLang="zh-CN" sz="1800" b="1" dirty="0">
                  <a:latin typeface="Times New Roman" panose="02020603050405020304" pitchFamily="18" charset="0"/>
                  <a:ea typeface="宋体" panose="02010600030101010101" pitchFamily="2" charset="-122"/>
                </a:endParaRPr>
              </a:p>
            </p:txBody>
          </p:sp>
          <p:sp>
            <p:nvSpPr>
              <p:cNvPr id="120849" name="Rectangle 18"/>
              <p:cNvSpPr/>
              <p:nvPr/>
            </p:nvSpPr>
            <p:spPr>
              <a:xfrm>
                <a:off x="998" y="3639"/>
                <a:ext cx="4144" cy="267"/>
              </a:xfrm>
              <a:prstGeom prst="rect">
                <a:avLst/>
              </a:prstGeom>
              <a:noFill/>
              <a:ln w="9525">
                <a:noFill/>
              </a:ln>
            </p:spPr>
            <p:txBody>
              <a:bodyPr wrap="none" anchor="ctr" anchorCtr="0">
                <a:spAutoFit/>
              </a:bodyPr>
              <a:p>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12</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数值分析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9</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a:t>
                </a:r>
                <a:endParaRPr lang="en-US" altLang="zh-CN" sz="1800" b="1" dirty="0">
                  <a:latin typeface="Times New Roman" panose="02020603050405020304" pitchFamily="18" charset="0"/>
                  <a:ea typeface="宋体" panose="02010600030101010101" pitchFamily="2" charset="-122"/>
                </a:endParaRPr>
              </a:p>
            </p:txBody>
          </p:sp>
          <p:sp>
            <p:nvSpPr>
              <p:cNvPr id="120850" name="Rectangle 19"/>
              <p:cNvSpPr/>
              <p:nvPr/>
            </p:nvSpPr>
            <p:spPr>
              <a:xfrm>
                <a:off x="703" y="3454"/>
                <a:ext cx="4082" cy="267"/>
              </a:xfrm>
              <a:prstGeom prst="rect">
                <a:avLst/>
              </a:prstGeom>
              <a:noFill/>
              <a:ln w="9525">
                <a:noFill/>
              </a:ln>
            </p:spPr>
            <p:txBody>
              <a:bodyPr wrap="none" anchor="ctr" anchorCtr="0">
                <a:spAutoFit/>
              </a:bodyPr>
              <a:p>
                <a:pPr indent="400050"/>
                <a:r>
                  <a:rPr lang="zh-CN" altLang="en-US" sz="1000"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11</a:t>
                </a:r>
                <a:r>
                  <a:rPr lang="en-US" altLang="zh-CN" sz="1800" b="1" dirty="0">
                    <a:latin typeface="Times New Roman" panose="02020603050405020304" pitchFamily="18" charset="0"/>
                    <a:ea typeface="宋体" panose="02010600030101010101" pitchFamily="2" charset="-122"/>
                  </a:rPr>
                  <a:t>			   </a:t>
                </a:r>
                <a:r>
                  <a:rPr lang="zh-CN" altLang="en-US" sz="1800" b="1" dirty="0">
                    <a:latin typeface="Times New Roman" panose="02020603050405020304" pitchFamily="18" charset="0"/>
                    <a:ea typeface="宋体" panose="02010600030101010101" pitchFamily="2" charset="-122"/>
                  </a:rPr>
                  <a:t>普通物理		          </a:t>
                </a:r>
                <a:r>
                  <a:rPr lang="en-US" altLang="zh-CN" sz="1800" b="1" dirty="0">
                    <a:latin typeface="Times New Roman" panose="02020603050405020304" pitchFamily="18" charset="0"/>
                    <a:ea typeface="宋体" panose="02010600030101010101" pitchFamily="2" charset="-122"/>
                  </a:rPr>
                  <a:t>C</a:t>
                </a:r>
                <a:r>
                  <a:rPr lang="en-US" altLang="zh-CN" sz="1800" b="1" baseline="-30000" dirty="0">
                    <a:latin typeface="Times New Roman" panose="02020603050405020304" pitchFamily="18" charset="0"/>
                    <a:ea typeface="宋体" panose="02010600030101010101" pitchFamily="2" charset="-122"/>
                  </a:rPr>
                  <a:t>9</a:t>
                </a:r>
                <a:endParaRPr lang="en-US" altLang="zh-CN" sz="1800" b="1" dirty="0">
                  <a:latin typeface="Times New Roman" panose="02020603050405020304" pitchFamily="18" charset="0"/>
                  <a:ea typeface="宋体" panose="02010600030101010101" pitchFamily="2" charset="-122"/>
                </a:endParaRPr>
              </a:p>
            </p:txBody>
          </p:sp>
        </p:grpSp>
        <p:grpSp>
          <p:nvGrpSpPr>
            <p:cNvPr id="120851" name="Group 20"/>
            <p:cNvGrpSpPr/>
            <p:nvPr/>
          </p:nvGrpSpPr>
          <p:grpSpPr>
            <a:xfrm>
              <a:off x="793" y="1434"/>
              <a:ext cx="4400" cy="2449"/>
              <a:chOff x="793" y="1525"/>
              <a:chExt cx="4400" cy="2449"/>
            </a:xfrm>
          </p:grpSpPr>
          <p:sp>
            <p:nvSpPr>
              <p:cNvPr id="120852" name="Line 21"/>
              <p:cNvSpPr/>
              <p:nvPr/>
            </p:nvSpPr>
            <p:spPr>
              <a:xfrm>
                <a:off x="793" y="1525"/>
                <a:ext cx="4355" cy="0"/>
              </a:xfrm>
              <a:prstGeom prst="line">
                <a:avLst/>
              </a:prstGeom>
              <a:ln w="19050" cap="flat" cmpd="sng">
                <a:solidFill>
                  <a:schemeClr val="tx1"/>
                </a:solidFill>
                <a:prstDash val="solid"/>
                <a:round/>
                <a:headEnd type="none" w="med" len="med"/>
                <a:tailEnd type="none" w="med" len="med"/>
              </a:ln>
            </p:spPr>
          </p:sp>
          <p:sp>
            <p:nvSpPr>
              <p:cNvPr id="120853" name="Line 22"/>
              <p:cNvSpPr/>
              <p:nvPr/>
            </p:nvSpPr>
            <p:spPr>
              <a:xfrm>
                <a:off x="793" y="1752"/>
                <a:ext cx="4355" cy="0"/>
              </a:xfrm>
              <a:prstGeom prst="line">
                <a:avLst/>
              </a:prstGeom>
              <a:ln w="9525" cap="flat" cmpd="sng">
                <a:solidFill>
                  <a:schemeClr val="tx1"/>
                </a:solidFill>
                <a:prstDash val="solid"/>
                <a:round/>
                <a:headEnd type="none" w="med" len="med"/>
                <a:tailEnd type="none" w="med" len="med"/>
              </a:ln>
            </p:spPr>
          </p:sp>
          <p:sp>
            <p:nvSpPr>
              <p:cNvPr id="120854" name="Line 23"/>
              <p:cNvSpPr/>
              <p:nvPr/>
            </p:nvSpPr>
            <p:spPr>
              <a:xfrm>
                <a:off x="793" y="1933"/>
                <a:ext cx="4355" cy="0"/>
              </a:xfrm>
              <a:prstGeom prst="line">
                <a:avLst/>
              </a:prstGeom>
              <a:ln w="9525" cap="flat" cmpd="sng">
                <a:solidFill>
                  <a:schemeClr val="tx1"/>
                </a:solidFill>
                <a:prstDash val="solid"/>
                <a:round/>
                <a:headEnd type="none" w="med" len="med"/>
                <a:tailEnd type="none" w="med" len="med"/>
              </a:ln>
            </p:spPr>
          </p:sp>
          <p:sp>
            <p:nvSpPr>
              <p:cNvPr id="120855" name="Line 24"/>
              <p:cNvSpPr/>
              <p:nvPr/>
            </p:nvSpPr>
            <p:spPr>
              <a:xfrm>
                <a:off x="793" y="2115"/>
                <a:ext cx="4355" cy="0"/>
              </a:xfrm>
              <a:prstGeom prst="line">
                <a:avLst/>
              </a:prstGeom>
              <a:ln w="9525" cap="flat" cmpd="sng">
                <a:solidFill>
                  <a:schemeClr val="tx1"/>
                </a:solidFill>
                <a:prstDash val="solid"/>
                <a:round/>
                <a:headEnd type="none" w="med" len="med"/>
                <a:tailEnd type="none" w="med" len="med"/>
              </a:ln>
            </p:spPr>
          </p:sp>
          <p:sp>
            <p:nvSpPr>
              <p:cNvPr id="120856" name="Line 25"/>
              <p:cNvSpPr/>
              <p:nvPr/>
            </p:nvSpPr>
            <p:spPr>
              <a:xfrm>
                <a:off x="793" y="2296"/>
                <a:ext cx="4355" cy="0"/>
              </a:xfrm>
              <a:prstGeom prst="line">
                <a:avLst/>
              </a:prstGeom>
              <a:ln w="9525" cap="flat" cmpd="sng">
                <a:solidFill>
                  <a:schemeClr val="tx1"/>
                </a:solidFill>
                <a:prstDash val="solid"/>
                <a:round/>
                <a:headEnd type="none" w="med" len="med"/>
                <a:tailEnd type="none" w="med" len="med"/>
              </a:ln>
            </p:spPr>
          </p:sp>
          <p:sp>
            <p:nvSpPr>
              <p:cNvPr id="120857" name="Line 26"/>
              <p:cNvSpPr/>
              <p:nvPr/>
            </p:nvSpPr>
            <p:spPr>
              <a:xfrm>
                <a:off x="793" y="2478"/>
                <a:ext cx="4355" cy="0"/>
              </a:xfrm>
              <a:prstGeom prst="line">
                <a:avLst/>
              </a:prstGeom>
              <a:ln w="9525" cap="flat" cmpd="sng">
                <a:solidFill>
                  <a:schemeClr val="tx1"/>
                </a:solidFill>
                <a:prstDash val="solid"/>
                <a:round/>
                <a:headEnd type="none" w="med" len="med"/>
                <a:tailEnd type="none" w="med" len="med"/>
              </a:ln>
            </p:spPr>
          </p:sp>
          <p:sp>
            <p:nvSpPr>
              <p:cNvPr id="120858" name="Line 27"/>
              <p:cNvSpPr/>
              <p:nvPr/>
            </p:nvSpPr>
            <p:spPr>
              <a:xfrm>
                <a:off x="793" y="2659"/>
                <a:ext cx="4355" cy="0"/>
              </a:xfrm>
              <a:prstGeom prst="line">
                <a:avLst/>
              </a:prstGeom>
              <a:ln w="9525" cap="flat" cmpd="sng">
                <a:solidFill>
                  <a:schemeClr val="tx1"/>
                </a:solidFill>
                <a:prstDash val="solid"/>
                <a:round/>
                <a:headEnd type="none" w="med" len="med"/>
                <a:tailEnd type="none" w="med" len="med"/>
              </a:ln>
            </p:spPr>
          </p:sp>
          <p:sp>
            <p:nvSpPr>
              <p:cNvPr id="120859" name="Line 28"/>
              <p:cNvSpPr/>
              <p:nvPr/>
            </p:nvSpPr>
            <p:spPr>
              <a:xfrm>
                <a:off x="793" y="2840"/>
                <a:ext cx="4355" cy="0"/>
              </a:xfrm>
              <a:prstGeom prst="line">
                <a:avLst/>
              </a:prstGeom>
              <a:ln w="9525" cap="flat" cmpd="sng">
                <a:solidFill>
                  <a:schemeClr val="tx1"/>
                </a:solidFill>
                <a:prstDash val="solid"/>
                <a:round/>
                <a:headEnd type="none" w="med" len="med"/>
                <a:tailEnd type="none" w="med" len="med"/>
              </a:ln>
            </p:spPr>
          </p:sp>
          <p:sp>
            <p:nvSpPr>
              <p:cNvPr id="120860" name="Line 29"/>
              <p:cNvSpPr/>
              <p:nvPr/>
            </p:nvSpPr>
            <p:spPr>
              <a:xfrm>
                <a:off x="793" y="3022"/>
                <a:ext cx="4355" cy="0"/>
              </a:xfrm>
              <a:prstGeom prst="line">
                <a:avLst/>
              </a:prstGeom>
              <a:ln w="9525" cap="flat" cmpd="sng">
                <a:solidFill>
                  <a:schemeClr val="tx1"/>
                </a:solidFill>
                <a:prstDash val="solid"/>
                <a:round/>
                <a:headEnd type="none" w="med" len="med"/>
                <a:tailEnd type="none" w="med" len="med"/>
              </a:ln>
            </p:spPr>
          </p:sp>
          <p:sp>
            <p:nvSpPr>
              <p:cNvPr id="120861" name="Line 30"/>
              <p:cNvSpPr/>
              <p:nvPr/>
            </p:nvSpPr>
            <p:spPr>
              <a:xfrm>
                <a:off x="793" y="3203"/>
                <a:ext cx="4355" cy="0"/>
              </a:xfrm>
              <a:prstGeom prst="line">
                <a:avLst/>
              </a:prstGeom>
              <a:ln w="9525" cap="flat" cmpd="sng">
                <a:solidFill>
                  <a:schemeClr val="tx1"/>
                </a:solidFill>
                <a:prstDash val="solid"/>
                <a:round/>
                <a:headEnd type="none" w="med" len="med"/>
                <a:tailEnd type="none" w="med" len="med"/>
              </a:ln>
            </p:spPr>
          </p:sp>
          <p:grpSp>
            <p:nvGrpSpPr>
              <p:cNvPr id="120862" name="Group 31"/>
              <p:cNvGrpSpPr/>
              <p:nvPr/>
            </p:nvGrpSpPr>
            <p:grpSpPr>
              <a:xfrm>
                <a:off x="793" y="3430"/>
                <a:ext cx="4400" cy="544"/>
                <a:chOff x="793" y="3430"/>
                <a:chExt cx="4400" cy="544"/>
              </a:xfrm>
            </p:grpSpPr>
            <p:sp>
              <p:nvSpPr>
                <p:cNvPr id="120863" name="Line 32"/>
                <p:cNvSpPr/>
                <p:nvPr/>
              </p:nvSpPr>
              <p:spPr>
                <a:xfrm>
                  <a:off x="793" y="3974"/>
                  <a:ext cx="4400" cy="0"/>
                </a:xfrm>
                <a:prstGeom prst="line">
                  <a:avLst/>
                </a:prstGeom>
                <a:ln w="19050" cap="flat" cmpd="sng">
                  <a:solidFill>
                    <a:schemeClr val="tx1"/>
                  </a:solidFill>
                  <a:prstDash val="solid"/>
                  <a:round/>
                  <a:headEnd type="none" w="med" len="med"/>
                  <a:tailEnd type="none" w="med" len="med"/>
                </a:ln>
              </p:spPr>
            </p:sp>
            <p:sp>
              <p:nvSpPr>
                <p:cNvPr id="120864" name="Line 33"/>
                <p:cNvSpPr/>
                <p:nvPr/>
              </p:nvSpPr>
              <p:spPr>
                <a:xfrm>
                  <a:off x="793" y="3430"/>
                  <a:ext cx="4355" cy="0"/>
                </a:xfrm>
                <a:prstGeom prst="line">
                  <a:avLst/>
                </a:prstGeom>
                <a:ln w="9525" cap="flat" cmpd="sng">
                  <a:solidFill>
                    <a:schemeClr val="tx1"/>
                  </a:solidFill>
                  <a:prstDash val="solid"/>
                  <a:round/>
                  <a:headEnd type="none" w="med" len="med"/>
                  <a:tailEnd type="none" w="med" len="med"/>
                </a:ln>
              </p:spPr>
            </p:sp>
            <p:sp>
              <p:nvSpPr>
                <p:cNvPr id="120865" name="Line 34"/>
                <p:cNvSpPr/>
                <p:nvPr/>
              </p:nvSpPr>
              <p:spPr>
                <a:xfrm>
                  <a:off x="793" y="3612"/>
                  <a:ext cx="4355" cy="0"/>
                </a:xfrm>
                <a:prstGeom prst="line">
                  <a:avLst/>
                </a:prstGeom>
                <a:ln w="9525" cap="flat" cmpd="sng">
                  <a:solidFill>
                    <a:schemeClr val="tx1"/>
                  </a:solidFill>
                  <a:prstDash val="solid"/>
                  <a:round/>
                  <a:headEnd type="none" w="med" len="med"/>
                  <a:tailEnd type="none" w="med" len="med"/>
                </a:ln>
              </p:spPr>
            </p:sp>
            <p:sp>
              <p:nvSpPr>
                <p:cNvPr id="120866" name="Line 35"/>
                <p:cNvSpPr/>
                <p:nvPr/>
              </p:nvSpPr>
              <p:spPr>
                <a:xfrm>
                  <a:off x="793" y="3793"/>
                  <a:ext cx="4355" cy="0"/>
                </a:xfrm>
                <a:prstGeom prst="line">
                  <a:avLst/>
                </a:prstGeom>
                <a:ln w="9525" cap="flat" cmpd="sng">
                  <a:solidFill>
                    <a:schemeClr val="tx1"/>
                  </a:solidFill>
                  <a:prstDash val="solid"/>
                  <a:round/>
                  <a:headEnd type="none" w="med" len="med"/>
                  <a:tailEnd type="none" w="med" len="med"/>
                </a:ln>
              </p:spPr>
            </p:sp>
          </p:grpSp>
        </p:gr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812290"/>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对课程的先修关系图进行拓扑排序，可求得拓扑有序</a:t>
            </a: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序列</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lvl="1" algn="l" eaLnBrk="1" hangingPunct="1">
              <a:buClrTx/>
              <a:buSzTx/>
              <a:buNone/>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1860" name="组合 47"/>
          <p:cNvGrpSpPr/>
          <p:nvPr/>
        </p:nvGrpSpPr>
        <p:grpSpPr>
          <a:xfrm>
            <a:off x="679450" y="1948096"/>
            <a:ext cx="3430270" cy="3290019"/>
            <a:chOff x="2700338" y="2368754"/>
            <a:chExt cx="3100705" cy="2908096"/>
          </a:xfrm>
        </p:grpSpPr>
        <p:sp>
          <p:nvSpPr>
            <p:cNvPr id="121861" name="Oval 38"/>
            <p:cNvSpPr/>
            <p:nvPr/>
          </p:nvSpPr>
          <p:spPr>
            <a:xfrm>
              <a:off x="3244415" y="2397125"/>
              <a:ext cx="335902" cy="31813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2" name="Oval 39"/>
            <p:cNvSpPr/>
            <p:nvPr/>
          </p:nvSpPr>
          <p:spPr>
            <a:xfrm>
              <a:off x="3916218" y="2716440"/>
              <a:ext cx="334828"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3" name="Oval 40"/>
            <p:cNvSpPr/>
            <p:nvPr/>
          </p:nvSpPr>
          <p:spPr>
            <a:xfrm>
              <a:off x="5092411" y="2397125"/>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4" name="Oval 41"/>
            <p:cNvSpPr/>
            <p:nvPr/>
          </p:nvSpPr>
          <p:spPr>
            <a:xfrm>
              <a:off x="4755436" y="3036933"/>
              <a:ext cx="33804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5" name="Oval 42"/>
            <p:cNvSpPr/>
            <p:nvPr/>
          </p:nvSpPr>
          <p:spPr>
            <a:xfrm>
              <a:off x="5428312" y="3036933"/>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6" name="Oval 43"/>
            <p:cNvSpPr/>
            <p:nvPr/>
          </p:nvSpPr>
          <p:spPr>
            <a:xfrm>
              <a:off x="2740026" y="4317727"/>
              <a:ext cx="33482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67" name="Line 44"/>
            <p:cNvSpPr/>
            <p:nvPr/>
          </p:nvSpPr>
          <p:spPr>
            <a:xfrm flipH="1">
              <a:off x="4924996" y="2717618"/>
              <a:ext cx="335902" cy="319315"/>
            </a:xfrm>
            <a:prstGeom prst="line">
              <a:avLst/>
            </a:prstGeom>
            <a:ln w="9525" cap="flat" cmpd="sng">
              <a:solidFill>
                <a:srgbClr val="000000"/>
              </a:solidFill>
              <a:prstDash val="solid"/>
              <a:round/>
              <a:headEnd type="triangle" w="med" len="med"/>
              <a:tailEnd type="none" w="med" len="med"/>
            </a:ln>
          </p:spPr>
        </p:sp>
        <p:sp>
          <p:nvSpPr>
            <p:cNvPr id="121868" name="Line 45"/>
            <p:cNvSpPr/>
            <p:nvPr/>
          </p:nvSpPr>
          <p:spPr>
            <a:xfrm>
              <a:off x="5260898" y="2717618"/>
              <a:ext cx="336975" cy="319315"/>
            </a:xfrm>
            <a:prstGeom prst="line">
              <a:avLst/>
            </a:prstGeom>
            <a:ln w="9525" cap="flat" cmpd="sng">
              <a:solidFill>
                <a:srgbClr val="000000"/>
              </a:solidFill>
              <a:prstDash val="solid"/>
              <a:round/>
              <a:headEnd type="none" w="med" len="med"/>
              <a:tailEnd type="triangle" w="med" len="med"/>
            </a:ln>
          </p:spPr>
        </p:sp>
        <p:sp>
          <p:nvSpPr>
            <p:cNvPr id="121869" name="Line 46"/>
            <p:cNvSpPr/>
            <p:nvPr/>
          </p:nvSpPr>
          <p:spPr>
            <a:xfrm flipV="1">
              <a:off x="3915145" y="3997234"/>
              <a:ext cx="336975" cy="480740"/>
            </a:xfrm>
            <a:prstGeom prst="line">
              <a:avLst/>
            </a:prstGeom>
            <a:ln w="9525" cap="flat" cmpd="sng">
              <a:solidFill>
                <a:srgbClr val="000000"/>
              </a:solidFill>
              <a:prstDash val="solid"/>
              <a:round/>
              <a:headEnd type="none" w="med" len="med"/>
              <a:tailEnd type="triangle" w="med" len="med"/>
            </a:ln>
          </p:spPr>
        </p:sp>
        <p:sp>
          <p:nvSpPr>
            <p:cNvPr id="121870" name="Line 47"/>
            <p:cNvSpPr/>
            <p:nvPr/>
          </p:nvSpPr>
          <p:spPr>
            <a:xfrm>
              <a:off x="2908513" y="3357426"/>
              <a:ext cx="1175119" cy="479561"/>
            </a:xfrm>
            <a:prstGeom prst="line">
              <a:avLst/>
            </a:prstGeom>
            <a:ln w="9525" cap="flat" cmpd="sng">
              <a:solidFill>
                <a:srgbClr val="000000"/>
              </a:solidFill>
              <a:prstDash val="solid"/>
              <a:round/>
              <a:headEnd type="none" w="med" len="med"/>
              <a:tailEnd type="triangle" w="med" len="med"/>
            </a:ln>
          </p:spPr>
        </p:sp>
        <p:sp>
          <p:nvSpPr>
            <p:cNvPr id="121871" name="Oval 48"/>
            <p:cNvSpPr/>
            <p:nvPr/>
          </p:nvSpPr>
          <p:spPr>
            <a:xfrm>
              <a:off x="3580317" y="4317727"/>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72" name="Oval 49"/>
            <p:cNvSpPr/>
            <p:nvPr/>
          </p:nvSpPr>
          <p:spPr>
            <a:xfrm>
              <a:off x="4083633" y="3677919"/>
              <a:ext cx="335902" cy="31813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73" name="Oval 50"/>
            <p:cNvSpPr/>
            <p:nvPr/>
          </p:nvSpPr>
          <p:spPr>
            <a:xfrm>
              <a:off x="3580317" y="4957535"/>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74" name="Oval 51"/>
            <p:cNvSpPr/>
            <p:nvPr/>
          </p:nvSpPr>
          <p:spPr>
            <a:xfrm>
              <a:off x="2740026" y="3036933"/>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75" name="Line 52"/>
            <p:cNvSpPr/>
            <p:nvPr/>
          </p:nvSpPr>
          <p:spPr>
            <a:xfrm>
              <a:off x="3073781" y="4477974"/>
              <a:ext cx="506535" cy="1178"/>
            </a:xfrm>
            <a:prstGeom prst="line">
              <a:avLst/>
            </a:prstGeom>
            <a:ln w="9525" cap="flat" cmpd="sng">
              <a:solidFill>
                <a:srgbClr val="000000"/>
              </a:solidFill>
              <a:prstDash val="solid"/>
              <a:round/>
              <a:headEnd type="none" w="med" len="med"/>
              <a:tailEnd type="triangle" w="med" len="med"/>
            </a:ln>
          </p:spPr>
        </p:sp>
        <p:sp>
          <p:nvSpPr>
            <p:cNvPr id="121876" name="Freeform 53"/>
            <p:cNvSpPr/>
            <p:nvPr/>
          </p:nvSpPr>
          <p:spPr>
            <a:xfrm>
              <a:off x="3048025" y="4558097"/>
              <a:ext cx="550535" cy="481918"/>
            </a:xfrm>
            <a:custGeom>
              <a:avLst/>
              <a:gdLst/>
              <a:ahLst/>
              <a:cxnLst>
                <a:cxn ang="0">
                  <a:pos x="0" y="0"/>
                </a:cxn>
                <a:cxn ang="0">
                  <a:pos x="2147483647" y="2147483647"/>
                </a:cxn>
              </a:cxnLst>
              <a:pathLst>
                <a:path w="590" h="470">
                  <a:moveTo>
                    <a:pt x="0" y="0"/>
                  </a:moveTo>
                  <a:lnTo>
                    <a:pt x="590" y="47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77" name="Freeform 54"/>
            <p:cNvSpPr/>
            <p:nvPr/>
          </p:nvSpPr>
          <p:spPr>
            <a:xfrm>
              <a:off x="3896901" y="4558097"/>
              <a:ext cx="719023" cy="492523"/>
            </a:xfrm>
            <a:custGeom>
              <a:avLst/>
              <a:gdLst/>
              <a:ahLst/>
              <a:cxnLst>
                <a:cxn ang="0">
                  <a:pos x="0" y="2147483647"/>
                </a:cxn>
                <a:cxn ang="0">
                  <a:pos x="2147483647" y="0"/>
                </a:cxn>
              </a:cxnLst>
              <a:pathLst>
                <a:path w="770" h="480">
                  <a:moveTo>
                    <a:pt x="0" y="480"/>
                  </a:moveTo>
                  <a:lnTo>
                    <a:pt x="77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78" name="Freeform 55"/>
            <p:cNvSpPr/>
            <p:nvPr/>
          </p:nvSpPr>
          <p:spPr>
            <a:xfrm>
              <a:off x="4252120" y="2876686"/>
              <a:ext cx="560194" cy="193239"/>
            </a:xfrm>
            <a:custGeom>
              <a:avLst/>
              <a:gdLst/>
              <a:ahLst/>
              <a:cxnLst>
                <a:cxn ang="0">
                  <a:pos x="0" y="0"/>
                </a:cxn>
                <a:cxn ang="0">
                  <a:pos x="2147483647" y="2147483647"/>
                </a:cxn>
              </a:cxnLst>
              <a:pathLst>
                <a:path w="600" h="188">
                  <a:moveTo>
                    <a:pt x="0" y="0"/>
                  </a:moveTo>
                  <a:lnTo>
                    <a:pt x="600" y="188"/>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79" name="Freeform 56"/>
            <p:cNvSpPr/>
            <p:nvPr/>
          </p:nvSpPr>
          <p:spPr>
            <a:xfrm>
              <a:off x="4905679" y="4157481"/>
              <a:ext cx="522633" cy="243905"/>
            </a:xfrm>
            <a:custGeom>
              <a:avLst/>
              <a:gdLst/>
              <a:ahLst/>
              <a:cxnLst>
                <a:cxn ang="0">
                  <a:pos x="0" y="2147483647"/>
                </a:cxn>
                <a:cxn ang="0">
                  <a:pos x="2147483647" y="0"/>
                </a:cxn>
              </a:cxnLst>
              <a:pathLst>
                <a:path w="560" h="238">
                  <a:moveTo>
                    <a:pt x="0" y="238"/>
                  </a:moveTo>
                  <a:lnTo>
                    <a:pt x="56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80" name="Oval 57"/>
            <p:cNvSpPr/>
            <p:nvPr/>
          </p:nvSpPr>
          <p:spPr>
            <a:xfrm>
              <a:off x="5428312" y="3997234"/>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81" name="Oval 58"/>
            <p:cNvSpPr/>
            <p:nvPr/>
          </p:nvSpPr>
          <p:spPr>
            <a:xfrm>
              <a:off x="4588022" y="4317727"/>
              <a:ext cx="33804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21882" name="Line 59"/>
            <p:cNvSpPr/>
            <p:nvPr/>
          </p:nvSpPr>
          <p:spPr>
            <a:xfrm>
              <a:off x="5092411" y="3197180"/>
              <a:ext cx="335902" cy="2357"/>
            </a:xfrm>
            <a:prstGeom prst="line">
              <a:avLst/>
            </a:prstGeom>
            <a:ln w="9525" cap="flat" cmpd="sng">
              <a:solidFill>
                <a:srgbClr val="000000"/>
              </a:solidFill>
              <a:prstDash val="solid"/>
              <a:round/>
              <a:headEnd type="none" w="med" len="med"/>
              <a:tailEnd type="triangle" w="med" len="med"/>
            </a:ln>
          </p:spPr>
        </p:sp>
        <p:sp>
          <p:nvSpPr>
            <p:cNvPr id="121883" name="Freeform 60"/>
            <p:cNvSpPr/>
            <p:nvPr/>
          </p:nvSpPr>
          <p:spPr>
            <a:xfrm>
              <a:off x="3057684" y="2936779"/>
              <a:ext cx="867120" cy="194417"/>
            </a:xfrm>
            <a:custGeom>
              <a:avLst/>
              <a:gdLst/>
              <a:ahLst/>
              <a:cxnLst>
                <a:cxn ang="0">
                  <a:pos x="0" y="2147483647"/>
                </a:cxn>
                <a:cxn ang="0">
                  <a:pos x="2147483647" y="0"/>
                </a:cxn>
              </a:cxnLst>
              <a:pathLst>
                <a:path w="930" h="190">
                  <a:moveTo>
                    <a:pt x="0" y="190"/>
                  </a:moveTo>
                  <a:lnTo>
                    <a:pt x="93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84" name="Line 62"/>
            <p:cNvSpPr/>
            <p:nvPr/>
          </p:nvSpPr>
          <p:spPr>
            <a:xfrm>
              <a:off x="3580317" y="2556193"/>
              <a:ext cx="1512094" cy="1178"/>
            </a:xfrm>
            <a:prstGeom prst="line">
              <a:avLst/>
            </a:prstGeom>
            <a:ln w="9525" cap="flat" cmpd="sng">
              <a:solidFill>
                <a:srgbClr val="000000"/>
              </a:solidFill>
              <a:prstDash val="solid"/>
              <a:round/>
              <a:headEnd type="none" w="med" len="med"/>
              <a:tailEnd type="triangle" w="med" len="med"/>
            </a:ln>
          </p:spPr>
        </p:sp>
        <p:sp>
          <p:nvSpPr>
            <p:cNvPr id="121885" name="Freeform 63"/>
            <p:cNvSpPr/>
            <p:nvPr/>
          </p:nvSpPr>
          <p:spPr>
            <a:xfrm flipV="1">
              <a:off x="2915816" y="2636913"/>
              <a:ext cx="360040" cy="432047"/>
            </a:xfrm>
            <a:custGeom>
              <a:avLst/>
              <a:gdLst/>
              <a:ahLst/>
              <a:cxnLst>
                <a:cxn ang="0">
                  <a:pos x="0" y="0"/>
                </a:cxn>
                <a:cxn ang="0">
                  <a:pos x="2147483647" y="2147483647"/>
                </a:cxn>
              </a:cxnLst>
              <a:pathLst>
                <a:path w="150" h="960">
                  <a:moveTo>
                    <a:pt x="0" y="0"/>
                  </a:moveTo>
                  <a:lnTo>
                    <a:pt x="150" y="96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86" name="Line 64"/>
            <p:cNvSpPr/>
            <p:nvPr/>
          </p:nvSpPr>
          <p:spPr>
            <a:xfrm flipV="1">
              <a:off x="3075928" y="3197180"/>
              <a:ext cx="1679508" cy="1178"/>
            </a:xfrm>
            <a:prstGeom prst="line">
              <a:avLst/>
            </a:prstGeom>
            <a:ln w="9525" cap="flat" cmpd="sng">
              <a:solidFill>
                <a:srgbClr val="000000"/>
              </a:solidFill>
              <a:prstDash val="solid"/>
              <a:round/>
              <a:headEnd type="none" w="med" len="med"/>
              <a:tailEnd type="triangle" w="med" len="med"/>
            </a:ln>
          </p:spPr>
        </p:sp>
        <p:sp>
          <p:nvSpPr>
            <p:cNvPr id="121887" name="Line 65"/>
            <p:cNvSpPr/>
            <p:nvPr/>
          </p:nvSpPr>
          <p:spPr>
            <a:xfrm>
              <a:off x="4923923" y="3357426"/>
              <a:ext cx="671803" cy="639808"/>
            </a:xfrm>
            <a:prstGeom prst="line">
              <a:avLst/>
            </a:prstGeom>
            <a:ln w="9525" cap="flat" cmpd="sng">
              <a:solidFill>
                <a:srgbClr val="000000"/>
              </a:solidFill>
              <a:prstDash val="solid"/>
              <a:round/>
              <a:headEnd type="none" w="med" len="med"/>
              <a:tailEnd type="triangle" w="med" len="med"/>
            </a:ln>
          </p:spPr>
        </p:sp>
        <p:sp>
          <p:nvSpPr>
            <p:cNvPr id="121888" name="Freeform 66"/>
            <p:cNvSpPr/>
            <p:nvPr/>
          </p:nvSpPr>
          <p:spPr>
            <a:xfrm>
              <a:off x="2908513" y="3921824"/>
              <a:ext cx="1203022" cy="395903"/>
            </a:xfrm>
            <a:custGeom>
              <a:avLst/>
              <a:gdLst/>
              <a:ahLst/>
              <a:cxnLst>
                <a:cxn ang="0">
                  <a:pos x="0" y="2147483647"/>
                </a:cxn>
                <a:cxn ang="0">
                  <a:pos x="2147483647" y="0"/>
                </a:cxn>
              </a:cxnLst>
              <a:pathLst>
                <a:path w="1290" h="386">
                  <a:moveTo>
                    <a:pt x="0" y="386"/>
                  </a:moveTo>
                  <a:lnTo>
                    <a:pt x="129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21889" name="Rectangle 67"/>
            <p:cNvSpPr/>
            <p:nvPr/>
          </p:nvSpPr>
          <p:spPr>
            <a:xfrm>
              <a:off x="3205163" y="236875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4</a:t>
              </a:r>
              <a:endParaRPr lang="en-US" altLang="zh-CN" sz="1600" b="1" dirty="0">
                <a:latin typeface="Times New Roman" panose="02020603050405020304" pitchFamily="18" charset="0"/>
                <a:ea typeface="宋体" panose="02010600030101010101" pitchFamily="2" charset="-122"/>
              </a:endParaRPr>
            </a:p>
          </p:txBody>
        </p:sp>
        <p:sp>
          <p:nvSpPr>
            <p:cNvPr id="121890" name="Rectangle 68"/>
            <p:cNvSpPr/>
            <p:nvPr/>
          </p:nvSpPr>
          <p:spPr>
            <a:xfrm>
              <a:off x="5045076" y="236875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5</a:t>
              </a:r>
              <a:endParaRPr lang="en-US" altLang="zh-CN" sz="1600" b="1" dirty="0">
                <a:latin typeface="Times New Roman" panose="02020603050405020304" pitchFamily="18" charset="0"/>
                <a:ea typeface="宋体" panose="02010600030101010101" pitchFamily="2" charset="-122"/>
              </a:endParaRPr>
            </a:p>
          </p:txBody>
        </p:sp>
        <p:sp>
          <p:nvSpPr>
            <p:cNvPr id="121891" name="Rectangle 69"/>
            <p:cNvSpPr/>
            <p:nvPr/>
          </p:nvSpPr>
          <p:spPr>
            <a:xfrm>
              <a:off x="2700338" y="301645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a:t>
              </a:r>
              <a:endParaRPr lang="en-US" altLang="zh-CN" sz="1600" b="1" dirty="0">
                <a:latin typeface="Times New Roman" panose="02020603050405020304" pitchFamily="18" charset="0"/>
                <a:ea typeface="宋体" panose="02010600030101010101" pitchFamily="2" charset="-122"/>
              </a:endParaRPr>
            </a:p>
          </p:txBody>
        </p:sp>
        <p:sp>
          <p:nvSpPr>
            <p:cNvPr id="121892" name="Rectangle 70"/>
            <p:cNvSpPr/>
            <p:nvPr/>
          </p:nvSpPr>
          <p:spPr>
            <a:xfrm>
              <a:off x="3892551" y="270530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2</a:t>
              </a:r>
              <a:endParaRPr lang="en-US" altLang="zh-CN" sz="1600" b="1" dirty="0">
                <a:latin typeface="Times New Roman" panose="02020603050405020304" pitchFamily="18" charset="0"/>
                <a:ea typeface="宋体" panose="02010600030101010101" pitchFamily="2" charset="-122"/>
              </a:endParaRPr>
            </a:p>
          </p:txBody>
        </p:sp>
        <p:sp>
          <p:nvSpPr>
            <p:cNvPr id="121893" name="Rectangle 71"/>
            <p:cNvSpPr/>
            <p:nvPr/>
          </p:nvSpPr>
          <p:spPr>
            <a:xfrm>
              <a:off x="4716463" y="301645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3</a:t>
              </a:r>
              <a:endParaRPr lang="en-US" altLang="zh-CN" sz="1600" b="1" dirty="0">
                <a:latin typeface="Times New Roman" panose="02020603050405020304" pitchFamily="18" charset="0"/>
                <a:ea typeface="宋体" panose="02010600030101010101" pitchFamily="2" charset="-122"/>
              </a:endParaRPr>
            </a:p>
          </p:txBody>
        </p:sp>
        <p:sp>
          <p:nvSpPr>
            <p:cNvPr id="121894" name="Rectangle 72"/>
            <p:cNvSpPr/>
            <p:nvPr/>
          </p:nvSpPr>
          <p:spPr>
            <a:xfrm>
              <a:off x="5405438" y="301645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7</a:t>
              </a:r>
              <a:endParaRPr lang="en-US" altLang="zh-CN" sz="1600" b="1" dirty="0">
                <a:latin typeface="Times New Roman" panose="02020603050405020304" pitchFamily="18" charset="0"/>
                <a:ea typeface="宋体" panose="02010600030101010101" pitchFamily="2" charset="-122"/>
              </a:endParaRPr>
            </a:p>
          </p:txBody>
        </p:sp>
        <p:sp>
          <p:nvSpPr>
            <p:cNvPr id="121895" name="Rectangle 73"/>
            <p:cNvSpPr/>
            <p:nvPr/>
          </p:nvSpPr>
          <p:spPr>
            <a:xfrm>
              <a:off x="3998913" y="3664154"/>
              <a:ext cx="46164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12</a:t>
              </a:r>
              <a:endParaRPr lang="en-US" altLang="zh-CN" sz="1600" b="1" dirty="0">
                <a:latin typeface="Times New Roman" panose="02020603050405020304" pitchFamily="18" charset="0"/>
                <a:ea typeface="宋体" panose="02010600030101010101" pitchFamily="2" charset="-122"/>
              </a:endParaRPr>
            </a:p>
          </p:txBody>
        </p:sp>
        <p:sp>
          <p:nvSpPr>
            <p:cNvPr id="121896" name="Rectangle 74"/>
            <p:cNvSpPr/>
            <p:nvPr/>
          </p:nvSpPr>
          <p:spPr>
            <a:xfrm>
              <a:off x="5405438" y="4000704"/>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8</a:t>
              </a:r>
              <a:endParaRPr lang="en-US" altLang="zh-CN" sz="1600" b="1" dirty="0">
                <a:latin typeface="Times New Roman" panose="02020603050405020304" pitchFamily="18" charset="0"/>
                <a:ea typeface="宋体" panose="02010600030101010101" pitchFamily="2" charset="-122"/>
              </a:endParaRPr>
            </a:p>
          </p:txBody>
        </p:sp>
        <p:sp>
          <p:nvSpPr>
            <p:cNvPr id="121897" name="Rectangle 75"/>
            <p:cNvSpPr/>
            <p:nvPr/>
          </p:nvSpPr>
          <p:spPr>
            <a:xfrm>
              <a:off x="4540251" y="4289629"/>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6</a:t>
              </a:r>
              <a:endParaRPr lang="en-US" altLang="zh-CN" sz="1600" b="1" dirty="0">
                <a:latin typeface="Times New Roman" panose="02020603050405020304" pitchFamily="18" charset="0"/>
                <a:ea typeface="宋体" panose="02010600030101010101" pitchFamily="2" charset="-122"/>
              </a:endParaRPr>
            </a:p>
          </p:txBody>
        </p:sp>
        <p:sp>
          <p:nvSpPr>
            <p:cNvPr id="121898" name="Rectangle 76"/>
            <p:cNvSpPr/>
            <p:nvPr/>
          </p:nvSpPr>
          <p:spPr>
            <a:xfrm>
              <a:off x="2700338" y="4289629"/>
              <a:ext cx="39560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9</a:t>
              </a:r>
              <a:endParaRPr lang="en-US" altLang="zh-CN" sz="1600" b="1" dirty="0">
                <a:latin typeface="Times New Roman" panose="02020603050405020304" pitchFamily="18" charset="0"/>
                <a:ea typeface="宋体" panose="02010600030101010101" pitchFamily="2" charset="-122"/>
              </a:endParaRPr>
            </a:p>
          </p:txBody>
        </p:sp>
        <p:sp>
          <p:nvSpPr>
            <p:cNvPr id="121899" name="Rectangle 77"/>
            <p:cNvSpPr/>
            <p:nvPr/>
          </p:nvSpPr>
          <p:spPr>
            <a:xfrm>
              <a:off x="3495676" y="4311854"/>
              <a:ext cx="46164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10</a:t>
              </a:r>
              <a:endParaRPr lang="en-US" altLang="zh-CN" sz="1600" b="1" dirty="0">
                <a:latin typeface="Times New Roman" panose="02020603050405020304" pitchFamily="18" charset="0"/>
                <a:ea typeface="宋体" panose="02010600030101010101" pitchFamily="2" charset="-122"/>
              </a:endParaRPr>
            </a:p>
          </p:txBody>
        </p:sp>
        <p:sp>
          <p:nvSpPr>
            <p:cNvPr id="121900" name="Rectangle 78"/>
            <p:cNvSpPr/>
            <p:nvPr/>
          </p:nvSpPr>
          <p:spPr>
            <a:xfrm>
              <a:off x="3495676" y="4937329"/>
              <a:ext cx="450215" cy="298043"/>
            </a:xfrm>
            <a:prstGeom prst="rect">
              <a:avLst/>
            </a:prstGeom>
            <a:noFill/>
            <a:ln w="9525">
              <a:noFill/>
            </a:ln>
          </p:spPr>
          <p:txBody>
            <a:bodyPr wrap="squar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11</a:t>
              </a:r>
              <a:endParaRPr lang="en-US" altLang="zh-CN" sz="1600" b="1" dirty="0">
                <a:latin typeface="Times New Roman" panose="02020603050405020304" pitchFamily="18" charset="0"/>
                <a:ea typeface="宋体" panose="02010600030101010101" pitchFamily="2" charset="-122"/>
              </a:endParaRPr>
            </a:p>
          </p:txBody>
        </p:sp>
      </p:grpSp>
      <p:sp>
        <p:nvSpPr>
          <p:cNvPr id="121901" name="矩形 48"/>
          <p:cNvSpPr/>
          <p:nvPr/>
        </p:nvSpPr>
        <p:spPr>
          <a:xfrm>
            <a:off x="4756785" y="3424555"/>
            <a:ext cx="6760210" cy="706755"/>
          </a:xfrm>
          <a:prstGeom prst="rect">
            <a:avLst/>
          </a:prstGeom>
          <a:noFill/>
          <a:ln w="9525">
            <a:noFill/>
          </a:ln>
        </p:spPr>
        <p:txBody>
          <a:bodyPr wrap="square" anchor="t" anchorCtr="0">
            <a:spAutoFit/>
          </a:bodyPr>
          <a:p>
            <a:pPr marL="609600" indent="-609600">
              <a:buFont typeface="Wingdings" panose="05000000000000000000" pitchFamily="2" charset="2"/>
            </a:pPr>
            <a:r>
              <a:rPr lang="en-US" altLang="zh-CN" sz="2000" dirty="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(C1, C2, C3, C4, C5, C7, C9, C10, C11, C6, C12, C8)</a:t>
            </a:r>
            <a:endParaRPr lang="en-US" altLang="zh-CN" sz="2000" dirty="0">
              <a:latin typeface="Arial" panose="020B0604020202020204" pitchFamily="34" charset="0"/>
              <a:ea typeface="宋体" panose="02010600030101010101" pitchFamily="2" charset="-122"/>
            </a:endParaRPr>
          </a:p>
          <a:p>
            <a:pPr marL="609600" indent="-609600">
              <a:buFont typeface="Wingdings" panose="05000000000000000000" pitchFamily="2" charset="2"/>
            </a:pPr>
            <a:r>
              <a:rPr lang="en-US" altLang="zh-CN" sz="2000"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(C9, C10, C11, C6, C1, C12, C4, C2, C3, C5, C7, C8)</a:t>
            </a:r>
            <a:endParaRPr lang="en-US" altLang="zh-CN" sz="2000" dirty="0">
              <a:latin typeface="Arial" panose="020B0604020202020204" pitchFamily="34" charset="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拓扑排序算法实现，基于邻接</a:t>
            </a: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矩阵</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lvl="1"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sym typeface="Symbol" panose="05050102010706020507" pitchFamily="18" charset="2"/>
              </a:rPr>
              <a:t>	</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⑴ 逐列扫描矩阵，找出入度为0且编号最小的顶点v</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⑵ 输出v，并标识v已访问</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(3)把矩阵第v行全清0</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重复上述步骤，直到所有顶点输出为止</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algn="l" eaLnBrk="1" hangingPunct="1">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9812" name="Group 12"/>
          <p:cNvGrpSpPr/>
          <p:nvPr/>
        </p:nvGrpSpPr>
        <p:grpSpPr>
          <a:xfrm>
            <a:off x="2351088" y="4005263"/>
            <a:ext cx="1905000" cy="1524000"/>
            <a:chOff x="3984" y="2875"/>
            <a:chExt cx="1776" cy="1440"/>
          </a:xfrm>
        </p:grpSpPr>
        <p:sp>
          <p:nvSpPr>
            <p:cNvPr id="119813" name="Line 13"/>
            <p:cNvSpPr/>
            <p:nvPr/>
          </p:nvSpPr>
          <p:spPr>
            <a:xfrm flipH="1" flipV="1">
              <a:off x="4961" y="3055"/>
              <a:ext cx="577" cy="360"/>
            </a:xfrm>
            <a:prstGeom prst="line">
              <a:avLst/>
            </a:prstGeom>
            <a:ln w="38100" cap="flat" cmpd="sng">
              <a:solidFill>
                <a:srgbClr val="009900"/>
              </a:solidFill>
              <a:prstDash val="solid"/>
              <a:round/>
              <a:headEnd type="triangle" w="med" len="med"/>
              <a:tailEnd type="none" w="med" len="med"/>
            </a:ln>
          </p:spPr>
        </p:sp>
        <p:sp>
          <p:nvSpPr>
            <p:cNvPr id="119814" name="Line 14"/>
            <p:cNvSpPr/>
            <p:nvPr/>
          </p:nvSpPr>
          <p:spPr>
            <a:xfrm>
              <a:off x="4162" y="3550"/>
              <a:ext cx="222" cy="540"/>
            </a:xfrm>
            <a:prstGeom prst="line">
              <a:avLst/>
            </a:prstGeom>
            <a:ln w="38100" cap="flat" cmpd="sng">
              <a:solidFill>
                <a:srgbClr val="009900"/>
              </a:solidFill>
              <a:prstDash val="solid"/>
              <a:round/>
              <a:headEnd type="none" w="med" len="med"/>
              <a:tailEnd type="triangle" w="med" len="med"/>
            </a:ln>
          </p:spPr>
        </p:sp>
        <p:sp>
          <p:nvSpPr>
            <p:cNvPr id="119815" name="Line 15"/>
            <p:cNvSpPr/>
            <p:nvPr/>
          </p:nvSpPr>
          <p:spPr>
            <a:xfrm flipH="1">
              <a:off x="4206" y="3010"/>
              <a:ext cx="622" cy="360"/>
            </a:xfrm>
            <a:prstGeom prst="line">
              <a:avLst/>
            </a:prstGeom>
            <a:ln w="38100" cap="flat" cmpd="sng">
              <a:solidFill>
                <a:srgbClr val="009900"/>
              </a:solidFill>
              <a:prstDash val="solid"/>
              <a:round/>
              <a:headEnd type="none" w="med" len="med"/>
              <a:tailEnd type="triangle" w="med" len="med"/>
            </a:ln>
          </p:spPr>
        </p:sp>
        <p:sp>
          <p:nvSpPr>
            <p:cNvPr id="119816" name="Line 16"/>
            <p:cNvSpPr/>
            <p:nvPr/>
          </p:nvSpPr>
          <p:spPr>
            <a:xfrm flipH="1" flipV="1">
              <a:off x="4916" y="3055"/>
              <a:ext cx="356" cy="990"/>
            </a:xfrm>
            <a:prstGeom prst="line">
              <a:avLst/>
            </a:prstGeom>
            <a:ln w="38100" cap="flat" cmpd="sng">
              <a:solidFill>
                <a:srgbClr val="009900"/>
              </a:solidFill>
              <a:prstDash val="solid"/>
              <a:round/>
              <a:headEnd type="triangle" w="med" len="med"/>
              <a:tailEnd type="none" w="med" len="med"/>
            </a:ln>
          </p:spPr>
        </p:sp>
        <p:sp>
          <p:nvSpPr>
            <p:cNvPr id="119817" name="Line 17"/>
            <p:cNvSpPr/>
            <p:nvPr/>
          </p:nvSpPr>
          <p:spPr>
            <a:xfrm flipH="1">
              <a:off x="4517" y="4180"/>
              <a:ext cx="666" cy="0"/>
            </a:xfrm>
            <a:prstGeom prst="line">
              <a:avLst/>
            </a:prstGeom>
            <a:ln w="38100" cap="flat" cmpd="sng">
              <a:solidFill>
                <a:srgbClr val="009900"/>
              </a:solidFill>
              <a:prstDash val="solid"/>
              <a:round/>
              <a:headEnd type="none" w="med" len="med"/>
              <a:tailEnd type="triangle" w="med" len="med"/>
            </a:ln>
          </p:spPr>
        </p:sp>
        <p:sp>
          <p:nvSpPr>
            <p:cNvPr id="119818" name="Line 18"/>
            <p:cNvSpPr/>
            <p:nvPr/>
          </p:nvSpPr>
          <p:spPr>
            <a:xfrm flipH="1">
              <a:off x="4517" y="3595"/>
              <a:ext cx="1065" cy="540"/>
            </a:xfrm>
            <a:prstGeom prst="line">
              <a:avLst/>
            </a:prstGeom>
            <a:ln w="38100" cap="flat" cmpd="sng">
              <a:solidFill>
                <a:srgbClr val="009900"/>
              </a:solidFill>
              <a:prstDash val="solid"/>
              <a:round/>
              <a:headEnd type="triangle" w="med" len="med"/>
              <a:tailEnd type="none" w="med" len="med"/>
            </a:ln>
          </p:spPr>
        </p:sp>
        <p:sp>
          <p:nvSpPr>
            <p:cNvPr id="119819" name="Oval 19"/>
            <p:cNvSpPr/>
            <p:nvPr/>
          </p:nvSpPr>
          <p:spPr>
            <a:xfrm>
              <a:off x="3984" y="3325"/>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19820" name="Oval 20"/>
            <p:cNvSpPr/>
            <p:nvPr/>
          </p:nvSpPr>
          <p:spPr>
            <a:xfrm>
              <a:off x="5183" y="4061"/>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19821" name="Oval 21"/>
            <p:cNvSpPr/>
            <p:nvPr/>
          </p:nvSpPr>
          <p:spPr>
            <a:xfrm>
              <a:off x="4295" y="4061"/>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19822" name="Oval 22"/>
            <p:cNvSpPr/>
            <p:nvPr/>
          </p:nvSpPr>
          <p:spPr>
            <a:xfrm>
              <a:off x="5494" y="337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19823" name="Oval 23"/>
            <p:cNvSpPr/>
            <p:nvPr/>
          </p:nvSpPr>
          <p:spPr>
            <a:xfrm>
              <a:off x="4739" y="28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sp>
        <p:nvSpPr>
          <p:cNvPr id="119824" name="Text Box 42"/>
          <p:cNvSpPr txBox="1"/>
          <p:nvPr/>
        </p:nvSpPr>
        <p:spPr>
          <a:xfrm>
            <a:off x="5880100" y="3933825"/>
            <a:ext cx="2057400" cy="1630045"/>
          </a:xfrm>
          <a:prstGeom prst="rect">
            <a:avLst/>
          </a:prstGeom>
          <a:noFill/>
          <a:ln w="9525">
            <a:noFill/>
          </a:ln>
        </p:spPr>
        <p:txBody>
          <a:bodyPr anchor="t" anchorCtr="0">
            <a:spAutoFit/>
          </a:bodyPr>
          <a:p>
            <a:pPr>
              <a:spcBef>
                <a:spcPct val="50000"/>
              </a:spcBef>
            </a:pPr>
            <a:r>
              <a:rPr lang="en-US" altLang="zh-CN" sz="2000" dirty="0">
                <a:latin typeface="黑体" panose="02010609060101010101" pitchFamily="2" charset="-122"/>
                <a:ea typeface="黑体" panose="02010609060101010101" pitchFamily="2" charset="-122"/>
              </a:rPr>
              <a:t>0  1  0  1  1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0  0  1  0  0</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0  0  0  0  1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0  0  1  0  0</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0  0  0  0  0</a:t>
            </a:r>
            <a:endParaRPr lang="en-US" altLang="zh-CN" sz="2000" dirty="0">
              <a:latin typeface="黑体" panose="02010609060101010101" pitchFamily="2" charset="-122"/>
              <a:ea typeface="黑体" panose="0201060906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拓扑排序算法实现，基于邻接表与使用栈</a:t>
            </a:r>
            <a:endParaRPr lang="zh-CN"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spcBef>
                <a:spcPct val="20000"/>
              </a:spcBef>
              <a:buClrTx/>
              <a:buSzTx/>
              <a:buChar char="•"/>
            </a:pPr>
            <a:r>
              <a:rPr lang="zh-CN" altLang="en-US" sz="2000" b="0" dirty="0">
                <a:latin typeface="黑体" panose="02010609060101010101" pitchFamily="2" charset="-122"/>
                <a:ea typeface="黑体" panose="02010609060101010101" pitchFamily="2" charset="-122"/>
                <a:cs typeface="+mn-ea"/>
                <a:sym typeface="Symbol" panose="05050102010706020507" pitchFamily="18" charset="2"/>
              </a:rPr>
              <a:t>在头结点中增加一个存放入度的数组</a:t>
            </a:r>
            <a:r>
              <a:rPr lang="en-US" altLang="zh-CN" sz="2000" b="0" dirty="0">
                <a:latin typeface="黑体" panose="02010609060101010101" pitchFamily="2" charset="-122"/>
                <a:ea typeface="黑体" panose="02010609060101010101" pitchFamily="2" charset="-122"/>
                <a:cs typeface="+mn-ea"/>
                <a:sym typeface="Symbol" panose="05050102010706020507" pitchFamily="18" charset="2"/>
              </a:rPr>
              <a:t>indegree</a:t>
            </a:r>
            <a:endParaRPr lang="en-US" altLang="zh-CN" sz="20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spcBef>
                <a:spcPct val="20000"/>
              </a:spcBef>
              <a:buClrTx/>
              <a:buSzTx/>
              <a:buChar char="•"/>
            </a:pPr>
            <a:r>
              <a:rPr lang="zh-CN" altLang="en-US" sz="2000" b="0" dirty="0">
                <a:latin typeface="黑体" panose="02010609060101010101" pitchFamily="2" charset="-122"/>
                <a:ea typeface="黑体" panose="02010609060101010101" pitchFamily="2" charset="-122"/>
                <a:cs typeface="+mn-ea"/>
                <a:sym typeface="Symbol" panose="05050102010706020507" pitchFamily="18" charset="2"/>
              </a:rPr>
              <a:t>当删除顶点和以它为弧尾的弧时，弧头顶点入度</a:t>
            </a:r>
            <a:r>
              <a:rPr lang="en-US" altLang="zh-CN" sz="2000" b="0" dirty="0">
                <a:latin typeface="黑体" panose="02010609060101010101" pitchFamily="2" charset="-122"/>
                <a:ea typeface="黑体" panose="02010609060101010101" pitchFamily="2" charset="-122"/>
                <a:cs typeface="+mn-ea"/>
                <a:sym typeface="Symbol" panose="05050102010706020507" pitchFamily="18" charset="2"/>
              </a:rPr>
              <a:t>-1</a:t>
            </a:r>
            <a:endParaRPr lang="zh-CN" altLang="en-US" sz="20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algn="l" eaLnBrk="1" hangingPunct="1">
              <a:buClrTx/>
              <a:buSzTx/>
              <a:buNone/>
            </a:pPr>
            <a:endParaRPr lang="zh-CN" altLang="en-US" sz="2000" b="0" dirty="0">
              <a:latin typeface="黑体" panose="02010609060101010101" pitchFamily="2" charset="-122"/>
              <a:ea typeface="黑体" panose="02010609060101010101" pitchFamily="2" charset="-122"/>
              <a:cs typeface="+mn-ea"/>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nvGraphicFramePr>
        <p:xfrm>
          <a:off x="1487170" y="2204720"/>
          <a:ext cx="7453630" cy="4457700"/>
        </p:xfrm>
        <a:graphic>
          <a:graphicData uri="http://schemas.openxmlformats.org/presentationml/2006/ole">
            <mc:AlternateContent xmlns:mc="http://schemas.openxmlformats.org/markup-compatibility/2006">
              <mc:Choice xmlns:v="urn:schemas-microsoft-com:vml" Requires="v">
                <p:oleObj spid="_x0000_s6" name="" r:id="rId1" imgW="7143750" imgH="4248150" progId="Paint.Picture">
                  <p:embed/>
                </p:oleObj>
              </mc:Choice>
              <mc:Fallback>
                <p:oleObj name="" r:id="rId1" imgW="7143750" imgH="4248150" progId="Paint.Picture">
                  <p:embed/>
                  <p:pic>
                    <p:nvPicPr>
                      <p:cNvPr id="0" name="图片 5"/>
                      <p:cNvPicPr/>
                      <p:nvPr/>
                    </p:nvPicPr>
                    <p:blipFill>
                      <a:blip r:embed="rId2"/>
                      <a:stretch>
                        <a:fillRect/>
                      </a:stretch>
                    </p:blipFill>
                    <p:spPr>
                      <a:xfrm>
                        <a:off x="1487170" y="2204720"/>
                        <a:ext cx="7453630" cy="4457700"/>
                      </a:xfrm>
                      <a:prstGeom prst="rect">
                        <a:avLst/>
                      </a:prstGeom>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拓扑排序算法的时间复杂度是</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O(n+e)</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拓扑排序算法是后面关键路径算法的基础</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拓扑排序也可以用</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算法来实现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如果是DAG图，DFS遍历过程中，最先退出</a:t>
            </a:r>
            <a:r>
              <a:rPr lang="en-US" altLang="zh-CN" dirty="0">
                <a:latin typeface="黑体" panose="02010609060101010101" pitchFamily="2" charset="-122"/>
                <a:ea typeface="黑体" panose="02010609060101010101" pitchFamily="2" charset="-122"/>
                <a:cs typeface="+mn-ea"/>
                <a:sym typeface="Symbol" panose="05050102010706020507" pitchFamily="18" charset="2"/>
              </a:rPr>
              <a:t>DFS</a:t>
            </a:r>
            <a:r>
              <a:rPr lang="zh-CN" altLang="en-US" dirty="0">
                <a:latin typeface="黑体" panose="02010609060101010101" pitchFamily="2" charset="-122"/>
                <a:ea typeface="黑体" panose="02010609060101010101" pitchFamily="2" charset="-122"/>
                <a:cs typeface="+mn-ea"/>
                <a:sym typeface="Symbol" panose="05050102010706020507" pitchFamily="18" charset="2"/>
              </a:rPr>
              <a:t>函数的顶点必定是出度为</a:t>
            </a:r>
            <a:r>
              <a:rPr lang="en-US" altLang="zh-CN" dirty="0">
                <a:latin typeface="黑体" panose="02010609060101010101" pitchFamily="2" charset="-122"/>
                <a:ea typeface="黑体" panose="02010609060101010101" pitchFamily="2" charset="-122"/>
                <a:cs typeface="+mn-ea"/>
                <a:sym typeface="Symbol" panose="05050102010706020507" pitchFamily="18" charset="2"/>
              </a:rPr>
              <a:t>0</a:t>
            </a:r>
            <a:r>
              <a:rPr lang="zh-CN" altLang="en-US" dirty="0">
                <a:latin typeface="黑体" panose="02010609060101010101" pitchFamily="2" charset="-122"/>
                <a:ea typeface="黑体" panose="02010609060101010101" pitchFamily="2" charset="-122"/>
                <a:cs typeface="+mn-ea"/>
                <a:sym typeface="Symbol" panose="05050102010706020507" pitchFamily="18" charset="2"/>
              </a:rPr>
              <a:t>的顶点，也就是拓扑排序序列的最后一个顶点</a:t>
            </a:r>
            <a:endParaRPr lang="zh-CN" altLang="en-US"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按退出</a:t>
            </a:r>
            <a:r>
              <a:rPr lang="en-US" altLang="zh-CN" dirty="0">
                <a:latin typeface="黑体" panose="02010609060101010101" pitchFamily="2" charset="-122"/>
                <a:ea typeface="黑体" panose="02010609060101010101" pitchFamily="2" charset="-122"/>
                <a:cs typeface="+mn-ea"/>
                <a:sym typeface="Symbol" panose="05050102010706020507" pitchFamily="18" charset="2"/>
              </a:rPr>
              <a:t>DFS</a:t>
            </a:r>
            <a:r>
              <a:rPr lang="zh-CN" altLang="en-US" dirty="0">
                <a:latin typeface="黑体" panose="02010609060101010101" pitchFamily="2" charset="-122"/>
                <a:ea typeface="黑体" panose="02010609060101010101" pitchFamily="2" charset="-122"/>
                <a:cs typeface="+mn-ea"/>
                <a:sym typeface="Symbol" panose="05050102010706020507" pitchFamily="18" charset="2"/>
              </a:rPr>
              <a:t>函数的先后顺序记录下来的顶点序列，再逆序为拓扑排序</a:t>
            </a:r>
            <a:r>
              <a:rPr lang="zh-CN" altLang="en-US" dirty="0">
                <a:latin typeface="黑体" panose="02010609060101010101" pitchFamily="2" charset="-122"/>
                <a:ea typeface="黑体" panose="02010609060101010101" pitchFamily="2" charset="-122"/>
                <a:cs typeface="+mn-ea"/>
                <a:sym typeface="Symbol" panose="05050102010706020507" pitchFamily="18" charset="2"/>
              </a:rPr>
              <a:t>结果</a:t>
            </a:r>
            <a:endParaRPr lang="zh-CN" altLang="en-US"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算法自行探索。</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0" lvl="1" indent="-457200" algn="l" eaLnBrk="1" hangingPunct="1">
              <a:lnSpc>
                <a:spcPct val="100000"/>
              </a:lnSpc>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工程活动的描述可以用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AOV</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网</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(Activity On Vertex Network</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表示。</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图中顶点表示活动</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有向边表示活动之间的优先关系</a:t>
            </a:r>
            <a:endParaRPr lang="zh-CN" altLang="en-US" sz="2400" dirty="0">
              <a:latin typeface="黑体" panose="02010609060101010101" pitchFamily="2" charset="-122"/>
              <a:ea typeface="黑体" panose="02010609060101010101" pitchFamily="2" charset="-122"/>
              <a:cs typeface="+mn-ea"/>
            </a:endParaRPr>
          </a:p>
          <a:p>
            <a:pPr marL="0" lvl="1" indent="-457200" algn="l" eaLnBrk="1" hangingPunct="1">
              <a:lnSpc>
                <a:spcPct val="100000"/>
              </a:lnSpc>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在实际应用，往往会用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AOE</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网，而不是</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AOV网</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以边表示活动</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rPr>
              <a:t>顶点表示活动的开始</a:t>
            </a:r>
            <a:r>
              <a:rPr lang="zh-CN" altLang="en-US" sz="2400" dirty="0">
                <a:latin typeface="黑体" panose="02010609060101010101" pitchFamily="2" charset="-122"/>
                <a:ea typeface="黑体" panose="02010609060101010101" pitchFamily="2" charset="-122"/>
                <a:cs typeface="+mn-ea"/>
              </a:rPr>
              <a:t>状态和结束状态</a:t>
            </a:r>
            <a:endParaRPr lang="zh-CN" altLang="en-US" sz="2400" dirty="0">
              <a:latin typeface="黑体" panose="02010609060101010101" pitchFamily="2" charset="-122"/>
              <a:ea typeface="黑体" panose="02010609060101010101" pitchFamily="2" charset="-122"/>
              <a:cs typeface="+mn-ea"/>
            </a:endParaRPr>
          </a:p>
          <a:p>
            <a:pPr marL="0" lvl="1" indent="-457200" algn="l" eaLnBrk="1" hangingPunct="1">
              <a:lnSpc>
                <a:spcPct val="100000"/>
              </a:lnSpc>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对于工程活动人们关心：</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工程能否顺利完成?影响工程的关键活动是什么?</a:t>
            </a:r>
            <a:endParaRPr lang="zh-CN" altLang="en-US" sz="2400" b="0" dirty="0">
              <a:latin typeface="黑体" panose="02010609060101010101" pitchFamily="2" charset="-122"/>
              <a:ea typeface="黑体" panose="02010609060101010101" pitchFamily="2" charset="-122"/>
              <a:cs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估算整个工程完成所必须的最短时间是多少?</a:t>
            </a:r>
            <a:endParaRPr lang="zh-CN" altLang="en-US" sz="2400" b="0" dirty="0">
              <a:latin typeface="黑体" panose="02010609060101010101" pitchFamily="2" charset="-122"/>
              <a:ea typeface="黑体" panose="02010609060101010101" pitchFamily="2" charset="-122"/>
              <a:cs typeface="+mn-ea"/>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因此常采用AOE网估算工程的进度</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0" lvl="1" indent="-457200" algn="l" eaLnBrk="1" hangingPunct="1">
              <a:lnSpc>
                <a:spcPct val="100000"/>
              </a:lnSpc>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工程活动的</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AOE</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网示例</a:t>
            </a:r>
            <a:endParaRPr lang="zh-CN" altLang="zh-CN"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图中顶点表示事件(Event)，每个事件表示在其前的所有活动已经完成，其后的活动可以开始</a:t>
            </a:r>
            <a:endParaRPr lang="zh-CN" altLang="en-US" sz="20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弧表示活动，弧上的权值表示相应活动所需的时间或费用</a:t>
            </a:r>
            <a:endParaRPr lang="zh-CN" altLang="en-US" sz="20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工程完成最短时间：从起点到终点的最长路径长度(路径上各活动持续时间之和) </a:t>
            </a:r>
            <a:endParaRPr lang="zh-CN" altLang="en-US" sz="20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长度最长的路径称为关键路径，关键路径上的活动称为关键活动。关键活动是影响整个工程的关键</a:t>
            </a:r>
            <a:endParaRPr lang="zh-CN" altLang="en-US" sz="2000" dirty="0">
              <a:latin typeface="黑体" panose="02010609060101010101" pitchFamily="2" charset="-122"/>
              <a:ea typeface="黑体" panose="02010609060101010101" pitchFamily="2" charset="-122"/>
              <a:cs typeface="+mn-ea"/>
            </a:endParaRPr>
          </a:p>
          <a:p>
            <a:pPr lvl="1" algn="l" eaLnBrk="1" hangingPunct="1">
              <a:lnSpc>
                <a:spcPct val="100000"/>
              </a:lnSpc>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3908" name="Group 5"/>
          <p:cNvGrpSpPr/>
          <p:nvPr/>
        </p:nvGrpSpPr>
        <p:grpSpPr>
          <a:xfrm rot="0">
            <a:off x="3215640" y="3644900"/>
            <a:ext cx="4850130" cy="2266950"/>
            <a:chOff x="0" y="0"/>
            <a:chExt cx="3055" cy="1428"/>
          </a:xfrm>
        </p:grpSpPr>
        <p:sp>
          <p:nvSpPr>
            <p:cNvPr id="123909" name="Oval 6"/>
            <p:cNvSpPr/>
            <p:nvPr/>
          </p:nvSpPr>
          <p:spPr>
            <a:xfrm>
              <a:off x="24" y="72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0</a:t>
              </a:r>
              <a:endParaRPr lang="en-US" altLang="zh-CN" sz="2400" baseline="-18000" dirty="0">
                <a:latin typeface="Times New Roman" panose="02020603050405020304" pitchFamily="18" charset="0"/>
                <a:ea typeface="宋体" panose="02010600030101010101" pitchFamily="2" charset="-122"/>
              </a:endParaRPr>
            </a:p>
          </p:txBody>
        </p:sp>
        <p:sp>
          <p:nvSpPr>
            <p:cNvPr id="123910" name="Oval 7"/>
            <p:cNvSpPr/>
            <p:nvPr/>
          </p:nvSpPr>
          <p:spPr>
            <a:xfrm>
              <a:off x="1977" y="88"/>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6</a:t>
              </a:r>
              <a:endParaRPr lang="en-US" altLang="zh-CN" sz="2400" baseline="-18000" dirty="0">
                <a:latin typeface="Times New Roman" panose="02020603050405020304" pitchFamily="18" charset="0"/>
                <a:ea typeface="宋体" panose="02010600030101010101" pitchFamily="2" charset="-122"/>
              </a:endParaRPr>
            </a:p>
          </p:txBody>
        </p:sp>
        <p:sp>
          <p:nvSpPr>
            <p:cNvPr id="123911" name="Oval 8"/>
            <p:cNvSpPr/>
            <p:nvPr/>
          </p:nvSpPr>
          <p:spPr>
            <a:xfrm>
              <a:off x="1456" y="1136"/>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5</a:t>
              </a:r>
              <a:endParaRPr lang="en-US" altLang="zh-CN" sz="2400" baseline="-18000" dirty="0">
                <a:latin typeface="Times New Roman" panose="02020603050405020304" pitchFamily="18" charset="0"/>
                <a:ea typeface="宋体" panose="02010600030101010101" pitchFamily="2" charset="-122"/>
              </a:endParaRPr>
            </a:p>
          </p:txBody>
        </p:sp>
        <p:sp>
          <p:nvSpPr>
            <p:cNvPr id="123912" name="Oval 9"/>
            <p:cNvSpPr/>
            <p:nvPr/>
          </p:nvSpPr>
          <p:spPr>
            <a:xfrm>
              <a:off x="1128"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4</a:t>
              </a:r>
              <a:endParaRPr lang="en-US" altLang="zh-CN" sz="2400" baseline="-18000" dirty="0">
                <a:latin typeface="Times New Roman" panose="02020603050405020304" pitchFamily="18" charset="0"/>
                <a:ea typeface="宋体" panose="02010600030101010101" pitchFamily="2" charset="-122"/>
              </a:endParaRPr>
            </a:p>
          </p:txBody>
        </p:sp>
        <p:sp>
          <p:nvSpPr>
            <p:cNvPr id="123913" name="Oval 10"/>
            <p:cNvSpPr/>
            <p:nvPr/>
          </p:nvSpPr>
          <p:spPr>
            <a:xfrm>
              <a:off x="1216" y="8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3</a:t>
              </a:r>
              <a:endParaRPr lang="en-US" altLang="zh-CN" sz="2400" baseline="-18000" dirty="0">
                <a:latin typeface="Times New Roman" panose="02020603050405020304" pitchFamily="18" charset="0"/>
                <a:ea typeface="宋体" panose="02010600030101010101" pitchFamily="2" charset="-122"/>
              </a:endParaRPr>
            </a:p>
          </p:txBody>
        </p:sp>
        <p:sp>
          <p:nvSpPr>
            <p:cNvPr id="123914" name="Oval 11"/>
            <p:cNvSpPr/>
            <p:nvPr/>
          </p:nvSpPr>
          <p:spPr>
            <a:xfrm>
              <a:off x="592" y="110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2</a:t>
              </a:r>
              <a:endParaRPr lang="en-US" altLang="zh-CN" sz="2400" baseline="-18000" dirty="0">
                <a:latin typeface="Times New Roman" panose="02020603050405020304" pitchFamily="18" charset="0"/>
                <a:ea typeface="宋体" panose="02010600030101010101" pitchFamily="2" charset="-122"/>
              </a:endParaRPr>
            </a:p>
          </p:txBody>
        </p:sp>
        <p:sp>
          <p:nvSpPr>
            <p:cNvPr id="123915" name="Oval 12"/>
            <p:cNvSpPr/>
            <p:nvPr/>
          </p:nvSpPr>
          <p:spPr>
            <a:xfrm>
              <a:off x="528" y="24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1</a:t>
              </a:r>
              <a:endParaRPr lang="en-US" altLang="zh-CN" sz="2400" baseline="-18000" dirty="0">
                <a:latin typeface="Times New Roman" panose="02020603050405020304" pitchFamily="18" charset="0"/>
                <a:ea typeface="宋体" panose="02010600030101010101" pitchFamily="2" charset="-122"/>
              </a:endParaRPr>
            </a:p>
          </p:txBody>
        </p:sp>
        <p:sp>
          <p:nvSpPr>
            <p:cNvPr id="123916" name="Oval 13"/>
            <p:cNvSpPr/>
            <p:nvPr/>
          </p:nvSpPr>
          <p:spPr>
            <a:xfrm>
              <a:off x="1912"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7</a:t>
              </a:r>
              <a:endParaRPr lang="en-US" altLang="zh-CN" sz="2400" baseline="-18000" dirty="0">
                <a:latin typeface="Times New Roman" panose="02020603050405020304" pitchFamily="18" charset="0"/>
                <a:ea typeface="宋体" panose="02010600030101010101" pitchFamily="2" charset="-122"/>
              </a:endParaRPr>
            </a:p>
          </p:txBody>
        </p:sp>
        <p:sp>
          <p:nvSpPr>
            <p:cNvPr id="123917" name="Oval 14"/>
            <p:cNvSpPr/>
            <p:nvPr/>
          </p:nvSpPr>
          <p:spPr>
            <a:xfrm>
              <a:off x="2760"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8</a:t>
              </a:r>
              <a:endParaRPr lang="en-US" altLang="zh-CN" sz="2400" baseline="-18000" dirty="0">
                <a:latin typeface="Times New Roman" panose="02020603050405020304" pitchFamily="18" charset="0"/>
                <a:ea typeface="宋体" panose="02010600030101010101" pitchFamily="2" charset="-122"/>
              </a:endParaRPr>
            </a:p>
          </p:txBody>
        </p:sp>
        <p:grpSp>
          <p:nvGrpSpPr>
            <p:cNvPr id="123918" name="Group 15"/>
            <p:cNvGrpSpPr/>
            <p:nvPr/>
          </p:nvGrpSpPr>
          <p:grpSpPr>
            <a:xfrm>
              <a:off x="0" y="432"/>
              <a:ext cx="600" cy="288"/>
              <a:chOff x="0" y="0"/>
              <a:chExt cx="600" cy="288"/>
            </a:xfrm>
          </p:grpSpPr>
          <p:sp>
            <p:nvSpPr>
              <p:cNvPr id="123919" name="Rectangle 16"/>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a1=3</a:t>
                </a:r>
                <a:endParaRPr lang="en-US" altLang="zh-CN" sz="2000" dirty="0">
                  <a:latin typeface="Times New Roman" panose="02020603050405020304" pitchFamily="18" charset="0"/>
                  <a:ea typeface="宋体" panose="02010600030101010101" pitchFamily="2" charset="-122"/>
                </a:endParaRPr>
              </a:p>
            </p:txBody>
          </p:sp>
          <p:sp>
            <p:nvSpPr>
              <p:cNvPr id="123920" name="Line 17"/>
              <p:cNvSpPr/>
              <p:nvPr/>
            </p:nvSpPr>
            <p:spPr>
              <a:xfrm flipV="1">
                <a:off x="216" y="0"/>
                <a:ext cx="384" cy="288"/>
              </a:xfrm>
              <a:prstGeom prst="line">
                <a:avLst/>
              </a:prstGeom>
              <a:ln w="19050" cap="flat" cmpd="sng">
                <a:solidFill>
                  <a:schemeClr val="tx1"/>
                </a:solidFill>
                <a:prstDash val="solid"/>
                <a:round/>
                <a:headEnd type="none" w="med" len="med"/>
                <a:tailEnd type="triangle" w="med" len="med"/>
              </a:ln>
            </p:spPr>
          </p:sp>
        </p:grpSp>
        <p:grpSp>
          <p:nvGrpSpPr>
            <p:cNvPr id="123921" name="Group 18"/>
            <p:cNvGrpSpPr/>
            <p:nvPr/>
          </p:nvGrpSpPr>
          <p:grpSpPr>
            <a:xfrm>
              <a:off x="216" y="852"/>
              <a:ext cx="528" cy="332"/>
              <a:chOff x="0" y="0"/>
              <a:chExt cx="528" cy="332"/>
            </a:xfrm>
          </p:grpSpPr>
          <p:sp>
            <p:nvSpPr>
              <p:cNvPr id="123922" name="Rectangle 19"/>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a2=10</a:t>
                </a:r>
                <a:endParaRPr lang="en-US" altLang="zh-CN" sz="2000" dirty="0">
                  <a:latin typeface="Times New Roman" panose="02020603050405020304" pitchFamily="18" charset="0"/>
                  <a:ea typeface="宋体" panose="02010600030101010101" pitchFamily="2" charset="-122"/>
                </a:endParaRPr>
              </a:p>
            </p:txBody>
          </p:sp>
          <p:sp>
            <p:nvSpPr>
              <p:cNvPr id="123923" name="Line 20"/>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123924" name="Group 21"/>
            <p:cNvGrpSpPr/>
            <p:nvPr/>
          </p:nvGrpSpPr>
          <p:grpSpPr>
            <a:xfrm>
              <a:off x="744" y="48"/>
              <a:ext cx="480" cy="240"/>
              <a:chOff x="0" y="0"/>
              <a:chExt cx="480" cy="240"/>
            </a:xfrm>
          </p:grpSpPr>
          <p:sp>
            <p:nvSpPr>
              <p:cNvPr id="123925" name="Rectangle 22"/>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a3=9</a:t>
                </a:r>
                <a:endParaRPr lang="en-US" altLang="zh-CN" sz="2000" dirty="0">
                  <a:latin typeface="Times New Roman" panose="02020603050405020304" pitchFamily="18" charset="0"/>
                  <a:ea typeface="宋体" panose="02010600030101010101" pitchFamily="2" charset="-122"/>
                </a:endParaRPr>
              </a:p>
            </p:txBody>
          </p:sp>
          <p:sp>
            <p:nvSpPr>
              <p:cNvPr id="123926" name="Line 23"/>
              <p:cNvSpPr/>
              <p:nvPr/>
            </p:nvSpPr>
            <p:spPr>
              <a:xfrm flipV="1">
                <a:off x="48" y="144"/>
                <a:ext cx="432" cy="96"/>
              </a:xfrm>
              <a:prstGeom prst="line">
                <a:avLst/>
              </a:prstGeom>
              <a:ln w="19050" cap="flat" cmpd="sng">
                <a:solidFill>
                  <a:schemeClr val="tx1"/>
                </a:solidFill>
                <a:prstDash val="solid"/>
                <a:round/>
                <a:headEnd type="none" w="med" len="med"/>
                <a:tailEnd type="triangle" w="med" len="med"/>
              </a:ln>
            </p:spPr>
          </p:sp>
        </p:grpSp>
        <p:grpSp>
          <p:nvGrpSpPr>
            <p:cNvPr id="123927" name="Group 24"/>
            <p:cNvGrpSpPr/>
            <p:nvPr/>
          </p:nvGrpSpPr>
          <p:grpSpPr>
            <a:xfrm>
              <a:off x="792" y="336"/>
              <a:ext cx="528" cy="332"/>
              <a:chOff x="0" y="0"/>
              <a:chExt cx="528" cy="332"/>
            </a:xfrm>
          </p:grpSpPr>
          <p:sp>
            <p:nvSpPr>
              <p:cNvPr id="123928" name="Rectangle 25"/>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a4=13</a:t>
                </a:r>
                <a:endParaRPr lang="en-US" altLang="zh-CN" sz="2000" dirty="0">
                  <a:latin typeface="Times New Roman" panose="02020603050405020304" pitchFamily="18" charset="0"/>
                  <a:ea typeface="宋体" panose="02010600030101010101" pitchFamily="2" charset="-122"/>
                </a:endParaRPr>
              </a:p>
            </p:txBody>
          </p:sp>
          <p:sp>
            <p:nvSpPr>
              <p:cNvPr id="123929" name="Line 26"/>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123930" name="Group 27"/>
            <p:cNvGrpSpPr/>
            <p:nvPr/>
          </p:nvGrpSpPr>
          <p:grpSpPr>
            <a:xfrm>
              <a:off x="808" y="816"/>
              <a:ext cx="533" cy="320"/>
              <a:chOff x="0" y="0"/>
              <a:chExt cx="533" cy="320"/>
            </a:xfrm>
          </p:grpSpPr>
          <p:sp>
            <p:nvSpPr>
              <p:cNvPr id="123931" name="Rectangle 28"/>
              <p:cNvSpPr/>
              <p:nvPr/>
            </p:nvSpPr>
            <p:spPr>
              <a:xfrm>
                <a:off x="80" y="116"/>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a5=12</a:t>
                </a:r>
                <a:endParaRPr lang="en-US" altLang="zh-CN" sz="2000" dirty="0">
                  <a:latin typeface="Times New Roman" panose="02020603050405020304" pitchFamily="18" charset="0"/>
                  <a:ea typeface="宋体" panose="02010600030101010101" pitchFamily="2" charset="-122"/>
                </a:endParaRPr>
              </a:p>
            </p:txBody>
          </p:sp>
          <p:sp>
            <p:nvSpPr>
              <p:cNvPr id="123932" name="Line 29"/>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123933" name="Group 30"/>
            <p:cNvGrpSpPr/>
            <p:nvPr/>
          </p:nvGrpSpPr>
          <p:grpSpPr>
            <a:xfrm>
              <a:off x="888" y="1224"/>
              <a:ext cx="576" cy="204"/>
              <a:chOff x="0" y="0"/>
              <a:chExt cx="576" cy="204"/>
            </a:xfrm>
          </p:grpSpPr>
          <p:sp>
            <p:nvSpPr>
              <p:cNvPr id="123934" name="Rectangle 31"/>
              <p:cNvSpPr/>
              <p:nvPr/>
            </p:nvSpPr>
            <p:spPr>
              <a:xfrm>
                <a:off x="72"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a6=7</a:t>
                </a:r>
                <a:endParaRPr lang="en-US" altLang="zh-CN" sz="2000" dirty="0">
                  <a:latin typeface="Times New Roman" panose="02020603050405020304" pitchFamily="18" charset="0"/>
                  <a:ea typeface="宋体" panose="02010600030101010101" pitchFamily="2" charset="-122"/>
                </a:endParaRPr>
              </a:p>
            </p:txBody>
          </p:sp>
          <p:sp>
            <p:nvSpPr>
              <p:cNvPr id="123935" name="Line 32"/>
              <p:cNvSpPr/>
              <p:nvPr/>
            </p:nvSpPr>
            <p:spPr>
              <a:xfrm>
                <a:off x="0" y="24"/>
                <a:ext cx="576" cy="0"/>
              </a:xfrm>
              <a:prstGeom prst="line">
                <a:avLst/>
              </a:prstGeom>
              <a:ln w="19050" cap="flat" cmpd="sng">
                <a:solidFill>
                  <a:schemeClr val="tx1"/>
                </a:solidFill>
                <a:prstDash val="solid"/>
                <a:round/>
                <a:headEnd type="none" w="med" len="med"/>
                <a:tailEnd type="triangle" w="med" len="med"/>
              </a:ln>
            </p:spPr>
          </p:sp>
        </p:grpSp>
        <p:grpSp>
          <p:nvGrpSpPr>
            <p:cNvPr id="123936" name="Group 33"/>
            <p:cNvGrpSpPr/>
            <p:nvPr/>
          </p:nvGrpSpPr>
          <p:grpSpPr>
            <a:xfrm>
              <a:off x="1512" y="0"/>
              <a:ext cx="480" cy="204"/>
              <a:chOff x="0" y="0"/>
              <a:chExt cx="480" cy="204"/>
            </a:xfrm>
          </p:grpSpPr>
          <p:sp>
            <p:nvSpPr>
              <p:cNvPr id="123937" name="Rectangle 34"/>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a7=8</a:t>
                </a:r>
                <a:endParaRPr lang="en-US" altLang="zh-CN" sz="2000" dirty="0">
                  <a:latin typeface="Times New Roman" panose="02020603050405020304" pitchFamily="18" charset="0"/>
                  <a:ea typeface="宋体" panose="02010600030101010101" pitchFamily="2" charset="-122"/>
                </a:endParaRPr>
              </a:p>
            </p:txBody>
          </p:sp>
          <p:sp>
            <p:nvSpPr>
              <p:cNvPr id="123938" name="Line 35"/>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123939" name="Group 36"/>
            <p:cNvGrpSpPr/>
            <p:nvPr/>
          </p:nvGrpSpPr>
          <p:grpSpPr>
            <a:xfrm>
              <a:off x="1432" y="540"/>
              <a:ext cx="480" cy="204"/>
              <a:chOff x="0" y="0"/>
              <a:chExt cx="480" cy="204"/>
            </a:xfrm>
          </p:grpSpPr>
          <p:sp>
            <p:nvSpPr>
              <p:cNvPr id="123940" name="Rectangle 37"/>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a9=6</a:t>
                </a:r>
                <a:endParaRPr lang="en-US" altLang="zh-CN" sz="2000" dirty="0">
                  <a:latin typeface="Times New Roman" panose="02020603050405020304" pitchFamily="18" charset="0"/>
                  <a:ea typeface="宋体" panose="02010600030101010101" pitchFamily="2" charset="-122"/>
                </a:endParaRPr>
              </a:p>
            </p:txBody>
          </p:sp>
          <p:sp>
            <p:nvSpPr>
              <p:cNvPr id="123941" name="Line 38"/>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123942" name="Group 39"/>
            <p:cNvGrpSpPr/>
            <p:nvPr/>
          </p:nvGrpSpPr>
          <p:grpSpPr>
            <a:xfrm>
              <a:off x="1651" y="848"/>
              <a:ext cx="581" cy="304"/>
              <a:chOff x="0" y="0"/>
              <a:chExt cx="581" cy="304"/>
            </a:xfrm>
          </p:grpSpPr>
          <p:sp>
            <p:nvSpPr>
              <p:cNvPr id="123943" name="Rectangle 40"/>
              <p:cNvSpPr/>
              <p:nvPr/>
            </p:nvSpPr>
            <p:spPr>
              <a:xfrm>
                <a:off x="105" y="100"/>
                <a:ext cx="476"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a10=11</a:t>
                </a:r>
                <a:endParaRPr lang="en-US" altLang="zh-CN" sz="2000" dirty="0">
                  <a:latin typeface="Times New Roman" panose="02020603050405020304" pitchFamily="18" charset="0"/>
                  <a:ea typeface="宋体" panose="02010600030101010101" pitchFamily="2" charset="-122"/>
                </a:endParaRPr>
              </a:p>
            </p:txBody>
          </p:sp>
          <p:sp>
            <p:nvSpPr>
              <p:cNvPr id="123944" name="Line 41"/>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123945" name="Group 42"/>
            <p:cNvGrpSpPr/>
            <p:nvPr/>
          </p:nvGrpSpPr>
          <p:grpSpPr>
            <a:xfrm>
              <a:off x="2208" y="544"/>
              <a:ext cx="544" cy="204"/>
              <a:chOff x="0" y="0"/>
              <a:chExt cx="544" cy="204"/>
            </a:xfrm>
          </p:grpSpPr>
          <p:sp>
            <p:nvSpPr>
              <p:cNvPr id="123946" name="Rectangle 43"/>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a12=5</a:t>
                </a:r>
                <a:endParaRPr lang="en-US" altLang="zh-CN" sz="2000" dirty="0">
                  <a:latin typeface="Times New Roman" panose="02020603050405020304" pitchFamily="18" charset="0"/>
                  <a:ea typeface="宋体" panose="02010600030101010101" pitchFamily="2" charset="-122"/>
                </a:endParaRPr>
              </a:p>
            </p:txBody>
          </p:sp>
          <p:sp>
            <p:nvSpPr>
              <p:cNvPr id="123947" name="Line 44"/>
              <p:cNvSpPr/>
              <p:nvPr/>
            </p:nvSpPr>
            <p:spPr>
              <a:xfrm>
                <a:off x="0" y="192"/>
                <a:ext cx="544" cy="0"/>
              </a:xfrm>
              <a:prstGeom prst="line">
                <a:avLst/>
              </a:prstGeom>
              <a:ln w="19050" cap="flat" cmpd="sng">
                <a:solidFill>
                  <a:schemeClr val="tx1"/>
                </a:solidFill>
                <a:prstDash val="solid"/>
                <a:round/>
                <a:headEnd type="none" w="med" len="med"/>
                <a:tailEnd type="triangle" w="med" len="med"/>
              </a:ln>
            </p:spPr>
          </p:sp>
        </p:grpSp>
        <p:grpSp>
          <p:nvGrpSpPr>
            <p:cNvPr id="123948" name="Group 45"/>
            <p:cNvGrpSpPr/>
            <p:nvPr/>
          </p:nvGrpSpPr>
          <p:grpSpPr>
            <a:xfrm>
              <a:off x="1464" y="288"/>
              <a:ext cx="672" cy="336"/>
              <a:chOff x="0" y="0"/>
              <a:chExt cx="672" cy="336"/>
            </a:xfrm>
          </p:grpSpPr>
          <p:sp>
            <p:nvSpPr>
              <p:cNvPr id="123949" name="Rectangle 46"/>
              <p:cNvSpPr/>
              <p:nvPr/>
            </p:nvSpPr>
            <p:spPr>
              <a:xfrm>
                <a:off x="264" y="8"/>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a8=4</a:t>
                </a:r>
                <a:endParaRPr lang="en-US" altLang="zh-CN" sz="2000" dirty="0">
                  <a:latin typeface="Times New Roman" panose="02020603050405020304" pitchFamily="18" charset="0"/>
                  <a:ea typeface="宋体" panose="02010600030101010101" pitchFamily="2" charset="-122"/>
                </a:endParaRPr>
              </a:p>
            </p:txBody>
          </p:sp>
          <p:sp>
            <p:nvSpPr>
              <p:cNvPr id="123950" name="Line 47"/>
              <p:cNvSpPr/>
              <p:nvPr/>
            </p:nvSpPr>
            <p:spPr>
              <a:xfrm>
                <a:off x="0" y="0"/>
                <a:ext cx="576" cy="336"/>
              </a:xfrm>
              <a:prstGeom prst="line">
                <a:avLst/>
              </a:prstGeom>
              <a:ln w="19050" cap="flat" cmpd="sng">
                <a:solidFill>
                  <a:schemeClr val="tx1"/>
                </a:solidFill>
                <a:prstDash val="solid"/>
                <a:round/>
                <a:headEnd type="none" w="med" len="med"/>
                <a:tailEnd type="triangle" w="med" len="med"/>
              </a:ln>
            </p:spPr>
          </p:sp>
        </p:grpSp>
        <p:grpSp>
          <p:nvGrpSpPr>
            <p:cNvPr id="123951" name="Group 48"/>
            <p:cNvGrpSpPr/>
            <p:nvPr/>
          </p:nvGrpSpPr>
          <p:grpSpPr>
            <a:xfrm>
              <a:off x="2256" y="248"/>
              <a:ext cx="693" cy="376"/>
              <a:chOff x="0" y="0"/>
              <a:chExt cx="693" cy="376"/>
            </a:xfrm>
          </p:grpSpPr>
          <p:sp>
            <p:nvSpPr>
              <p:cNvPr id="123952" name="Rectangle 49"/>
              <p:cNvSpPr/>
              <p:nvPr/>
            </p:nvSpPr>
            <p:spPr>
              <a:xfrm>
                <a:off x="24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a11=2</a:t>
                </a:r>
                <a:endParaRPr lang="en-US" altLang="zh-CN" sz="2000" dirty="0">
                  <a:latin typeface="Times New Roman" panose="02020603050405020304" pitchFamily="18" charset="0"/>
                  <a:ea typeface="宋体" panose="02010600030101010101" pitchFamily="2" charset="-122"/>
                </a:endParaRPr>
              </a:p>
            </p:txBody>
          </p:sp>
          <p:sp>
            <p:nvSpPr>
              <p:cNvPr id="123953" name="Line 50"/>
              <p:cNvSpPr/>
              <p:nvPr/>
            </p:nvSpPr>
            <p:spPr>
              <a:xfrm>
                <a:off x="0" y="0"/>
                <a:ext cx="616" cy="376"/>
              </a:xfrm>
              <a:prstGeom prst="line">
                <a:avLst/>
              </a:prstGeom>
              <a:ln w="19050" cap="flat" cmpd="sng">
                <a:solidFill>
                  <a:schemeClr val="tx1"/>
                </a:solidFill>
                <a:prstDash val="solid"/>
                <a:round/>
                <a:headEnd type="none" w="med" len="med"/>
                <a:tailEnd type="triangle" w="med" len="med"/>
              </a:ln>
            </p:spPr>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求AOE网中完成最短时间和关键路径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参数设定</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设v</a:t>
            </a:r>
            <a:r>
              <a:rPr lang="zh-CN" altLang="en-US" baseline="-25000" dirty="0">
                <a:latin typeface="黑体" panose="02010609060101010101" pitchFamily="2" charset="-122"/>
                <a:ea typeface="黑体" panose="02010609060101010101" pitchFamily="2" charset="-122"/>
                <a:cs typeface="+mn-ea"/>
                <a:sym typeface="+mn-ea"/>
              </a:rPr>
              <a:t>0</a:t>
            </a:r>
            <a:r>
              <a:rPr lang="zh-CN" altLang="en-US" dirty="0">
                <a:latin typeface="黑体" panose="02010609060101010101" pitchFamily="2" charset="-122"/>
                <a:ea typeface="黑体" panose="02010609060101010101" pitchFamily="2" charset="-122"/>
                <a:cs typeface="+mn-ea"/>
                <a:sym typeface="+mn-ea"/>
              </a:rPr>
              <a:t>是起点，从v</a:t>
            </a:r>
            <a:r>
              <a:rPr lang="zh-CN" altLang="en-US" baseline="-25000" dirty="0">
                <a:latin typeface="黑体" panose="02010609060101010101" pitchFamily="2" charset="-122"/>
                <a:ea typeface="黑体" panose="02010609060101010101" pitchFamily="2" charset="-122"/>
                <a:cs typeface="+mn-ea"/>
                <a:sym typeface="+mn-ea"/>
              </a:rPr>
              <a:t>0</a:t>
            </a:r>
            <a:r>
              <a:rPr lang="zh-CN" altLang="en-US" dirty="0">
                <a:latin typeface="黑体" panose="02010609060101010101" pitchFamily="2" charset="-122"/>
                <a:ea typeface="黑体" panose="02010609060101010101" pitchFamily="2" charset="-122"/>
                <a:cs typeface="+mn-ea"/>
                <a:sym typeface="+mn-ea"/>
              </a:rPr>
              <a:t>到v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的最长路径长度称为事件v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的最早发生时间，即是以v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为尾的所有活动的最早发生时间</a:t>
            </a:r>
            <a:endParaRPr lang="zh-CN" altLang="en-US" dirty="0">
              <a:latin typeface="黑体" panose="02010609060101010101" pitchFamily="2" charset="-122"/>
              <a:ea typeface="黑体" panose="02010609060101010101" pitchFamily="2" charset="-122"/>
              <a:cs typeface="+mn-ea"/>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e(i)：表示活动a</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的最早开始时间 </a:t>
            </a:r>
            <a:endParaRPr lang="zh-CN" altLang="en-US" dirty="0">
              <a:latin typeface="黑体" panose="02010609060101010101" pitchFamily="2" charset="-122"/>
              <a:ea typeface="黑体" panose="02010609060101010101" pitchFamily="2" charset="-122"/>
              <a:cs typeface="+mn-ea"/>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l(i)：在不影响进度的前提下，表示活动a</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的最晚开始时间</a:t>
            </a:r>
            <a:endParaRPr lang="zh-CN" altLang="en-US" dirty="0">
              <a:latin typeface="黑体" panose="02010609060101010101" pitchFamily="2" charset="-122"/>
              <a:ea typeface="黑体" panose="02010609060101010101" pitchFamily="2" charset="-122"/>
              <a:cs typeface="+mn-ea"/>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l(i)-e(i)表示活动a</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的时间余量，若l(i)-e(i)=0，</a:t>
            </a:r>
            <a:r>
              <a:rPr lang="zh-CN" altLang="en-US" dirty="0">
                <a:latin typeface="黑体" panose="02010609060101010101" pitchFamily="2" charset="-122"/>
                <a:ea typeface="黑体" panose="02010609060101010101" pitchFamily="2" charset="-122"/>
                <a:cs typeface="+mn-ea"/>
                <a:sym typeface="+mn-ea"/>
              </a:rPr>
              <a:t>则活动a</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是关键活动</a:t>
            </a:r>
            <a:endParaRPr lang="zh-CN" altLang="en-US" dirty="0">
              <a:latin typeface="黑体" panose="02010609060101010101" pitchFamily="2" charset="-122"/>
              <a:ea typeface="黑体" panose="02010609060101010101" pitchFamily="2" charset="-122"/>
              <a:cs typeface="+mn-ea"/>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ve(i)：表示事件v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的最早发生时间，即从起点到顶点v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的最长路径长度；</a:t>
            </a:r>
            <a:endParaRPr lang="zh-CN" altLang="en-US" dirty="0">
              <a:latin typeface="黑体" panose="02010609060101010101" pitchFamily="2" charset="-122"/>
              <a:ea typeface="黑体" panose="02010609060101010101" pitchFamily="2" charset="-122"/>
              <a:cs typeface="+mn-ea"/>
              <a:sym typeface="+mn-ea"/>
            </a:endParaRPr>
          </a:p>
          <a:p>
            <a:pPr marL="609600" lvl="1" indent="457200" algn="l">
              <a:buClrTx/>
              <a:buSzTx/>
              <a:buNone/>
            </a:pPr>
            <a:r>
              <a:rPr lang="zh-CN" altLang="en-US" sz="2000" dirty="0">
                <a:latin typeface="黑体" panose="02010609060101010101" pitchFamily="2" charset="-122"/>
                <a:ea typeface="黑体" panose="02010609060101010101" pitchFamily="2" charset="-122"/>
                <a:cs typeface="+mn-ea"/>
                <a:sym typeface="+mn-ea"/>
              </a:rPr>
              <a:t>当以顶点</a:t>
            </a:r>
            <a:r>
              <a:rPr lang="en-US" altLang="zh-CN" sz="2000" dirty="0">
                <a:latin typeface="黑体" panose="02010609060101010101" pitchFamily="2" charset="-122"/>
                <a:ea typeface="黑体" panose="02010609060101010101" pitchFamily="2" charset="-122"/>
                <a:cs typeface="+mn-ea"/>
                <a:sym typeface="+mn-ea"/>
              </a:rPr>
              <a:t>i</a:t>
            </a:r>
            <a:r>
              <a:rPr lang="zh-CN" altLang="en-US" sz="2000" dirty="0">
                <a:latin typeface="黑体" panose="02010609060101010101" pitchFamily="2" charset="-122"/>
                <a:ea typeface="黑体" panose="02010609060101010101" pitchFamily="2" charset="-122"/>
                <a:cs typeface="+mn-ea"/>
                <a:sym typeface="+mn-ea"/>
              </a:rPr>
              <a:t>为弧头的多条弧&lt;</a:t>
            </a:r>
            <a:r>
              <a:rPr lang="en-US" altLang="zh-CN" sz="2000" dirty="0">
                <a:latin typeface="黑体" panose="02010609060101010101" pitchFamily="2" charset="-122"/>
                <a:ea typeface="黑体" panose="02010609060101010101" pitchFamily="2" charset="-122"/>
                <a:cs typeface="+mn-ea"/>
                <a:sym typeface="+mn-ea"/>
              </a:rPr>
              <a:t>k</a:t>
            </a:r>
            <a:r>
              <a:rPr lang="zh-CN" altLang="en-US" sz="2000" dirty="0">
                <a:latin typeface="黑体" panose="02010609060101010101" pitchFamily="2" charset="-122"/>
                <a:ea typeface="黑体" panose="02010609060101010101" pitchFamily="2" charset="-122"/>
                <a:cs typeface="+mn-ea"/>
                <a:sym typeface="+mn-ea"/>
              </a:rPr>
              <a:t>, </a:t>
            </a:r>
            <a:r>
              <a:rPr lang="en-US" altLang="zh-CN" sz="2000" dirty="0">
                <a:latin typeface="黑体" panose="02010609060101010101" pitchFamily="2" charset="-122"/>
                <a:ea typeface="黑体" panose="02010609060101010101" pitchFamily="2" charset="-122"/>
                <a:cs typeface="+mn-ea"/>
                <a:sym typeface="+mn-ea"/>
              </a:rPr>
              <a:t>i</a:t>
            </a:r>
            <a:r>
              <a:rPr lang="zh-CN" altLang="en-US" sz="2000" dirty="0">
                <a:latin typeface="黑体" panose="02010609060101010101" pitchFamily="2" charset="-122"/>
                <a:ea typeface="黑体" panose="02010609060101010101" pitchFamily="2" charset="-122"/>
                <a:cs typeface="+mn-ea"/>
                <a:sym typeface="+mn-ea"/>
              </a:rPr>
              <a:t>&gt;，i=0,1,……，存在公式</a:t>
            </a:r>
            <a:endParaRPr lang="zh-CN" altLang="en-US" sz="2000" dirty="0">
              <a:latin typeface="黑体" panose="02010609060101010101" pitchFamily="2" charset="-122"/>
              <a:ea typeface="黑体" panose="02010609060101010101" pitchFamily="2" charset="-122"/>
              <a:cs typeface="+mn-ea"/>
            </a:endParaRPr>
          </a:p>
          <a:p>
            <a:pPr marL="609600" lvl="1" indent="0" algn="l">
              <a:buClrTx/>
              <a:buSzTx/>
              <a:buNone/>
            </a:pPr>
            <a:r>
              <a:rPr lang="zh-CN" altLang="en-US" sz="2000" dirty="0">
                <a:latin typeface="黑体" panose="02010609060101010101" pitchFamily="2" charset="-122"/>
                <a:ea typeface="黑体" panose="02010609060101010101" pitchFamily="2" charset="-122"/>
                <a:cs typeface="+mn-ea"/>
                <a:sym typeface="+mn-ea"/>
              </a:rPr>
              <a:t>	ve(</a:t>
            </a:r>
            <a:r>
              <a:rPr lang="en-US" altLang="zh-CN" sz="2000" dirty="0">
                <a:latin typeface="黑体" panose="02010609060101010101" pitchFamily="2" charset="-122"/>
                <a:ea typeface="黑体" panose="02010609060101010101" pitchFamily="2" charset="-122"/>
                <a:cs typeface="+mn-ea"/>
                <a:sym typeface="+mn-ea"/>
              </a:rPr>
              <a:t>i</a:t>
            </a:r>
            <a:r>
              <a:rPr lang="zh-CN" altLang="en-US" sz="2000" dirty="0">
                <a:latin typeface="黑体" panose="02010609060101010101" pitchFamily="2" charset="-122"/>
                <a:ea typeface="黑体" panose="02010609060101010101" pitchFamily="2" charset="-122"/>
                <a:cs typeface="+mn-ea"/>
                <a:sym typeface="+mn-ea"/>
              </a:rPr>
              <a:t>) = Max{ve(</a:t>
            </a:r>
            <a:r>
              <a:rPr lang="en-US" altLang="zh-CN" sz="2000" dirty="0">
                <a:latin typeface="黑体" panose="02010609060101010101" pitchFamily="2" charset="-122"/>
                <a:ea typeface="黑体" panose="02010609060101010101" pitchFamily="2" charset="-122"/>
                <a:cs typeface="+mn-ea"/>
                <a:sym typeface="+mn-ea"/>
              </a:rPr>
              <a:t>k</a:t>
            </a:r>
            <a:r>
              <a:rPr lang="zh-CN" altLang="en-US" sz="2000" dirty="0">
                <a:latin typeface="黑体" panose="02010609060101010101" pitchFamily="2" charset="-122"/>
                <a:ea typeface="黑体" panose="02010609060101010101" pitchFamily="2" charset="-122"/>
                <a:cs typeface="+mn-ea"/>
                <a:sym typeface="+mn-ea"/>
              </a:rPr>
              <a:t>) + dut(&lt;</a:t>
            </a:r>
            <a:r>
              <a:rPr lang="en-US" altLang="zh-CN" sz="2000" dirty="0">
                <a:latin typeface="黑体" panose="02010609060101010101" pitchFamily="2" charset="-122"/>
                <a:ea typeface="黑体" panose="02010609060101010101" pitchFamily="2" charset="-122"/>
                <a:cs typeface="+mn-ea"/>
                <a:sym typeface="+mn-ea"/>
              </a:rPr>
              <a:t>k</a:t>
            </a:r>
            <a:r>
              <a:rPr lang="zh-CN" altLang="en-US" sz="2000" dirty="0">
                <a:latin typeface="黑体" panose="02010609060101010101" pitchFamily="2" charset="-122"/>
                <a:ea typeface="黑体" panose="02010609060101010101" pitchFamily="2" charset="-122"/>
                <a:cs typeface="+mn-ea"/>
                <a:sym typeface="+mn-ea"/>
              </a:rPr>
              <a:t>, </a:t>
            </a:r>
            <a:r>
              <a:rPr lang="en-US" altLang="zh-CN" sz="2000" dirty="0">
                <a:latin typeface="黑体" panose="02010609060101010101" pitchFamily="2" charset="-122"/>
                <a:ea typeface="黑体" panose="02010609060101010101" pitchFamily="2" charset="-122"/>
                <a:cs typeface="+mn-ea"/>
                <a:sym typeface="+mn-ea"/>
              </a:rPr>
              <a:t>i</a:t>
            </a:r>
            <a:r>
              <a:rPr lang="zh-CN" altLang="en-US" sz="2000" dirty="0">
                <a:latin typeface="黑体" panose="02010609060101010101" pitchFamily="2" charset="-122"/>
                <a:ea typeface="黑体" panose="02010609060101010101" pitchFamily="2" charset="-122"/>
                <a:cs typeface="+mn-ea"/>
                <a:sym typeface="+mn-ea"/>
              </a:rPr>
              <a:t>&gt;)}</a:t>
            </a:r>
            <a:endParaRPr lang="zh-CN" altLang="en-US" sz="2000" dirty="0">
              <a:latin typeface="黑体" panose="02010609060101010101" pitchFamily="2" charset="-122"/>
              <a:ea typeface="黑体" panose="02010609060101010101" pitchFamily="2" charset="-122"/>
              <a:cs typeface="+mn-ea"/>
            </a:endParaRPr>
          </a:p>
          <a:p>
            <a:pPr lvl="1" algn="l">
              <a:buClrTx/>
              <a:buSzTx/>
              <a:buChar char="•"/>
            </a:pPr>
            <a:r>
              <a:rPr lang="zh-CN" altLang="en-US" dirty="0">
                <a:latin typeface="黑体" panose="02010609060101010101" pitchFamily="2" charset="-122"/>
                <a:ea typeface="黑体" panose="02010609060101010101" pitchFamily="2" charset="-122"/>
                <a:cs typeface="+mn-ea"/>
                <a:sym typeface="+mn-ea"/>
              </a:rPr>
              <a:t>vl(i)：表示事件v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的最晚发生时间，即从终点到顶点v</a:t>
            </a:r>
            <a:r>
              <a:rPr lang="zh-CN" altLang="en-US" baseline="-25000"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的最短路径长度</a:t>
            </a:r>
            <a:r>
              <a:rPr lang="zh-CN" altLang="en-US" sz="2800" dirty="0">
                <a:latin typeface="宋体" panose="02010600030101010101" pitchFamily="2" charset="-122"/>
                <a:sym typeface="+mn-ea"/>
              </a:rPr>
              <a:t>；</a:t>
            </a:r>
            <a:endParaRPr lang="zh-CN" altLang="en-US" sz="2800" dirty="0">
              <a:latin typeface="宋体" panose="02010600030101010101" pitchFamily="2" charset="-122"/>
            </a:endParaRPr>
          </a:p>
          <a:p>
            <a:pPr marL="609600" lvl="1" indent="457200" algn="l">
              <a:buClrTx/>
              <a:buSzTx/>
              <a:buNone/>
            </a:pPr>
            <a:r>
              <a:rPr lang="zh-CN" altLang="en-US" sz="2000" dirty="0">
                <a:latin typeface="黑体" panose="02010609060101010101" pitchFamily="2" charset="-122"/>
                <a:ea typeface="黑体" panose="02010609060101010101" pitchFamily="2" charset="-122"/>
                <a:cs typeface="+mn-ea"/>
                <a:sym typeface="+mn-ea"/>
              </a:rPr>
              <a:t>以顶点i为弧尾的多条弧&lt;i, j&gt;，j=0,1,……，存在公式</a:t>
            </a:r>
            <a:endParaRPr lang="zh-CN" altLang="en-US" sz="2000" dirty="0">
              <a:latin typeface="黑体" panose="02010609060101010101" pitchFamily="2" charset="-122"/>
              <a:ea typeface="黑体" panose="02010609060101010101" pitchFamily="2" charset="-122"/>
              <a:cs typeface="+mn-ea"/>
            </a:endParaRPr>
          </a:p>
          <a:p>
            <a:pPr marL="609600" lvl="1" indent="0" algn="l">
              <a:buClrTx/>
              <a:buSzTx/>
              <a:buNone/>
            </a:pPr>
            <a:r>
              <a:rPr lang="zh-CN" altLang="en-US" sz="2000" dirty="0">
                <a:latin typeface="黑体" panose="02010609060101010101" pitchFamily="2" charset="-122"/>
                <a:ea typeface="黑体" panose="02010609060101010101" pitchFamily="2" charset="-122"/>
                <a:cs typeface="+mn-ea"/>
                <a:sym typeface="+mn-ea"/>
              </a:rPr>
              <a:t>	vl(i) = Min{vl(j)－dut(&lt;i, j&gt;)}</a:t>
            </a:r>
            <a:endParaRPr lang="zh-CN" altLang="en-US" sz="20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800" b="0" dirty="0">
              <a:latin typeface="宋体" panose="0201060003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800" b="0" dirty="0">
              <a:latin typeface="宋体" panose="02010600030101010101" pitchFamily="2" charset="-122"/>
              <a:ea typeface="黑体" panose="02010609060101010101" pitchFamily="2" charset="-122"/>
              <a:cs typeface="+mn-ea"/>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求AOE网中</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完成最短</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时间和关键路径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求解算法</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利用拓扑排序求出AOE网的一个拓扑序列； </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从拓扑排序的序列的第一个顶点(源点)开始，按拓扑顺序依次计算每个事件的最早发生时间ve(i) ； </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从拓扑排序的序列的最后一个顶点(汇点)开始，按逆拓扑顺序依次计算每个事件的最晚发生时间vl(i) ；</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b="0" dirty="0">
                <a:latin typeface="黑体" panose="02010609060101010101" pitchFamily="2" charset="-122"/>
                <a:ea typeface="黑体" panose="02010609060101010101" pitchFamily="2" charset="-122"/>
                <a:cs typeface="+mn-ea"/>
                <a:sym typeface="Symbol" panose="05050102010706020507" pitchFamily="18" charset="2"/>
              </a:rPr>
              <a:t>最后比较</a:t>
            </a:r>
            <a:r>
              <a:rPr lang="en-US" altLang="zh-CN" sz="2400" b="0" dirty="0">
                <a:latin typeface="黑体" panose="02010609060101010101" pitchFamily="2" charset="-122"/>
                <a:ea typeface="黑体" panose="02010609060101010101" pitchFamily="2" charset="-122"/>
                <a:cs typeface="+mn-ea"/>
                <a:sym typeface="Symbol" panose="05050102010706020507" pitchFamily="18" charset="2"/>
              </a:rPr>
              <a:t>ve</a:t>
            </a:r>
            <a:r>
              <a:rPr lang="zh-CN" altLang="en-US" dirty="0">
                <a:latin typeface="黑体" panose="02010609060101010101" pitchFamily="2" charset="-122"/>
                <a:ea typeface="黑体" panose="02010609060101010101" pitchFamily="2" charset="-122"/>
                <a:cs typeface="+mn-ea"/>
                <a:sym typeface="+mn-ea"/>
              </a:rPr>
              <a:t>(i)和vl(i)可以找出所有关键活动</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由关键活动</a:t>
            </a:r>
            <a:r>
              <a:rPr lang="zh-CN" altLang="en-US" dirty="0">
                <a:latin typeface="黑体" panose="02010609060101010101" pitchFamily="2" charset="-122"/>
                <a:ea typeface="黑体" panose="02010609060101010101" pitchFamily="2" charset="-122"/>
                <a:cs typeface="+mn-ea"/>
                <a:sym typeface="+mn-ea"/>
              </a:rPr>
              <a:t>组成关键</a:t>
            </a:r>
            <a:r>
              <a:rPr lang="zh-CN" altLang="en-US" dirty="0">
                <a:latin typeface="黑体" panose="02010609060101010101" pitchFamily="2" charset="-122"/>
                <a:ea typeface="黑体" panose="02010609060101010101" pitchFamily="2" charset="-122"/>
                <a:cs typeface="+mn-ea"/>
                <a:sym typeface="+mn-ea"/>
              </a:rPr>
              <a:t>路径</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终点的</a:t>
            </a:r>
            <a:r>
              <a:rPr lang="en-US" altLang="zh-CN" dirty="0">
                <a:latin typeface="黑体" panose="02010609060101010101" pitchFamily="2" charset="-122"/>
                <a:ea typeface="黑体" panose="02010609060101010101" pitchFamily="2" charset="-122"/>
                <a:cs typeface="+mn-ea"/>
                <a:sym typeface="Symbol" panose="05050102010706020507" pitchFamily="18" charset="2"/>
              </a:rPr>
              <a:t>ve</a:t>
            </a:r>
            <a:r>
              <a:rPr lang="zh-CN" altLang="en-US" dirty="0">
                <a:latin typeface="黑体" panose="02010609060101010101" pitchFamily="2" charset="-122"/>
                <a:ea typeface="黑体" panose="02010609060101010101" pitchFamily="2" charset="-122"/>
                <a:cs typeface="+mn-ea"/>
                <a:sym typeface="+mn-ea"/>
              </a:rPr>
              <a:t>(i)即为完成</a:t>
            </a:r>
            <a:r>
              <a:rPr lang="zh-CN" altLang="zh-CN" dirty="0">
                <a:latin typeface="黑体" panose="02010609060101010101" pitchFamily="2" charset="-122"/>
                <a:ea typeface="黑体" panose="02010609060101010101" pitchFamily="2" charset="-122"/>
                <a:cs typeface="黑体" panose="02010609060101010101" pitchFamily="2" charset="-122"/>
                <a:sym typeface="+mn-ea"/>
              </a:rPr>
              <a:t>最短</a:t>
            </a:r>
            <a:r>
              <a:rPr lang="zh-CN" altLang="en-US" dirty="0">
                <a:latin typeface="黑体" panose="02010609060101010101" pitchFamily="2" charset="-122"/>
                <a:ea typeface="黑体" panose="02010609060101010101" pitchFamily="2" charset="-122"/>
                <a:cs typeface="+mn-ea"/>
                <a:sym typeface="+mn-ea"/>
              </a:rPr>
              <a:t>时间</a:t>
            </a: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邻接：如果(x,y)</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E,称x,y互为邻接点，即x,y相邻接</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依附：边(x,y)依附于顶点x,y</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相关联：边(x,y)与x,y相关联</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顶点的度：和顶点相关联的边的数目，记为TD(x)</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292" name="Group 27"/>
          <p:cNvGrpSpPr/>
          <p:nvPr/>
        </p:nvGrpSpPr>
        <p:grpSpPr>
          <a:xfrm>
            <a:off x="3719513" y="3500438"/>
            <a:ext cx="2895600" cy="2286000"/>
            <a:chOff x="3648" y="2875"/>
            <a:chExt cx="1824" cy="1440"/>
          </a:xfrm>
        </p:grpSpPr>
        <p:sp>
          <p:nvSpPr>
            <p:cNvPr id="12293" name="Line 28"/>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12294" name="Line 29"/>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12295" name="Line 30"/>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12296" name="Line 31"/>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12297" name="Line 32"/>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12298" name="Line 33"/>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12299" name="Line 34"/>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12300" name="Line 35"/>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12301" name="Line 36"/>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12302" name="Line 37"/>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12303" name="Group 38"/>
            <p:cNvGrpSpPr/>
            <p:nvPr/>
          </p:nvGrpSpPr>
          <p:grpSpPr>
            <a:xfrm>
              <a:off x="3648" y="2875"/>
              <a:ext cx="1824" cy="1440"/>
              <a:chOff x="3648" y="2880"/>
              <a:chExt cx="1824" cy="1440"/>
            </a:xfrm>
          </p:grpSpPr>
          <p:sp>
            <p:nvSpPr>
              <p:cNvPr id="12304" name="Oval 39"/>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2305" name="Oval 40"/>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2306" name="Oval 41"/>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2307" name="Oval 42"/>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2308" name="Oval 43"/>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2309" name="Oval 44"/>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关键路径示例</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求完成最短</a:t>
            </a:r>
            <a:r>
              <a:rPr lang="zh-CN" altLang="en-US" sz="2400" dirty="0">
                <a:latin typeface="黑体" panose="02010609060101010101" pitchFamily="2" charset="-122"/>
                <a:ea typeface="黑体" panose="02010609060101010101" pitchFamily="2" charset="-122"/>
                <a:cs typeface="+mn-ea"/>
                <a:sym typeface="+mn-ea"/>
              </a:rPr>
              <a:t>时间</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求关键路径</a:t>
            </a:r>
            <a:endParaRPr lang="zh-CN" altLang="en-US" sz="2400" dirty="0">
              <a:latin typeface="黑体" panose="02010609060101010101" pitchFamily="2" charset="-122"/>
              <a:ea typeface="黑体" panose="02010609060101010101" pitchFamily="2" charset="-122"/>
              <a:cs typeface="+mn-ea"/>
            </a:endParaRPr>
          </a:p>
          <a:p>
            <a:pPr marL="0" lvl="1" indent="-457200" algn="l" eaLnBrk="1" hangingPunct="1">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算法</a:t>
            </a:r>
            <a:r>
              <a:rPr lang="zh-CN" altLang="zh-CN" dirty="0">
                <a:latin typeface="黑体" panose="02010609060101010101" pitchFamily="2" charset="-122"/>
                <a:ea typeface="黑体" panose="02010609060101010101" pitchFamily="2" charset="-122"/>
                <a:cs typeface="黑体" panose="02010609060101010101" pitchFamily="2" charset="-122"/>
                <a:sym typeface="+mn-ea"/>
              </a:rPr>
              <a:t>步骤</a:t>
            </a:r>
            <a:endParaRPr lang="zh-CN"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先做拓扑排序</a:t>
            </a:r>
            <a:r>
              <a:rPr lang="en-US" altLang="zh-CN" dirty="0">
                <a:sym typeface="+mn-ea"/>
              </a:rPr>
              <a:t>(v</a:t>
            </a:r>
            <a:r>
              <a:rPr lang="en-US" altLang="zh-CN" baseline="-18000" dirty="0">
                <a:sym typeface="+mn-ea"/>
              </a:rPr>
              <a:t>0</a:t>
            </a:r>
            <a:r>
              <a:rPr lang="en-US" altLang="zh-CN" dirty="0">
                <a:sym typeface="+mn-ea"/>
              </a:rPr>
              <a:t>, v</a:t>
            </a:r>
            <a:r>
              <a:rPr lang="en-US" altLang="zh-CN" baseline="-18000" dirty="0">
                <a:sym typeface="+mn-ea"/>
              </a:rPr>
              <a:t>1</a:t>
            </a:r>
            <a:r>
              <a:rPr lang="en-US" altLang="zh-CN" dirty="0">
                <a:sym typeface="+mn-ea"/>
              </a:rPr>
              <a:t>, v</a:t>
            </a:r>
            <a:r>
              <a:rPr lang="en-US" altLang="zh-CN" baseline="-18000" dirty="0">
                <a:sym typeface="+mn-ea"/>
              </a:rPr>
              <a:t>2</a:t>
            </a:r>
            <a:r>
              <a:rPr lang="en-US" altLang="zh-CN" dirty="0">
                <a:sym typeface="+mn-ea"/>
              </a:rPr>
              <a:t>, v</a:t>
            </a:r>
            <a:r>
              <a:rPr lang="en-US" altLang="zh-CN" baseline="-18000" dirty="0">
                <a:sym typeface="+mn-ea"/>
              </a:rPr>
              <a:t>3 </a:t>
            </a:r>
            <a:r>
              <a:rPr lang="en-US" altLang="zh-CN" dirty="0">
                <a:sym typeface="+mn-ea"/>
              </a:rPr>
              <a:t>,</a:t>
            </a:r>
            <a:r>
              <a:rPr lang="en-US" altLang="zh-CN" baseline="-18000" dirty="0">
                <a:sym typeface="+mn-ea"/>
              </a:rPr>
              <a:t> </a:t>
            </a:r>
            <a:r>
              <a:rPr lang="en-US" altLang="zh-CN" dirty="0">
                <a:sym typeface="+mn-ea"/>
              </a:rPr>
              <a:t>v</a:t>
            </a:r>
            <a:r>
              <a:rPr lang="en-US" altLang="zh-CN" baseline="-18000" dirty="0">
                <a:sym typeface="+mn-ea"/>
              </a:rPr>
              <a:t>4</a:t>
            </a:r>
            <a:r>
              <a:rPr lang="en-US" altLang="zh-CN" dirty="0">
                <a:sym typeface="+mn-ea"/>
              </a:rPr>
              <a:t>, v</a:t>
            </a:r>
            <a:r>
              <a:rPr lang="en-US" altLang="zh-CN" baseline="-18000" dirty="0">
                <a:sym typeface="+mn-ea"/>
              </a:rPr>
              <a:t>5 </a:t>
            </a:r>
            <a:r>
              <a:rPr lang="en-US" altLang="zh-CN" dirty="0">
                <a:sym typeface="+mn-ea"/>
              </a:rPr>
              <a:t>, v</a:t>
            </a:r>
            <a:r>
              <a:rPr lang="en-US" altLang="zh-CN" baseline="-18000" dirty="0">
                <a:sym typeface="+mn-ea"/>
              </a:rPr>
              <a:t>6 </a:t>
            </a:r>
            <a:r>
              <a:rPr lang="en-US" altLang="zh-CN" dirty="0">
                <a:sym typeface="+mn-ea"/>
              </a:rPr>
              <a:t>, v</a:t>
            </a:r>
            <a:r>
              <a:rPr lang="en-US" altLang="zh-CN" baseline="-18000" dirty="0">
                <a:sym typeface="+mn-ea"/>
              </a:rPr>
              <a:t>7 </a:t>
            </a:r>
            <a:r>
              <a:rPr lang="en-US" altLang="zh-CN" dirty="0">
                <a:sym typeface="+mn-ea"/>
              </a:rPr>
              <a:t>, v</a:t>
            </a:r>
            <a:r>
              <a:rPr lang="en-US" altLang="zh-CN" baseline="-18000" dirty="0">
                <a:sym typeface="+mn-ea"/>
              </a:rPr>
              <a:t>8</a:t>
            </a:r>
            <a:r>
              <a:rPr lang="en-US" altLang="zh-CN" dirty="0">
                <a:sym typeface="+mn-ea"/>
              </a:rPr>
              <a:t>)</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计算各个事件的ve(i)和vl(i)值，求得完成最短</a:t>
            </a:r>
            <a:r>
              <a:rPr lang="zh-CN" altLang="en-US" dirty="0">
                <a:latin typeface="黑体" panose="02010609060101010101" pitchFamily="2" charset="-122"/>
                <a:ea typeface="黑体" panose="02010609060101010101" pitchFamily="2" charset="-122"/>
                <a:cs typeface="+mn-ea"/>
                <a:sym typeface="+mn-ea"/>
              </a:rPr>
              <a:t>时间</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寻找</a:t>
            </a:r>
            <a:r>
              <a:rPr lang="zh-CN" altLang="en-US" dirty="0">
                <a:latin typeface="黑体" panose="02010609060101010101" pitchFamily="2" charset="-122"/>
                <a:ea typeface="黑体" panose="02010609060101010101" pitchFamily="2" charset="-122"/>
                <a:cs typeface="+mn-ea"/>
                <a:sym typeface="+mn-ea"/>
              </a:rPr>
              <a:t>ve(i)</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vl(i)的活动，即为关键活动</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由关键活动组成关键路径</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23908" name="Group 5"/>
          <p:cNvGrpSpPr/>
          <p:nvPr/>
        </p:nvGrpSpPr>
        <p:grpSpPr>
          <a:xfrm rot="0">
            <a:off x="6743700" y="332740"/>
            <a:ext cx="4850130" cy="2266950"/>
            <a:chOff x="0" y="0"/>
            <a:chExt cx="3055" cy="1428"/>
          </a:xfrm>
        </p:grpSpPr>
        <p:sp>
          <p:nvSpPr>
            <p:cNvPr id="123909" name="Oval 6"/>
            <p:cNvSpPr/>
            <p:nvPr/>
          </p:nvSpPr>
          <p:spPr>
            <a:xfrm>
              <a:off x="24" y="72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0</a:t>
              </a:r>
              <a:endParaRPr lang="en-US" altLang="zh-CN" sz="2400" baseline="-18000" dirty="0">
                <a:latin typeface="Times New Roman" panose="02020603050405020304" pitchFamily="18" charset="0"/>
                <a:ea typeface="宋体" panose="02010600030101010101" pitchFamily="2" charset="-122"/>
              </a:endParaRPr>
            </a:p>
          </p:txBody>
        </p:sp>
        <p:sp>
          <p:nvSpPr>
            <p:cNvPr id="123910" name="Oval 7"/>
            <p:cNvSpPr/>
            <p:nvPr/>
          </p:nvSpPr>
          <p:spPr>
            <a:xfrm>
              <a:off x="1977" y="88"/>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6</a:t>
              </a:r>
              <a:endParaRPr lang="en-US" altLang="zh-CN" sz="2400" baseline="-18000" dirty="0">
                <a:latin typeface="Times New Roman" panose="02020603050405020304" pitchFamily="18" charset="0"/>
                <a:ea typeface="宋体" panose="02010600030101010101" pitchFamily="2" charset="-122"/>
              </a:endParaRPr>
            </a:p>
          </p:txBody>
        </p:sp>
        <p:sp>
          <p:nvSpPr>
            <p:cNvPr id="123911" name="Oval 8"/>
            <p:cNvSpPr/>
            <p:nvPr/>
          </p:nvSpPr>
          <p:spPr>
            <a:xfrm>
              <a:off x="1456" y="1136"/>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5</a:t>
              </a:r>
              <a:endParaRPr lang="en-US" altLang="zh-CN" sz="2400" baseline="-18000" dirty="0">
                <a:latin typeface="Times New Roman" panose="02020603050405020304" pitchFamily="18" charset="0"/>
                <a:ea typeface="宋体" panose="02010600030101010101" pitchFamily="2" charset="-122"/>
              </a:endParaRPr>
            </a:p>
          </p:txBody>
        </p:sp>
        <p:sp>
          <p:nvSpPr>
            <p:cNvPr id="123912" name="Oval 9"/>
            <p:cNvSpPr/>
            <p:nvPr/>
          </p:nvSpPr>
          <p:spPr>
            <a:xfrm>
              <a:off x="1128"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4</a:t>
              </a:r>
              <a:endParaRPr lang="en-US" altLang="zh-CN" sz="2400" baseline="-18000" dirty="0">
                <a:latin typeface="Times New Roman" panose="02020603050405020304" pitchFamily="18" charset="0"/>
                <a:ea typeface="宋体" panose="02010600030101010101" pitchFamily="2" charset="-122"/>
              </a:endParaRPr>
            </a:p>
          </p:txBody>
        </p:sp>
        <p:sp>
          <p:nvSpPr>
            <p:cNvPr id="123913" name="Oval 10"/>
            <p:cNvSpPr/>
            <p:nvPr/>
          </p:nvSpPr>
          <p:spPr>
            <a:xfrm>
              <a:off x="1216" y="8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3</a:t>
              </a:r>
              <a:endParaRPr lang="en-US" altLang="zh-CN" sz="2400" baseline="-18000" dirty="0">
                <a:latin typeface="Times New Roman" panose="02020603050405020304" pitchFamily="18" charset="0"/>
                <a:ea typeface="宋体" panose="02010600030101010101" pitchFamily="2" charset="-122"/>
              </a:endParaRPr>
            </a:p>
          </p:txBody>
        </p:sp>
        <p:sp>
          <p:nvSpPr>
            <p:cNvPr id="123914" name="Oval 11"/>
            <p:cNvSpPr/>
            <p:nvPr/>
          </p:nvSpPr>
          <p:spPr>
            <a:xfrm>
              <a:off x="592" y="110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2</a:t>
              </a:r>
              <a:endParaRPr lang="en-US" altLang="zh-CN" sz="2400" baseline="-18000" dirty="0">
                <a:latin typeface="Times New Roman" panose="02020603050405020304" pitchFamily="18" charset="0"/>
                <a:ea typeface="宋体" panose="02010600030101010101" pitchFamily="2" charset="-122"/>
              </a:endParaRPr>
            </a:p>
          </p:txBody>
        </p:sp>
        <p:sp>
          <p:nvSpPr>
            <p:cNvPr id="123915" name="Oval 12"/>
            <p:cNvSpPr/>
            <p:nvPr/>
          </p:nvSpPr>
          <p:spPr>
            <a:xfrm>
              <a:off x="528" y="24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1</a:t>
              </a:r>
              <a:endParaRPr lang="en-US" altLang="zh-CN" sz="2400" baseline="-18000" dirty="0">
                <a:latin typeface="Times New Roman" panose="02020603050405020304" pitchFamily="18" charset="0"/>
                <a:ea typeface="宋体" panose="02010600030101010101" pitchFamily="2" charset="-122"/>
              </a:endParaRPr>
            </a:p>
          </p:txBody>
        </p:sp>
        <p:sp>
          <p:nvSpPr>
            <p:cNvPr id="123916" name="Oval 13"/>
            <p:cNvSpPr/>
            <p:nvPr/>
          </p:nvSpPr>
          <p:spPr>
            <a:xfrm>
              <a:off x="1912"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7</a:t>
              </a:r>
              <a:endParaRPr lang="en-US" altLang="zh-CN" sz="2400" baseline="-18000" dirty="0">
                <a:latin typeface="Times New Roman" panose="02020603050405020304" pitchFamily="18" charset="0"/>
                <a:ea typeface="宋体" panose="02010600030101010101" pitchFamily="2" charset="-122"/>
              </a:endParaRPr>
            </a:p>
          </p:txBody>
        </p:sp>
        <p:sp>
          <p:nvSpPr>
            <p:cNvPr id="123917" name="Oval 14"/>
            <p:cNvSpPr/>
            <p:nvPr/>
          </p:nvSpPr>
          <p:spPr>
            <a:xfrm>
              <a:off x="2760"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8</a:t>
              </a:r>
              <a:endParaRPr lang="en-US" altLang="zh-CN" sz="2400" baseline="-18000" dirty="0">
                <a:latin typeface="Times New Roman" panose="02020603050405020304" pitchFamily="18" charset="0"/>
                <a:ea typeface="宋体" panose="02010600030101010101" pitchFamily="2" charset="-122"/>
              </a:endParaRPr>
            </a:p>
          </p:txBody>
        </p:sp>
        <p:grpSp>
          <p:nvGrpSpPr>
            <p:cNvPr id="123918" name="Group 15"/>
            <p:cNvGrpSpPr/>
            <p:nvPr/>
          </p:nvGrpSpPr>
          <p:grpSpPr>
            <a:xfrm>
              <a:off x="0" y="432"/>
              <a:ext cx="600" cy="288"/>
              <a:chOff x="0" y="0"/>
              <a:chExt cx="600" cy="288"/>
            </a:xfrm>
          </p:grpSpPr>
          <p:sp>
            <p:nvSpPr>
              <p:cNvPr id="123919" name="Rectangle 16"/>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a1=3</a:t>
                </a:r>
                <a:endParaRPr lang="en-US" altLang="zh-CN" sz="2000" dirty="0">
                  <a:latin typeface="Times New Roman" panose="02020603050405020304" pitchFamily="18" charset="0"/>
                  <a:ea typeface="宋体" panose="02010600030101010101" pitchFamily="2" charset="-122"/>
                </a:endParaRPr>
              </a:p>
            </p:txBody>
          </p:sp>
          <p:sp>
            <p:nvSpPr>
              <p:cNvPr id="123920" name="Line 17"/>
              <p:cNvSpPr/>
              <p:nvPr/>
            </p:nvSpPr>
            <p:spPr>
              <a:xfrm flipV="1">
                <a:off x="216" y="0"/>
                <a:ext cx="384" cy="288"/>
              </a:xfrm>
              <a:prstGeom prst="line">
                <a:avLst/>
              </a:prstGeom>
              <a:ln w="19050" cap="flat" cmpd="sng">
                <a:solidFill>
                  <a:schemeClr val="tx1"/>
                </a:solidFill>
                <a:prstDash val="solid"/>
                <a:round/>
                <a:headEnd type="none" w="med" len="med"/>
                <a:tailEnd type="triangle" w="med" len="med"/>
              </a:ln>
            </p:spPr>
          </p:sp>
        </p:grpSp>
        <p:grpSp>
          <p:nvGrpSpPr>
            <p:cNvPr id="123921" name="Group 18"/>
            <p:cNvGrpSpPr/>
            <p:nvPr/>
          </p:nvGrpSpPr>
          <p:grpSpPr>
            <a:xfrm>
              <a:off x="216" y="852"/>
              <a:ext cx="528" cy="332"/>
              <a:chOff x="0" y="0"/>
              <a:chExt cx="528" cy="332"/>
            </a:xfrm>
          </p:grpSpPr>
          <p:sp>
            <p:nvSpPr>
              <p:cNvPr id="123922" name="Rectangle 19"/>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a2=10</a:t>
                </a:r>
                <a:endParaRPr lang="en-US" altLang="zh-CN" sz="2000" dirty="0">
                  <a:latin typeface="Times New Roman" panose="02020603050405020304" pitchFamily="18" charset="0"/>
                  <a:ea typeface="宋体" panose="02010600030101010101" pitchFamily="2" charset="-122"/>
                </a:endParaRPr>
              </a:p>
            </p:txBody>
          </p:sp>
          <p:sp>
            <p:nvSpPr>
              <p:cNvPr id="123923" name="Line 20"/>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123924" name="Group 21"/>
            <p:cNvGrpSpPr/>
            <p:nvPr/>
          </p:nvGrpSpPr>
          <p:grpSpPr>
            <a:xfrm>
              <a:off x="744" y="48"/>
              <a:ext cx="480" cy="240"/>
              <a:chOff x="0" y="0"/>
              <a:chExt cx="480" cy="240"/>
            </a:xfrm>
          </p:grpSpPr>
          <p:sp>
            <p:nvSpPr>
              <p:cNvPr id="123925" name="Rectangle 22"/>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a3=9</a:t>
                </a:r>
                <a:endParaRPr lang="en-US" altLang="zh-CN" sz="2000" dirty="0">
                  <a:latin typeface="Times New Roman" panose="02020603050405020304" pitchFamily="18" charset="0"/>
                  <a:ea typeface="宋体" panose="02010600030101010101" pitchFamily="2" charset="-122"/>
                </a:endParaRPr>
              </a:p>
            </p:txBody>
          </p:sp>
          <p:sp>
            <p:nvSpPr>
              <p:cNvPr id="123926" name="Line 23"/>
              <p:cNvSpPr/>
              <p:nvPr/>
            </p:nvSpPr>
            <p:spPr>
              <a:xfrm flipV="1">
                <a:off x="48" y="144"/>
                <a:ext cx="432" cy="96"/>
              </a:xfrm>
              <a:prstGeom prst="line">
                <a:avLst/>
              </a:prstGeom>
              <a:ln w="19050" cap="flat" cmpd="sng">
                <a:solidFill>
                  <a:schemeClr val="tx1"/>
                </a:solidFill>
                <a:prstDash val="solid"/>
                <a:round/>
                <a:headEnd type="none" w="med" len="med"/>
                <a:tailEnd type="triangle" w="med" len="med"/>
              </a:ln>
            </p:spPr>
          </p:sp>
        </p:grpSp>
        <p:grpSp>
          <p:nvGrpSpPr>
            <p:cNvPr id="123927" name="Group 24"/>
            <p:cNvGrpSpPr/>
            <p:nvPr/>
          </p:nvGrpSpPr>
          <p:grpSpPr>
            <a:xfrm>
              <a:off x="792" y="336"/>
              <a:ext cx="528" cy="332"/>
              <a:chOff x="0" y="0"/>
              <a:chExt cx="528" cy="332"/>
            </a:xfrm>
          </p:grpSpPr>
          <p:sp>
            <p:nvSpPr>
              <p:cNvPr id="123928" name="Rectangle 25"/>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a4=13</a:t>
                </a:r>
                <a:endParaRPr lang="en-US" altLang="zh-CN" sz="2000" dirty="0">
                  <a:latin typeface="Times New Roman" panose="02020603050405020304" pitchFamily="18" charset="0"/>
                  <a:ea typeface="宋体" panose="02010600030101010101" pitchFamily="2" charset="-122"/>
                </a:endParaRPr>
              </a:p>
            </p:txBody>
          </p:sp>
          <p:sp>
            <p:nvSpPr>
              <p:cNvPr id="123929" name="Line 26"/>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123930" name="Group 27"/>
            <p:cNvGrpSpPr/>
            <p:nvPr/>
          </p:nvGrpSpPr>
          <p:grpSpPr>
            <a:xfrm>
              <a:off x="808" y="816"/>
              <a:ext cx="533" cy="320"/>
              <a:chOff x="0" y="0"/>
              <a:chExt cx="533" cy="320"/>
            </a:xfrm>
          </p:grpSpPr>
          <p:sp>
            <p:nvSpPr>
              <p:cNvPr id="123931" name="Rectangle 28"/>
              <p:cNvSpPr/>
              <p:nvPr/>
            </p:nvSpPr>
            <p:spPr>
              <a:xfrm>
                <a:off x="80" y="116"/>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a5=12</a:t>
                </a:r>
                <a:endParaRPr lang="en-US" altLang="zh-CN" sz="2000" dirty="0">
                  <a:latin typeface="Times New Roman" panose="02020603050405020304" pitchFamily="18" charset="0"/>
                  <a:ea typeface="宋体" panose="02010600030101010101" pitchFamily="2" charset="-122"/>
                </a:endParaRPr>
              </a:p>
            </p:txBody>
          </p:sp>
          <p:sp>
            <p:nvSpPr>
              <p:cNvPr id="123932" name="Line 29"/>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123933" name="Group 30"/>
            <p:cNvGrpSpPr/>
            <p:nvPr/>
          </p:nvGrpSpPr>
          <p:grpSpPr>
            <a:xfrm>
              <a:off x="888" y="1224"/>
              <a:ext cx="576" cy="204"/>
              <a:chOff x="0" y="0"/>
              <a:chExt cx="576" cy="204"/>
            </a:xfrm>
          </p:grpSpPr>
          <p:sp>
            <p:nvSpPr>
              <p:cNvPr id="123934" name="Rectangle 31"/>
              <p:cNvSpPr/>
              <p:nvPr/>
            </p:nvSpPr>
            <p:spPr>
              <a:xfrm>
                <a:off x="72"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a6=7</a:t>
                </a:r>
                <a:endParaRPr lang="en-US" altLang="zh-CN" sz="2000" dirty="0">
                  <a:latin typeface="Times New Roman" panose="02020603050405020304" pitchFamily="18" charset="0"/>
                  <a:ea typeface="宋体" panose="02010600030101010101" pitchFamily="2" charset="-122"/>
                </a:endParaRPr>
              </a:p>
            </p:txBody>
          </p:sp>
          <p:sp>
            <p:nvSpPr>
              <p:cNvPr id="123935" name="Line 32"/>
              <p:cNvSpPr/>
              <p:nvPr/>
            </p:nvSpPr>
            <p:spPr>
              <a:xfrm>
                <a:off x="0" y="24"/>
                <a:ext cx="576" cy="0"/>
              </a:xfrm>
              <a:prstGeom prst="line">
                <a:avLst/>
              </a:prstGeom>
              <a:ln w="19050" cap="flat" cmpd="sng">
                <a:solidFill>
                  <a:schemeClr val="tx1"/>
                </a:solidFill>
                <a:prstDash val="solid"/>
                <a:round/>
                <a:headEnd type="none" w="med" len="med"/>
                <a:tailEnd type="triangle" w="med" len="med"/>
              </a:ln>
            </p:spPr>
          </p:sp>
        </p:grpSp>
        <p:grpSp>
          <p:nvGrpSpPr>
            <p:cNvPr id="123936" name="Group 33"/>
            <p:cNvGrpSpPr/>
            <p:nvPr/>
          </p:nvGrpSpPr>
          <p:grpSpPr>
            <a:xfrm>
              <a:off x="1512" y="0"/>
              <a:ext cx="480" cy="204"/>
              <a:chOff x="0" y="0"/>
              <a:chExt cx="480" cy="204"/>
            </a:xfrm>
          </p:grpSpPr>
          <p:sp>
            <p:nvSpPr>
              <p:cNvPr id="123937" name="Rectangle 34"/>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a7=8</a:t>
                </a:r>
                <a:endParaRPr lang="en-US" altLang="zh-CN" sz="2000" dirty="0">
                  <a:latin typeface="Times New Roman" panose="02020603050405020304" pitchFamily="18" charset="0"/>
                  <a:ea typeface="宋体" panose="02010600030101010101" pitchFamily="2" charset="-122"/>
                </a:endParaRPr>
              </a:p>
            </p:txBody>
          </p:sp>
          <p:sp>
            <p:nvSpPr>
              <p:cNvPr id="123938" name="Line 35"/>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123939" name="Group 36"/>
            <p:cNvGrpSpPr/>
            <p:nvPr/>
          </p:nvGrpSpPr>
          <p:grpSpPr>
            <a:xfrm>
              <a:off x="1432" y="540"/>
              <a:ext cx="480" cy="204"/>
              <a:chOff x="0" y="0"/>
              <a:chExt cx="480" cy="204"/>
            </a:xfrm>
          </p:grpSpPr>
          <p:sp>
            <p:nvSpPr>
              <p:cNvPr id="123940" name="Rectangle 37"/>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a9=6</a:t>
                </a:r>
                <a:endParaRPr lang="en-US" altLang="zh-CN" sz="2000" dirty="0">
                  <a:latin typeface="Times New Roman" panose="02020603050405020304" pitchFamily="18" charset="0"/>
                  <a:ea typeface="宋体" panose="02010600030101010101" pitchFamily="2" charset="-122"/>
                </a:endParaRPr>
              </a:p>
            </p:txBody>
          </p:sp>
          <p:sp>
            <p:nvSpPr>
              <p:cNvPr id="123941" name="Line 38"/>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123942" name="Group 39"/>
            <p:cNvGrpSpPr/>
            <p:nvPr/>
          </p:nvGrpSpPr>
          <p:grpSpPr>
            <a:xfrm>
              <a:off x="1651" y="848"/>
              <a:ext cx="581" cy="304"/>
              <a:chOff x="0" y="0"/>
              <a:chExt cx="581" cy="304"/>
            </a:xfrm>
          </p:grpSpPr>
          <p:sp>
            <p:nvSpPr>
              <p:cNvPr id="123943" name="Rectangle 40"/>
              <p:cNvSpPr/>
              <p:nvPr/>
            </p:nvSpPr>
            <p:spPr>
              <a:xfrm>
                <a:off x="105" y="100"/>
                <a:ext cx="476"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a10=11</a:t>
                </a:r>
                <a:endParaRPr lang="en-US" altLang="zh-CN" sz="2000" dirty="0">
                  <a:latin typeface="Times New Roman" panose="02020603050405020304" pitchFamily="18" charset="0"/>
                  <a:ea typeface="宋体" panose="02010600030101010101" pitchFamily="2" charset="-122"/>
                </a:endParaRPr>
              </a:p>
            </p:txBody>
          </p:sp>
          <p:sp>
            <p:nvSpPr>
              <p:cNvPr id="123944" name="Line 41"/>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123945" name="Group 42"/>
            <p:cNvGrpSpPr/>
            <p:nvPr/>
          </p:nvGrpSpPr>
          <p:grpSpPr>
            <a:xfrm>
              <a:off x="2208" y="544"/>
              <a:ext cx="544" cy="204"/>
              <a:chOff x="0" y="0"/>
              <a:chExt cx="544" cy="204"/>
            </a:xfrm>
          </p:grpSpPr>
          <p:sp>
            <p:nvSpPr>
              <p:cNvPr id="123946" name="Rectangle 43"/>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a12=5</a:t>
                </a:r>
                <a:endParaRPr lang="en-US" altLang="zh-CN" sz="2000" dirty="0">
                  <a:latin typeface="Times New Roman" panose="02020603050405020304" pitchFamily="18" charset="0"/>
                  <a:ea typeface="宋体" panose="02010600030101010101" pitchFamily="2" charset="-122"/>
                </a:endParaRPr>
              </a:p>
            </p:txBody>
          </p:sp>
          <p:sp>
            <p:nvSpPr>
              <p:cNvPr id="123947" name="Line 44"/>
              <p:cNvSpPr/>
              <p:nvPr/>
            </p:nvSpPr>
            <p:spPr>
              <a:xfrm>
                <a:off x="0" y="192"/>
                <a:ext cx="544" cy="0"/>
              </a:xfrm>
              <a:prstGeom prst="line">
                <a:avLst/>
              </a:prstGeom>
              <a:ln w="19050" cap="flat" cmpd="sng">
                <a:solidFill>
                  <a:schemeClr val="tx1"/>
                </a:solidFill>
                <a:prstDash val="solid"/>
                <a:round/>
                <a:headEnd type="none" w="med" len="med"/>
                <a:tailEnd type="triangle" w="med" len="med"/>
              </a:ln>
            </p:spPr>
          </p:sp>
        </p:grpSp>
        <p:grpSp>
          <p:nvGrpSpPr>
            <p:cNvPr id="123948" name="Group 45"/>
            <p:cNvGrpSpPr/>
            <p:nvPr/>
          </p:nvGrpSpPr>
          <p:grpSpPr>
            <a:xfrm>
              <a:off x="1464" y="288"/>
              <a:ext cx="672" cy="336"/>
              <a:chOff x="0" y="0"/>
              <a:chExt cx="672" cy="336"/>
            </a:xfrm>
          </p:grpSpPr>
          <p:sp>
            <p:nvSpPr>
              <p:cNvPr id="123949" name="Rectangle 46"/>
              <p:cNvSpPr/>
              <p:nvPr/>
            </p:nvSpPr>
            <p:spPr>
              <a:xfrm>
                <a:off x="264" y="8"/>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a8=4</a:t>
                </a:r>
                <a:endParaRPr lang="en-US" altLang="zh-CN" sz="2000" dirty="0">
                  <a:latin typeface="Times New Roman" panose="02020603050405020304" pitchFamily="18" charset="0"/>
                  <a:ea typeface="宋体" panose="02010600030101010101" pitchFamily="2" charset="-122"/>
                </a:endParaRPr>
              </a:p>
            </p:txBody>
          </p:sp>
          <p:sp>
            <p:nvSpPr>
              <p:cNvPr id="123950" name="Line 47"/>
              <p:cNvSpPr/>
              <p:nvPr/>
            </p:nvSpPr>
            <p:spPr>
              <a:xfrm>
                <a:off x="0" y="0"/>
                <a:ext cx="576" cy="336"/>
              </a:xfrm>
              <a:prstGeom prst="line">
                <a:avLst/>
              </a:prstGeom>
              <a:ln w="19050" cap="flat" cmpd="sng">
                <a:solidFill>
                  <a:schemeClr val="tx1"/>
                </a:solidFill>
                <a:prstDash val="solid"/>
                <a:round/>
                <a:headEnd type="none" w="med" len="med"/>
                <a:tailEnd type="triangle" w="med" len="med"/>
              </a:ln>
            </p:spPr>
          </p:sp>
        </p:grpSp>
        <p:grpSp>
          <p:nvGrpSpPr>
            <p:cNvPr id="123951" name="Group 48"/>
            <p:cNvGrpSpPr/>
            <p:nvPr/>
          </p:nvGrpSpPr>
          <p:grpSpPr>
            <a:xfrm>
              <a:off x="2256" y="248"/>
              <a:ext cx="693" cy="376"/>
              <a:chOff x="0" y="0"/>
              <a:chExt cx="693" cy="376"/>
            </a:xfrm>
          </p:grpSpPr>
          <p:sp>
            <p:nvSpPr>
              <p:cNvPr id="123952" name="Rectangle 49"/>
              <p:cNvSpPr/>
              <p:nvPr/>
            </p:nvSpPr>
            <p:spPr>
              <a:xfrm>
                <a:off x="24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a11=2</a:t>
                </a:r>
                <a:endParaRPr lang="en-US" altLang="zh-CN" sz="2000" dirty="0">
                  <a:latin typeface="Times New Roman" panose="02020603050405020304" pitchFamily="18" charset="0"/>
                  <a:ea typeface="宋体" panose="02010600030101010101" pitchFamily="2" charset="-122"/>
                </a:endParaRPr>
              </a:p>
            </p:txBody>
          </p:sp>
          <p:sp>
            <p:nvSpPr>
              <p:cNvPr id="123953" name="Line 50"/>
              <p:cNvSpPr/>
              <p:nvPr/>
            </p:nvSpPr>
            <p:spPr>
              <a:xfrm>
                <a:off x="0" y="0"/>
                <a:ext cx="616" cy="376"/>
              </a:xfrm>
              <a:prstGeom prst="line">
                <a:avLst/>
              </a:prstGeom>
              <a:ln w="19050" cap="flat" cmpd="sng">
                <a:solidFill>
                  <a:schemeClr val="tx1"/>
                </a:solidFill>
                <a:prstDash val="solid"/>
                <a:round/>
                <a:headEnd type="none" w="med" len="med"/>
                <a:tailEnd type="triangle" w="med" len="med"/>
              </a:ln>
            </p:spPr>
          </p:sp>
        </p:gr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关键路径示例</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完成最短时间为</a:t>
            </a:r>
            <a:r>
              <a:rPr lang="en-US" altLang="zh-CN" sz="2400" dirty="0">
                <a:latin typeface="黑体" panose="02010609060101010101" pitchFamily="2" charset="-122"/>
                <a:ea typeface="黑体" panose="02010609060101010101" pitchFamily="2" charset="-122"/>
                <a:cs typeface="+mn-ea"/>
                <a:sym typeface="+mn-ea"/>
              </a:rPr>
              <a:t>33</a:t>
            </a:r>
            <a:endParaRPr lang="en-US" altLang="zh-CN"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关键路径活动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954405" marR="0" lvl="1" indent="-6096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400" b="1" dirty="0">
                <a:cs typeface="+mn-ea"/>
                <a:sym typeface="+mn-ea"/>
              </a:rPr>
              <a:t>&lt;v</a:t>
            </a:r>
            <a:r>
              <a:rPr lang="en-US" altLang="zh-CN" sz="2400" b="1" baseline="-20000" dirty="0">
                <a:cs typeface="+mn-ea"/>
                <a:sym typeface="+mn-ea"/>
              </a:rPr>
              <a:t>0</a:t>
            </a:r>
            <a:r>
              <a:rPr lang="en-US" altLang="zh-CN" sz="2400" b="1" dirty="0">
                <a:cs typeface="+mn-ea"/>
                <a:sym typeface="+mn-ea"/>
              </a:rPr>
              <a:t>, v</a:t>
            </a:r>
            <a:r>
              <a:rPr lang="en-US" altLang="zh-CN" sz="2400" b="1" baseline="-20000" dirty="0">
                <a:cs typeface="+mn-ea"/>
                <a:sym typeface="+mn-ea"/>
              </a:rPr>
              <a:t>2</a:t>
            </a:r>
            <a:r>
              <a:rPr lang="en-US" altLang="zh-CN" sz="2400" b="1" dirty="0">
                <a:cs typeface="+mn-ea"/>
                <a:sym typeface="+mn-ea"/>
              </a:rPr>
              <a:t>&gt;</a:t>
            </a:r>
            <a:r>
              <a:rPr lang="zh-CN" altLang="en-US" sz="2400" b="1" dirty="0">
                <a:cs typeface="+mn-ea"/>
                <a:sym typeface="+mn-ea"/>
              </a:rPr>
              <a:t>，</a:t>
            </a:r>
            <a:r>
              <a:rPr lang="en-US" altLang="zh-CN" sz="2400" b="1" dirty="0">
                <a:cs typeface="+mn-ea"/>
                <a:sym typeface="+mn-ea"/>
              </a:rPr>
              <a:t>&lt;v</a:t>
            </a:r>
            <a:r>
              <a:rPr lang="en-US" altLang="zh-CN" sz="2400" b="1" baseline="-20000" dirty="0">
                <a:cs typeface="+mn-ea"/>
                <a:sym typeface="+mn-ea"/>
              </a:rPr>
              <a:t>2</a:t>
            </a:r>
            <a:r>
              <a:rPr lang="en-US" altLang="zh-CN" sz="2400" b="1" dirty="0">
                <a:cs typeface="+mn-ea"/>
                <a:sym typeface="+mn-ea"/>
              </a:rPr>
              <a:t>, v</a:t>
            </a:r>
            <a:r>
              <a:rPr lang="en-US" altLang="zh-CN" sz="2400" b="1" baseline="-20000" dirty="0">
                <a:cs typeface="+mn-ea"/>
                <a:sym typeface="+mn-ea"/>
              </a:rPr>
              <a:t>4</a:t>
            </a:r>
            <a:r>
              <a:rPr lang="en-US" altLang="zh-CN" sz="2400" b="1" dirty="0">
                <a:cs typeface="+mn-ea"/>
                <a:sym typeface="+mn-ea"/>
              </a:rPr>
              <a:t>&gt;</a:t>
            </a:r>
            <a:r>
              <a:rPr lang="zh-CN" altLang="en-US" sz="2400" b="1" dirty="0">
                <a:cs typeface="+mn-ea"/>
                <a:sym typeface="+mn-ea"/>
              </a:rPr>
              <a:t>，</a:t>
            </a:r>
            <a:r>
              <a:rPr lang="en-US" altLang="zh-CN" sz="2400" b="1" dirty="0">
                <a:cs typeface="+mn-ea"/>
                <a:sym typeface="+mn-ea"/>
              </a:rPr>
              <a:t>&lt;v</a:t>
            </a:r>
            <a:r>
              <a:rPr lang="en-US" altLang="zh-CN" sz="2400" b="1" baseline="-20000" dirty="0">
                <a:cs typeface="+mn-ea"/>
                <a:sym typeface="+mn-ea"/>
              </a:rPr>
              <a:t>2</a:t>
            </a:r>
            <a:r>
              <a:rPr lang="en-US" altLang="zh-CN" sz="2400" b="1" dirty="0">
                <a:cs typeface="+mn-ea"/>
                <a:sym typeface="+mn-ea"/>
              </a:rPr>
              <a:t>, v</a:t>
            </a:r>
            <a:r>
              <a:rPr lang="en-US" altLang="zh-CN" sz="2400" b="1" baseline="-20000" dirty="0">
                <a:cs typeface="+mn-ea"/>
                <a:sym typeface="+mn-ea"/>
              </a:rPr>
              <a:t>5</a:t>
            </a:r>
            <a:r>
              <a:rPr lang="en-US" altLang="zh-CN" sz="2400" b="1" dirty="0">
                <a:cs typeface="+mn-ea"/>
                <a:sym typeface="+mn-ea"/>
              </a:rPr>
              <a:t>&gt;</a:t>
            </a:r>
            <a:r>
              <a:rPr lang="zh-CN" altLang="en-US" sz="2400" b="1" dirty="0">
                <a:cs typeface="+mn-ea"/>
                <a:sym typeface="+mn-ea"/>
              </a:rPr>
              <a:t>，</a:t>
            </a:r>
            <a:r>
              <a:rPr lang="en-US" altLang="zh-CN" sz="2400" b="1" dirty="0">
                <a:cs typeface="+mn-ea"/>
                <a:sym typeface="+mn-ea"/>
              </a:rPr>
              <a:t>&lt;v</a:t>
            </a:r>
            <a:r>
              <a:rPr lang="en-US" altLang="zh-CN" sz="2400" b="1" baseline="-20000" dirty="0">
                <a:cs typeface="+mn-ea"/>
                <a:sym typeface="+mn-ea"/>
              </a:rPr>
              <a:t>4</a:t>
            </a:r>
            <a:r>
              <a:rPr lang="en-US" altLang="zh-CN" sz="2400" b="1" dirty="0">
                <a:cs typeface="+mn-ea"/>
                <a:sym typeface="+mn-ea"/>
              </a:rPr>
              <a:t>, v</a:t>
            </a:r>
            <a:r>
              <a:rPr lang="en-US" altLang="zh-CN" sz="2400" b="1" baseline="-20000" dirty="0">
                <a:cs typeface="+mn-ea"/>
                <a:sym typeface="+mn-ea"/>
              </a:rPr>
              <a:t>7</a:t>
            </a:r>
            <a:r>
              <a:rPr lang="en-US" altLang="zh-CN" sz="2400" b="1" dirty="0">
                <a:cs typeface="+mn-ea"/>
                <a:sym typeface="+mn-ea"/>
              </a:rPr>
              <a:t>&gt;</a:t>
            </a:r>
            <a:r>
              <a:rPr lang="zh-CN" altLang="en-US" sz="2400" b="1" dirty="0">
                <a:cs typeface="+mn-ea"/>
                <a:sym typeface="+mn-ea"/>
              </a:rPr>
              <a:t>，</a:t>
            </a:r>
            <a:r>
              <a:rPr lang="en-US" altLang="zh-CN" sz="2400" b="1" dirty="0">
                <a:cs typeface="+mn-ea"/>
                <a:sym typeface="+mn-ea"/>
              </a:rPr>
              <a:t>&lt;v</a:t>
            </a:r>
            <a:r>
              <a:rPr lang="en-US" altLang="zh-CN" sz="2400" b="1" baseline="-20000" dirty="0">
                <a:cs typeface="+mn-ea"/>
                <a:sym typeface="+mn-ea"/>
              </a:rPr>
              <a:t>5</a:t>
            </a:r>
            <a:r>
              <a:rPr lang="en-US" altLang="zh-CN" sz="2400" b="1" dirty="0">
                <a:cs typeface="+mn-ea"/>
                <a:sym typeface="+mn-ea"/>
              </a:rPr>
              <a:t>, v</a:t>
            </a:r>
            <a:r>
              <a:rPr lang="en-US" altLang="zh-CN" sz="2400" b="1" baseline="-20000" dirty="0">
                <a:cs typeface="+mn-ea"/>
                <a:sym typeface="+mn-ea"/>
              </a:rPr>
              <a:t>7</a:t>
            </a:r>
            <a:r>
              <a:rPr lang="en-US" altLang="zh-CN" sz="2400" b="1" dirty="0">
                <a:cs typeface="+mn-ea"/>
                <a:sym typeface="+mn-ea"/>
              </a:rPr>
              <a:t>&gt;</a:t>
            </a:r>
            <a:r>
              <a:rPr lang="zh-CN" altLang="en-US" sz="2400" b="1" dirty="0">
                <a:cs typeface="+mn-ea"/>
                <a:sym typeface="+mn-ea"/>
              </a:rPr>
              <a:t>，</a:t>
            </a:r>
            <a:r>
              <a:rPr lang="en-US" altLang="zh-CN" sz="2400" b="1" dirty="0">
                <a:cs typeface="+mn-ea"/>
                <a:sym typeface="+mn-ea"/>
              </a:rPr>
              <a:t>&lt;v</a:t>
            </a:r>
            <a:r>
              <a:rPr lang="en-US" altLang="zh-CN" sz="2400" b="1" baseline="-20000" dirty="0">
                <a:cs typeface="+mn-ea"/>
                <a:sym typeface="+mn-ea"/>
              </a:rPr>
              <a:t>5</a:t>
            </a:r>
            <a:r>
              <a:rPr lang="en-US" altLang="zh-CN" sz="2400" b="1" dirty="0">
                <a:cs typeface="+mn-ea"/>
                <a:sym typeface="+mn-ea"/>
              </a:rPr>
              <a:t>, v</a:t>
            </a:r>
            <a:r>
              <a:rPr lang="en-US" altLang="zh-CN" sz="2400" b="1" baseline="-20000" dirty="0">
                <a:cs typeface="+mn-ea"/>
                <a:sym typeface="+mn-ea"/>
              </a:rPr>
              <a:t>8</a:t>
            </a:r>
            <a:r>
              <a:rPr lang="en-US" altLang="zh-CN" sz="2400" b="1" dirty="0">
                <a:cs typeface="+mn-ea"/>
                <a:sym typeface="+mn-ea"/>
              </a:rPr>
              <a:t>&gt;</a:t>
            </a:r>
            <a:endParaRPr kumimoji="0" lang="en-US" altLang="zh-CN" sz="2400" b="1" i="0" u="none" strike="noStrike" kern="0" cap="none" spc="0" normalizeH="0" baseline="0" noProof="1" dirty="0">
              <a:solidFill>
                <a:schemeClr val="tx1"/>
              </a:solidFill>
              <a:latin typeface="+mn-lt"/>
              <a:ea typeface="+mn-ea"/>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关键路径有两条</a:t>
            </a:r>
            <a:endParaRPr lang="zh-CN" altLang="en-US" sz="2400" dirty="0">
              <a:latin typeface="黑体" panose="02010609060101010101" pitchFamily="2" charset="-122"/>
              <a:ea typeface="黑体" panose="02010609060101010101" pitchFamily="2" charset="-122"/>
              <a:cs typeface="+mn-ea"/>
            </a:endParaRPr>
          </a:p>
          <a:p>
            <a:pPr marL="954405" marR="0" lvl="1" indent="-6096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400" b="1" dirty="0">
                <a:cs typeface="+mn-ea"/>
                <a:sym typeface="+mn-ea"/>
              </a:rPr>
              <a:t>(v</a:t>
            </a:r>
            <a:r>
              <a:rPr lang="en-US" altLang="zh-CN" sz="2400" b="1" baseline="-20000" dirty="0">
                <a:cs typeface="+mn-ea"/>
                <a:sym typeface="+mn-ea"/>
              </a:rPr>
              <a:t>0</a:t>
            </a:r>
            <a:r>
              <a:rPr lang="en-US" altLang="zh-CN" sz="2400" b="1" dirty="0">
                <a:cs typeface="+mn-ea"/>
                <a:sym typeface="+mn-ea"/>
              </a:rPr>
              <a:t>, v</a:t>
            </a:r>
            <a:r>
              <a:rPr lang="en-US" altLang="zh-CN" sz="2400" b="1" baseline="-20000" dirty="0">
                <a:cs typeface="+mn-ea"/>
                <a:sym typeface="+mn-ea"/>
              </a:rPr>
              <a:t>2</a:t>
            </a:r>
            <a:r>
              <a:rPr lang="en-US" altLang="zh-CN" sz="2400" b="1" dirty="0">
                <a:cs typeface="+mn-ea"/>
                <a:sym typeface="+mn-ea"/>
              </a:rPr>
              <a:t>, v</a:t>
            </a:r>
            <a:r>
              <a:rPr lang="en-US" altLang="zh-CN" sz="2400" b="1" baseline="-20000" dirty="0">
                <a:cs typeface="+mn-ea"/>
                <a:sym typeface="+mn-ea"/>
              </a:rPr>
              <a:t>4</a:t>
            </a:r>
            <a:r>
              <a:rPr lang="en-US" altLang="zh-CN" sz="2400" b="1" dirty="0">
                <a:cs typeface="+mn-ea"/>
                <a:sym typeface="+mn-ea"/>
              </a:rPr>
              <a:t>, v</a:t>
            </a:r>
            <a:r>
              <a:rPr lang="en-US" altLang="zh-CN" sz="2400" b="1" baseline="-20000" dirty="0">
                <a:cs typeface="+mn-ea"/>
                <a:sym typeface="+mn-ea"/>
              </a:rPr>
              <a:t>7</a:t>
            </a:r>
            <a:r>
              <a:rPr lang="en-US" altLang="zh-CN" sz="2400" b="1" dirty="0">
                <a:cs typeface="+mn-ea"/>
                <a:sym typeface="+mn-ea"/>
              </a:rPr>
              <a:t> , v</a:t>
            </a:r>
            <a:r>
              <a:rPr lang="en-US" altLang="zh-CN" sz="2400" b="1" baseline="-20000" dirty="0">
                <a:cs typeface="+mn-ea"/>
                <a:sym typeface="+mn-ea"/>
              </a:rPr>
              <a:t>8</a:t>
            </a:r>
            <a:r>
              <a:rPr lang="en-US" altLang="zh-CN" sz="2400" b="1" dirty="0">
                <a:cs typeface="+mn-ea"/>
                <a:sym typeface="+mn-ea"/>
              </a:rPr>
              <a:t>) </a:t>
            </a:r>
            <a:r>
              <a:rPr lang="zh-CN" altLang="en-US" sz="2400" dirty="0">
                <a:latin typeface="黑体" panose="02010609060101010101" pitchFamily="2" charset="-122"/>
                <a:ea typeface="黑体" panose="02010609060101010101" pitchFamily="2" charset="-122"/>
                <a:cs typeface="+mn-ea"/>
                <a:sym typeface="+mn-ea"/>
              </a:rPr>
              <a:t>和</a:t>
            </a:r>
            <a:r>
              <a:rPr lang="en-US" altLang="zh-CN" sz="2400" b="1" dirty="0">
                <a:cs typeface="+mn-ea"/>
                <a:sym typeface="+mn-ea"/>
              </a:rPr>
              <a:t>(v</a:t>
            </a:r>
            <a:r>
              <a:rPr lang="en-US" altLang="zh-CN" sz="2400" b="1" baseline="-20000" dirty="0">
                <a:cs typeface="+mn-ea"/>
                <a:sym typeface="+mn-ea"/>
              </a:rPr>
              <a:t>0</a:t>
            </a:r>
            <a:r>
              <a:rPr lang="en-US" altLang="zh-CN" sz="2400" b="1" dirty="0">
                <a:cs typeface="+mn-ea"/>
                <a:sym typeface="+mn-ea"/>
              </a:rPr>
              <a:t>, v</a:t>
            </a:r>
            <a:r>
              <a:rPr lang="en-US" altLang="zh-CN" sz="2400" b="1" baseline="-20000" dirty="0">
                <a:cs typeface="+mn-ea"/>
                <a:sym typeface="+mn-ea"/>
              </a:rPr>
              <a:t>2</a:t>
            </a:r>
            <a:r>
              <a:rPr lang="en-US" altLang="zh-CN" sz="2400" b="1" dirty="0">
                <a:cs typeface="+mn-ea"/>
                <a:sym typeface="+mn-ea"/>
              </a:rPr>
              <a:t>, v</a:t>
            </a:r>
            <a:r>
              <a:rPr lang="en-US" altLang="zh-CN" sz="2400" b="1" baseline="-20000" dirty="0">
                <a:cs typeface="+mn-ea"/>
                <a:sym typeface="+mn-ea"/>
              </a:rPr>
              <a:t>5</a:t>
            </a:r>
            <a:r>
              <a:rPr lang="en-US" altLang="zh-CN" sz="2400" b="1" dirty="0">
                <a:cs typeface="+mn-ea"/>
                <a:sym typeface="+mn-ea"/>
              </a:rPr>
              <a:t> , v</a:t>
            </a:r>
            <a:r>
              <a:rPr lang="en-US" altLang="zh-CN" sz="2400" b="1" baseline="-20000" dirty="0">
                <a:cs typeface="+mn-ea"/>
                <a:sym typeface="+mn-ea"/>
              </a:rPr>
              <a:t>7</a:t>
            </a:r>
            <a:r>
              <a:rPr lang="en-US" altLang="zh-CN" sz="2400" b="1" dirty="0">
                <a:cs typeface="+mn-ea"/>
                <a:sym typeface="+mn-ea"/>
              </a:rPr>
              <a:t> , v</a:t>
            </a:r>
            <a:r>
              <a:rPr lang="en-US" altLang="zh-CN" sz="2400" b="1" baseline="-20000" dirty="0">
                <a:cs typeface="+mn-ea"/>
                <a:sym typeface="+mn-ea"/>
              </a:rPr>
              <a:t>8</a:t>
            </a:r>
            <a:r>
              <a:rPr lang="en-US" altLang="zh-CN" sz="2400" b="1" dirty="0">
                <a:cs typeface="+mn-ea"/>
                <a:sym typeface="+mn-ea"/>
              </a:rPr>
              <a:t>)</a:t>
            </a:r>
            <a:endParaRPr kumimoji="0" lang="en-US" altLang="zh-CN" sz="2400" b="1" i="0" u="none" strike="noStrike" kern="0" cap="none" spc="0" normalizeH="0" baseline="0" noProof="1" dirty="0">
              <a:solidFill>
                <a:schemeClr val="tx1"/>
              </a:solidFill>
              <a:latin typeface="+mn-lt"/>
              <a:ea typeface="+mn-ea"/>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38916" name="表格 38915"/>
          <p:cNvGraphicFramePr/>
          <p:nvPr>
            <p:custDataLst>
              <p:tags r:id="rId1"/>
            </p:custDataLst>
          </p:nvPr>
        </p:nvGraphicFramePr>
        <p:xfrm>
          <a:off x="551180" y="4436745"/>
          <a:ext cx="8135620" cy="1247140"/>
        </p:xfrm>
        <a:graphic>
          <a:graphicData uri="http://schemas.openxmlformats.org/drawingml/2006/table">
            <a:tbl>
              <a:tblPr/>
              <a:tblGrid>
                <a:gridCol w="1370330"/>
                <a:gridCol w="731520"/>
                <a:gridCol w="641350"/>
                <a:gridCol w="822325"/>
                <a:gridCol w="729615"/>
                <a:gridCol w="732155"/>
                <a:gridCol w="731520"/>
                <a:gridCol w="732155"/>
                <a:gridCol w="820420"/>
                <a:gridCol w="824230"/>
              </a:tblGrid>
              <a:tr h="453390">
                <a:tc>
                  <a:txBody>
                    <a:bodyPr/>
                    <a:p>
                      <a:pPr algn="ctr" eaLnBrk="0" hangingPunct="0">
                        <a:spcBef>
                          <a:spcPct val="20000"/>
                        </a:spcBef>
                        <a:buClr>
                          <a:schemeClr val="accent1"/>
                        </a:buClr>
                        <a:buFont typeface="Wingdings" panose="05000000000000000000" pitchFamily="2" charset="2"/>
                        <a:buNone/>
                      </a:pPr>
                      <a:r>
                        <a:rPr lang="zh-CN" altLang="en-US" sz="2000" b="1" dirty="0">
                          <a:latin typeface="Arial" panose="020B0604020202020204" pitchFamily="34" charset="0"/>
                          <a:ea typeface="宋体" panose="02010600030101010101" pitchFamily="2" charset="-122"/>
                        </a:rPr>
                        <a:t>顶点</a:t>
                      </a:r>
                      <a:endParaRPr lang="zh-CN" altLang="en-US" sz="20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0</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1</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2</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3</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4</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5</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6</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7</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baseline="-18000" dirty="0">
                          <a:latin typeface="Arial" panose="020B0604020202020204" pitchFamily="34" charset="0"/>
                          <a:ea typeface="宋体" panose="02010600030101010101" pitchFamily="2" charset="-122"/>
                        </a:rPr>
                        <a:t>8</a:t>
                      </a:r>
                      <a:endParaRPr lang="en-US" altLang="zh-CN" sz="2000" b="1" baseline="-180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7510">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ve(i)</a:t>
                      </a:r>
                      <a:endParaRPr lang="en-US" altLang="zh-CN" sz="20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0</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10</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12</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22</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17</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20</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28</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33</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v</a:t>
                      </a:r>
                      <a:r>
                        <a:rPr lang="en-US" altLang="zh-CN" sz="2000" b="1" i="1" dirty="0">
                          <a:latin typeface="Arial" panose="020B0604020202020204" pitchFamily="34" charset="0"/>
                          <a:ea typeface="宋体" panose="02010600030101010101" pitchFamily="2" charset="-122"/>
                        </a:rPr>
                        <a:t>l</a:t>
                      </a:r>
                      <a:r>
                        <a:rPr lang="en-US" altLang="zh-CN" sz="2000" b="1" dirty="0">
                          <a:latin typeface="Arial" panose="020B0604020202020204" pitchFamily="34" charset="0"/>
                          <a:ea typeface="宋体" panose="02010600030101010101" pitchFamily="2" charset="-122"/>
                        </a:rPr>
                        <a:t>(i)</a:t>
                      </a:r>
                      <a:endParaRPr lang="en-US" altLang="zh-CN" sz="20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0</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9</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10</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23</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22</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17</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31</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28</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eaLnBrk="0" hangingPunct="0">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33</a:t>
                      </a:r>
                      <a:endParaRPr lang="en-US" altLang="zh-CN" sz="20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5" name="Group 5"/>
          <p:cNvGrpSpPr/>
          <p:nvPr/>
        </p:nvGrpSpPr>
        <p:grpSpPr>
          <a:xfrm rot="0">
            <a:off x="6715125" y="354330"/>
            <a:ext cx="4850130" cy="2266950"/>
            <a:chOff x="0" y="0"/>
            <a:chExt cx="3055" cy="1428"/>
          </a:xfrm>
        </p:grpSpPr>
        <p:sp>
          <p:nvSpPr>
            <p:cNvPr id="6" name="Oval 6"/>
            <p:cNvSpPr/>
            <p:nvPr/>
          </p:nvSpPr>
          <p:spPr>
            <a:xfrm>
              <a:off x="24" y="72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0</a:t>
              </a:r>
              <a:endParaRPr lang="en-US" altLang="zh-CN" sz="2400" baseline="-18000" dirty="0">
                <a:latin typeface="Times New Roman" panose="02020603050405020304" pitchFamily="18" charset="0"/>
                <a:ea typeface="宋体" panose="02010600030101010101" pitchFamily="2" charset="-122"/>
              </a:endParaRPr>
            </a:p>
          </p:txBody>
        </p:sp>
        <p:sp>
          <p:nvSpPr>
            <p:cNvPr id="7" name="Oval 7"/>
            <p:cNvSpPr/>
            <p:nvPr/>
          </p:nvSpPr>
          <p:spPr>
            <a:xfrm>
              <a:off x="1977" y="88"/>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6</a:t>
              </a:r>
              <a:endParaRPr lang="en-US" altLang="zh-CN" sz="2400" baseline="-18000" dirty="0">
                <a:latin typeface="Times New Roman" panose="02020603050405020304" pitchFamily="18" charset="0"/>
                <a:ea typeface="宋体" panose="02010600030101010101" pitchFamily="2" charset="-122"/>
              </a:endParaRPr>
            </a:p>
          </p:txBody>
        </p:sp>
        <p:sp>
          <p:nvSpPr>
            <p:cNvPr id="8" name="Oval 8"/>
            <p:cNvSpPr/>
            <p:nvPr/>
          </p:nvSpPr>
          <p:spPr>
            <a:xfrm>
              <a:off x="1456" y="1136"/>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5</a:t>
              </a:r>
              <a:endParaRPr lang="en-US" altLang="zh-CN" sz="2400" baseline="-18000" dirty="0">
                <a:latin typeface="Times New Roman" panose="02020603050405020304" pitchFamily="18" charset="0"/>
                <a:ea typeface="宋体" panose="02010600030101010101" pitchFamily="2" charset="-122"/>
              </a:endParaRPr>
            </a:p>
          </p:txBody>
        </p:sp>
        <p:sp>
          <p:nvSpPr>
            <p:cNvPr id="9" name="Oval 9"/>
            <p:cNvSpPr/>
            <p:nvPr/>
          </p:nvSpPr>
          <p:spPr>
            <a:xfrm>
              <a:off x="1128"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4</a:t>
              </a:r>
              <a:endParaRPr lang="en-US" altLang="zh-CN" sz="2400" baseline="-18000" dirty="0">
                <a:latin typeface="Times New Roman" panose="02020603050405020304" pitchFamily="18" charset="0"/>
                <a:ea typeface="宋体" panose="02010600030101010101" pitchFamily="2" charset="-122"/>
              </a:endParaRPr>
            </a:p>
          </p:txBody>
        </p:sp>
        <p:sp>
          <p:nvSpPr>
            <p:cNvPr id="10" name="Oval 10"/>
            <p:cNvSpPr/>
            <p:nvPr/>
          </p:nvSpPr>
          <p:spPr>
            <a:xfrm>
              <a:off x="1216" y="8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3</a:t>
              </a:r>
              <a:endParaRPr lang="en-US" altLang="zh-CN" sz="2400" baseline="-18000" dirty="0">
                <a:latin typeface="Times New Roman" panose="02020603050405020304" pitchFamily="18" charset="0"/>
                <a:ea typeface="宋体" panose="02010600030101010101" pitchFamily="2" charset="-122"/>
              </a:endParaRPr>
            </a:p>
          </p:txBody>
        </p:sp>
        <p:sp>
          <p:nvSpPr>
            <p:cNvPr id="11" name="Oval 11"/>
            <p:cNvSpPr/>
            <p:nvPr/>
          </p:nvSpPr>
          <p:spPr>
            <a:xfrm>
              <a:off x="592" y="110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2</a:t>
              </a:r>
              <a:endParaRPr lang="en-US" altLang="zh-CN" sz="2400" baseline="-18000" dirty="0">
                <a:latin typeface="Times New Roman" panose="02020603050405020304" pitchFamily="18" charset="0"/>
                <a:ea typeface="宋体" panose="02010600030101010101" pitchFamily="2" charset="-122"/>
              </a:endParaRPr>
            </a:p>
          </p:txBody>
        </p:sp>
        <p:sp>
          <p:nvSpPr>
            <p:cNvPr id="12" name="Oval 12"/>
            <p:cNvSpPr/>
            <p:nvPr/>
          </p:nvSpPr>
          <p:spPr>
            <a:xfrm>
              <a:off x="528" y="24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1</a:t>
              </a:r>
              <a:endParaRPr lang="en-US" altLang="zh-CN" sz="2400" baseline="-18000" dirty="0">
                <a:latin typeface="Times New Roman" panose="02020603050405020304" pitchFamily="18" charset="0"/>
                <a:ea typeface="宋体" panose="02010600030101010101" pitchFamily="2" charset="-122"/>
              </a:endParaRPr>
            </a:p>
          </p:txBody>
        </p:sp>
        <p:sp>
          <p:nvSpPr>
            <p:cNvPr id="13" name="Oval 13"/>
            <p:cNvSpPr/>
            <p:nvPr/>
          </p:nvSpPr>
          <p:spPr>
            <a:xfrm>
              <a:off x="1912"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7</a:t>
              </a:r>
              <a:endParaRPr lang="en-US" altLang="zh-CN" sz="2400" baseline="-18000" dirty="0">
                <a:latin typeface="Times New Roman" panose="02020603050405020304" pitchFamily="18" charset="0"/>
                <a:ea typeface="宋体" panose="02010600030101010101" pitchFamily="2" charset="-122"/>
              </a:endParaRPr>
            </a:p>
          </p:txBody>
        </p:sp>
        <p:sp>
          <p:nvSpPr>
            <p:cNvPr id="14" name="Oval 14"/>
            <p:cNvSpPr/>
            <p:nvPr/>
          </p:nvSpPr>
          <p:spPr>
            <a:xfrm>
              <a:off x="2760" y="62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8</a:t>
              </a:r>
              <a:endParaRPr lang="en-US" altLang="zh-CN" sz="2400" baseline="-18000" dirty="0">
                <a:latin typeface="Times New Roman" panose="02020603050405020304" pitchFamily="18" charset="0"/>
                <a:ea typeface="宋体" panose="02010600030101010101" pitchFamily="2" charset="-122"/>
              </a:endParaRPr>
            </a:p>
          </p:txBody>
        </p:sp>
        <p:grpSp>
          <p:nvGrpSpPr>
            <p:cNvPr id="15" name="Group 15"/>
            <p:cNvGrpSpPr/>
            <p:nvPr/>
          </p:nvGrpSpPr>
          <p:grpSpPr>
            <a:xfrm>
              <a:off x="0" y="432"/>
              <a:ext cx="600" cy="288"/>
              <a:chOff x="0" y="0"/>
              <a:chExt cx="600" cy="288"/>
            </a:xfrm>
          </p:grpSpPr>
          <p:sp>
            <p:nvSpPr>
              <p:cNvPr id="16" name="Rectangle 16"/>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a1=3</a:t>
                </a:r>
                <a:endParaRPr lang="en-US" altLang="zh-CN" sz="2000" dirty="0">
                  <a:latin typeface="Times New Roman" panose="02020603050405020304" pitchFamily="18" charset="0"/>
                  <a:ea typeface="宋体" panose="02010600030101010101" pitchFamily="2" charset="-122"/>
                </a:endParaRPr>
              </a:p>
            </p:txBody>
          </p:sp>
          <p:sp>
            <p:nvSpPr>
              <p:cNvPr id="17" name="Line 17"/>
              <p:cNvSpPr/>
              <p:nvPr/>
            </p:nvSpPr>
            <p:spPr>
              <a:xfrm flipV="1">
                <a:off x="216" y="0"/>
                <a:ext cx="384" cy="288"/>
              </a:xfrm>
              <a:prstGeom prst="line">
                <a:avLst/>
              </a:prstGeom>
              <a:ln w="19050" cap="flat" cmpd="sng">
                <a:solidFill>
                  <a:schemeClr val="tx1"/>
                </a:solidFill>
                <a:prstDash val="solid"/>
                <a:round/>
                <a:headEnd type="none" w="med" len="med"/>
                <a:tailEnd type="triangle" w="med" len="med"/>
              </a:ln>
            </p:spPr>
          </p:sp>
        </p:grpSp>
        <p:grpSp>
          <p:nvGrpSpPr>
            <p:cNvPr id="18" name="Group 18"/>
            <p:cNvGrpSpPr/>
            <p:nvPr/>
          </p:nvGrpSpPr>
          <p:grpSpPr>
            <a:xfrm>
              <a:off x="216" y="852"/>
              <a:ext cx="528" cy="332"/>
              <a:chOff x="0" y="0"/>
              <a:chExt cx="528" cy="332"/>
            </a:xfrm>
          </p:grpSpPr>
          <p:sp>
            <p:nvSpPr>
              <p:cNvPr id="19" name="Rectangle 19"/>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a2=10</a:t>
                </a:r>
                <a:endParaRPr lang="en-US" altLang="zh-CN" sz="2000" dirty="0">
                  <a:latin typeface="Times New Roman" panose="02020603050405020304" pitchFamily="18" charset="0"/>
                  <a:ea typeface="宋体" panose="02010600030101010101" pitchFamily="2" charset="-122"/>
                </a:endParaRPr>
              </a:p>
            </p:txBody>
          </p:sp>
          <p:sp>
            <p:nvSpPr>
              <p:cNvPr id="20" name="Line 20"/>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21" name="Group 21"/>
            <p:cNvGrpSpPr/>
            <p:nvPr/>
          </p:nvGrpSpPr>
          <p:grpSpPr>
            <a:xfrm>
              <a:off x="744" y="48"/>
              <a:ext cx="480" cy="240"/>
              <a:chOff x="0" y="0"/>
              <a:chExt cx="480" cy="240"/>
            </a:xfrm>
          </p:grpSpPr>
          <p:sp>
            <p:nvSpPr>
              <p:cNvPr id="22" name="Rectangle 22"/>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a3=9</a:t>
                </a:r>
                <a:endParaRPr lang="en-US" altLang="zh-CN" sz="2000" dirty="0">
                  <a:latin typeface="Times New Roman" panose="02020603050405020304" pitchFamily="18" charset="0"/>
                  <a:ea typeface="宋体" panose="02010600030101010101" pitchFamily="2" charset="-122"/>
                </a:endParaRPr>
              </a:p>
            </p:txBody>
          </p:sp>
          <p:sp>
            <p:nvSpPr>
              <p:cNvPr id="23" name="Line 23"/>
              <p:cNvSpPr/>
              <p:nvPr/>
            </p:nvSpPr>
            <p:spPr>
              <a:xfrm flipV="1">
                <a:off x="48" y="144"/>
                <a:ext cx="432" cy="96"/>
              </a:xfrm>
              <a:prstGeom prst="line">
                <a:avLst/>
              </a:prstGeom>
              <a:ln w="19050" cap="flat" cmpd="sng">
                <a:solidFill>
                  <a:schemeClr val="tx1"/>
                </a:solidFill>
                <a:prstDash val="solid"/>
                <a:round/>
                <a:headEnd type="none" w="med" len="med"/>
                <a:tailEnd type="triangle" w="med" len="med"/>
              </a:ln>
            </p:spPr>
          </p:sp>
        </p:grpSp>
        <p:grpSp>
          <p:nvGrpSpPr>
            <p:cNvPr id="24" name="Group 24"/>
            <p:cNvGrpSpPr/>
            <p:nvPr/>
          </p:nvGrpSpPr>
          <p:grpSpPr>
            <a:xfrm>
              <a:off x="792" y="336"/>
              <a:ext cx="528" cy="332"/>
              <a:chOff x="0" y="0"/>
              <a:chExt cx="528" cy="332"/>
            </a:xfrm>
          </p:grpSpPr>
          <p:sp>
            <p:nvSpPr>
              <p:cNvPr id="25" name="Rectangle 25"/>
              <p:cNvSpPr/>
              <p:nvPr/>
            </p:nvSpPr>
            <p:spPr>
              <a:xfrm>
                <a:off x="75"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a4=13</a:t>
                </a:r>
                <a:endParaRPr lang="en-US" altLang="zh-CN" sz="2000" dirty="0">
                  <a:latin typeface="Times New Roman" panose="02020603050405020304" pitchFamily="18" charset="0"/>
                  <a:ea typeface="宋体" panose="02010600030101010101" pitchFamily="2" charset="-122"/>
                </a:endParaRPr>
              </a:p>
            </p:txBody>
          </p:sp>
          <p:sp>
            <p:nvSpPr>
              <p:cNvPr id="26" name="Line 26"/>
              <p:cNvSpPr/>
              <p:nvPr/>
            </p:nvSpPr>
            <p:spPr>
              <a:xfrm>
                <a:off x="0" y="92"/>
                <a:ext cx="384" cy="240"/>
              </a:xfrm>
              <a:prstGeom prst="line">
                <a:avLst/>
              </a:prstGeom>
              <a:ln w="19050" cap="flat" cmpd="sng">
                <a:solidFill>
                  <a:schemeClr val="tx1"/>
                </a:solidFill>
                <a:prstDash val="solid"/>
                <a:round/>
                <a:headEnd type="none" w="med" len="med"/>
                <a:tailEnd type="triangle" w="med" len="med"/>
              </a:ln>
            </p:spPr>
          </p:sp>
        </p:grpSp>
        <p:grpSp>
          <p:nvGrpSpPr>
            <p:cNvPr id="27" name="Group 27"/>
            <p:cNvGrpSpPr/>
            <p:nvPr/>
          </p:nvGrpSpPr>
          <p:grpSpPr>
            <a:xfrm>
              <a:off x="808" y="816"/>
              <a:ext cx="533" cy="320"/>
              <a:chOff x="0" y="0"/>
              <a:chExt cx="533" cy="320"/>
            </a:xfrm>
          </p:grpSpPr>
          <p:sp>
            <p:nvSpPr>
              <p:cNvPr id="28" name="Rectangle 28"/>
              <p:cNvSpPr/>
              <p:nvPr/>
            </p:nvSpPr>
            <p:spPr>
              <a:xfrm>
                <a:off x="80" y="116"/>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a5=12</a:t>
                </a:r>
                <a:endParaRPr lang="en-US" altLang="zh-CN" sz="2000" dirty="0">
                  <a:latin typeface="Times New Roman" panose="02020603050405020304" pitchFamily="18" charset="0"/>
                  <a:ea typeface="宋体" panose="02010600030101010101" pitchFamily="2" charset="-122"/>
                </a:endParaRPr>
              </a:p>
            </p:txBody>
          </p:sp>
          <p:sp>
            <p:nvSpPr>
              <p:cNvPr id="29" name="Line 29"/>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30" name="Group 30"/>
            <p:cNvGrpSpPr/>
            <p:nvPr/>
          </p:nvGrpSpPr>
          <p:grpSpPr>
            <a:xfrm>
              <a:off x="888" y="1224"/>
              <a:ext cx="576" cy="204"/>
              <a:chOff x="0" y="0"/>
              <a:chExt cx="576" cy="204"/>
            </a:xfrm>
          </p:grpSpPr>
          <p:sp>
            <p:nvSpPr>
              <p:cNvPr id="31" name="Rectangle 31"/>
              <p:cNvSpPr/>
              <p:nvPr/>
            </p:nvSpPr>
            <p:spPr>
              <a:xfrm>
                <a:off x="72"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a6=7</a:t>
                </a:r>
                <a:endParaRPr lang="en-US" altLang="zh-CN" sz="2000" dirty="0">
                  <a:latin typeface="Times New Roman" panose="02020603050405020304" pitchFamily="18" charset="0"/>
                  <a:ea typeface="宋体" panose="02010600030101010101" pitchFamily="2" charset="-122"/>
                </a:endParaRPr>
              </a:p>
            </p:txBody>
          </p:sp>
          <p:sp>
            <p:nvSpPr>
              <p:cNvPr id="32" name="Line 32"/>
              <p:cNvSpPr/>
              <p:nvPr/>
            </p:nvSpPr>
            <p:spPr>
              <a:xfrm>
                <a:off x="0" y="24"/>
                <a:ext cx="576" cy="0"/>
              </a:xfrm>
              <a:prstGeom prst="line">
                <a:avLst/>
              </a:prstGeom>
              <a:ln w="19050" cap="flat" cmpd="sng">
                <a:solidFill>
                  <a:schemeClr val="tx1"/>
                </a:solidFill>
                <a:prstDash val="solid"/>
                <a:round/>
                <a:headEnd type="none" w="med" len="med"/>
                <a:tailEnd type="triangle" w="med" len="med"/>
              </a:ln>
            </p:spPr>
          </p:sp>
        </p:grpSp>
        <p:grpSp>
          <p:nvGrpSpPr>
            <p:cNvPr id="33" name="Group 33"/>
            <p:cNvGrpSpPr/>
            <p:nvPr/>
          </p:nvGrpSpPr>
          <p:grpSpPr>
            <a:xfrm>
              <a:off x="1512" y="0"/>
              <a:ext cx="480" cy="204"/>
              <a:chOff x="0" y="0"/>
              <a:chExt cx="480" cy="204"/>
            </a:xfrm>
          </p:grpSpPr>
          <p:sp>
            <p:nvSpPr>
              <p:cNvPr id="34" name="Rectangle 34"/>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a7=8</a:t>
                </a:r>
                <a:endParaRPr lang="en-US" altLang="zh-CN" sz="2000" dirty="0">
                  <a:latin typeface="Times New Roman" panose="02020603050405020304" pitchFamily="18" charset="0"/>
                  <a:ea typeface="宋体" panose="02010600030101010101" pitchFamily="2" charset="-122"/>
                </a:endParaRPr>
              </a:p>
            </p:txBody>
          </p:sp>
          <p:sp>
            <p:nvSpPr>
              <p:cNvPr id="35" name="Line 35"/>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36" name="Group 36"/>
            <p:cNvGrpSpPr/>
            <p:nvPr/>
          </p:nvGrpSpPr>
          <p:grpSpPr>
            <a:xfrm>
              <a:off x="1432" y="540"/>
              <a:ext cx="480" cy="204"/>
              <a:chOff x="0" y="0"/>
              <a:chExt cx="480" cy="204"/>
            </a:xfrm>
          </p:grpSpPr>
          <p:sp>
            <p:nvSpPr>
              <p:cNvPr id="37" name="Rectangle 37"/>
              <p:cNvSpPr/>
              <p:nvPr/>
            </p:nvSpPr>
            <p:spPr>
              <a:xfrm>
                <a:off x="0"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a9=6</a:t>
                </a:r>
                <a:endParaRPr lang="en-US" altLang="zh-CN" sz="2000" dirty="0">
                  <a:latin typeface="Times New Roman" panose="02020603050405020304" pitchFamily="18" charset="0"/>
                  <a:ea typeface="宋体" panose="02010600030101010101" pitchFamily="2" charset="-122"/>
                </a:endParaRPr>
              </a:p>
            </p:txBody>
          </p:sp>
          <p:sp>
            <p:nvSpPr>
              <p:cNvPr id="38" name="Line 38"/>
              <p:cNvSpPr/>
              <p:nvPr/>
            </p:nvSpPr>
            <p:spPr>
              <a:xfrm>
                <a:off x="0" y="192"/>
                <a:ext cx="480" cy="0"/>
              </a:xfrm>
              <a:prstGeom prst="line">
                <a:avLst/>
              </a:prstGeom>
              <a:ln w="19050" cap="flat" cmpd="sng">
                <a:solidFill>
                  <a:schemeClr val="tx1"/>
                </a:solidFill>
                <a:prstDash val="solid"/>
                <a:round/>
                <a:headEnd type="none" w="med" len="med"/>
                <a:tailEnd type="triangle" w="med" len="med"/>
              </a:ln>
            </p:spPr>
          </p:sp>
        </p:grpSp>
        <p:grpSp>
          <p:nvGrpSpPr>
            <p:cNvPr id="39" name="Group 39"/>
            <p:cNvGrpSpPr/>
            <p:nvPr/>
          </p:nvGrpSpPr>
          <p:grpSpPr>
            <a:xfrm>
              <a:off x="1651" y="848"/>
              <a:ext cx="581" cy="304"/>
              <a:chOff x="0" y="0"/>
              <a:chExt cx="581" cy="304"/>
            </a:xfrm>
          </p:grpSpPr>
          <p:sp>
            <p:nvSpPr>
              <p:cNvPr id="40" name="Rectangle 40"/>
              <p:cNvSpPr/>
              <p:nvPr/>
            </p:nvSpPr>
            <p:spPr>
              <a:xfrm>
                <a:off x="105" y="100"/>
                <a:ext cx="476"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a10=11</a:t>
                </a:r>
                <a:endParaRPr lang="en-US" altLang="zh-CN" sz="2000" dirty="0">
                  <a:latin typeface="Times New Roman" panose="02020603050405020304" pitchFamily="18" charset="0"/>
                  <a:ea typeface="宋体" panose="02010600030101010101" pitchFamily="2" charset="-122"/>
                </a:endParaRPr>
              </a:p>
            </p:txBody>
          </p:sp>
          <p:sp>
            <p:nvSpPr>
              <p:cNvPr id="41" name="Line 41"/>
              <p:cNvSpPr/>
              <p:nvPr/>
            </p:nvSpPr>
            <p:spPr>
              <a:xfrm flipV="1">
                <a:off x="0" y="0"/>
                <a:ext cx="384" cy="288"/>
              </a:xfrm>
              <a:prstGeom prst="line">
                <a:avLst/>
              </a:prstGeom>
              <a:ln w="19050" cap="flat" cmpd="sng">
                <a:solidFill>
                  <a:schemeClr val="tx1"/>
                </a:solidFill>
                <a:prstDash val="solid"/>
                <a:round/>
                <a:headEnd type="none" w="med" len="med"/>
                <a:tailEnd type="triangle" w="med" len="med"/>
              </a:ln>
            </p:spPr>
          </p:sp>
        </p:grpSp>
        <p:grpSp>
          <p:nvGrpSpPr>
            <p:cNvPr id="42" name="Group 42"/>
            <p:cNvGrpSpPr/>
            <p:nvPr/>
          </p:nvGrpSpPr>
          <p:grpSpPr>
            <a:xfrm>
              <a:off x="2208" y="544"/>
              <a:ext cx="544" cy="204"/>
              <a:chOff x="0" y="0"/>
              <a:chExt cx="544" cy="204"/>
            </a:xfrm>
          </p:grpSpPr>
          <p:sp>
            <p:nvSpPr>
              <p:cNvPr id="43" name="Rectangle 43"/>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a12=5</a:t>
                </a:r>
                <a:endParaRPr lang="en-US" altLang="zh-CN" sz="2000" dirty="0">
                  <a:latin typeface="Times New Roman" panose="02020603050405020304" pitchFamily="18" charset="0"/>
                  <a:ea typeface="宋体" panose="02010600030101010101" pitchFamily="2" charset="-122"/>
                </a:endParaRPr>
              </a:p>
            </p:txBody>
          </p:sp>
          <p:sp>
            <p:nvSpPr>
              <p:cNvPr id="44" name="Line 44"/>
              <p:cNvSpPr/>
              <p:nvPr/>
            </p:nvSpPr>
            <p:spPr>
              <a:xfrm>
                <a:off x="0" y="192"/>
                <a:ext cx="544" cy="0"/>
              </a:xfrm>
              <a:prstGeom prst="line">
                <a:avLst/>
              </a:prstGeom>
              <a:ln w="19050" cap="flat" cmpd="sng">
                <a:solidFill>
                  <a:schemeClr val="tx1"/>
                </a:solidFill>
                <a:prstDash val="solid"/>
                <a:round/>
                <a:headEnd type="none" w="med" len="med"/>
                <a:tailEnd type="triangle" w="med" len="med"/>
              </a:ln>
            </p:spPr>
          </p:sp>
        </p:grpSp>
        <p:grpSp>
          <p:nvGrpSpPr>
            <p:cNvPr id="45" name="Group 45"/>
            <p:cNvGrpSpPr/>
            <p:nvPr/>
          </p:nvGrpSpPr>
          <p:grpSpPr>
            <a:xfrm>
              <a:off x="1464" y="288"/>
              <a:ext cx="672" cy="336"/>
              <a:chOff x="0" y="0"/>
              <a:chExt cx="672" cy="336"/>
            </a:xfrm>
          </p:grpSpPr>
          <p:sp>
            <p:nvSpPr>
              <p:cNvPr id="46" name="Rectangle 46"/>
              <p:cNvSpPr/>
              <p:nvPr/>
            </p:nvSpPr>
            <p:spPr>
              <a:xfrm>
                <a:off x="264" y="8"/>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a8=4</a:t>
                </a:r>
                <a:endParaRPr lang="en-US" altLang="zh-CN" sz="2000" dirty="0">
                  <a:latin typeface="Times New Roman" panose="02020603050405020304" pitchFamily="18" charset="0"/>
                  <a:ea typeface="宋体" panose="02010600030101010101" pitchFamily="2" charset="-122"/>
                </a:endParaRPr>
              </a:p>
            </p:txBody>
          </p:sp>
          <p:sp>
            <p:nvSpPr>
              <p:cNvPr id="47" name="Line 47"/>
              <p:cNvSpPr/>
              <p:nvPr/>
            </p:nvSpPr>
            <p:spPr>
              <a:xfrm>
                <a:off x="0" y="0"/>
                <a:ext cx="576" cy="336"/>
              </a:xfrm>
              <a:prstGeom prst="line">
                <a:avLst/>
              </a:prstGeom>
              <a:ln w="19050" cap="flat" cmpd="sng">
                <a:solidFill>
                  <a:schemeClr val="tx1"/>
                </a:solidFill>
                <a:prstDash val="solid"/>
                <a:round/>
                <a:headEnd type="none" w="med" len="med"/>
                <a:tailEnd type="triangle" w="med" len="med"/>
              </a:ln>
            </p:spPr>
          </p:sp>
        </p:grpSp>
        <p:grpSp>
          <p:nvGrpSpPr>
            <p:cNvPr id="48" name="Group 48"/>
            <p:cNvGrpSpPr/>
            <p:nvPr/>
          </p:nvGrpSpPr>
          <p:grpSpPr>
            <a:xfrm>
              <a:off x="2256" y="248"/>
              <a:ext cx="693" cy="376"/>
              <a:chOff x="0" y="0"/>
              <a:chExt cx="693" cy="376"/>
            </a:xfrm>
          </p:grpSpPr>
          <p:sp>
            <p:nvSpPr>
              <p:cNvPr id="49" name="Rectangle 49"/>
              <p:cNvSpPr/>
              <p:nvPr/>
            </p:nvSpPr>
            <p:spPr>
              <a:xfrm>
                <a:off x="24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a11=2</a:t>
                </a:r>
                <a:endParaRPr lang="en-US" altLang="zh-CN" sz="2000" dirty="0">
                  <a:latin typeface="Times New Roman" panose="02020603050405020304" pitchFamily="18" charset="0"/>
                  <a:ea typeface="宋体" panose="02010600030101010101" pitchFamily="2" charset="-122"/>
                </a:endParaRPr>
              </a:p>
            </p:txBody>
          </p:sp>
          <p:sp>
            <p:nvSpPr>
              <p:cNvPr id="50" name="Line 50"/>
              <p:cNvSpPr/>
              <p:nvPr/>
            </p:nvSpPr>
            <p:spPr>
              <a:xfrm>
                <a:off x="0" y="0"/>
                <a:ext cx="616" cy="376"/>
              </a:xfrm>
              <a:prstGeom prst="line">
                <a:avLst/>
              </a:prstGeom>
              <a:ln w="19050" cap="flat" cmpd="sng">
                <a:solidFill>
                  <a:schemeClr val="tx1"/>
                </a:solidFill>
                <a:prstDash val="solid"/>
                <a:round/>
                <a:headEnd type="none" w="med" len="med"/>
                <a:tailEnd type="triangle" w="med" len="med"/>
              </a:ln>
            </p:spPr>
          </p:sp>
        </p:gr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用AOE网估算工程完成时间是非常有用的</a:t>
            </a:r>
            <a:endParaRPr kumimoji="0" lang="zh-CN" altLang="zh-CN"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如果只有一条关键路径，可以提高几条关键活动的速度来缩短工期</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如果有多条关键路径，要同时提高多条关键路径速度</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求关键路径的算法实现</a:t>
            </a:r>
            <a:endParaRPr kumimoji="0" lang="zh-CN" altLang="zh-CN"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基于拓扑排序算法，从起点到终点，计算所有顶点</a:t>
            </a:r>
            <a:r>
              <a:rPr lang="en-US" altLang="zh-CN" sz="2400" dirty="0">
                <a:latin typeface="黑体" panose="02010609060101010101" pitchFamily="2" charset="-122"/>
                <a:ea typeface="黑体" panose="02010609060101010101" pitchFamily="2" charset="-122"/>
                <a:cs typeface="+mn-ea"/>
                <a:sym typeface="+mn-ea"/>
              </a:rPr>
              <a:t>ve</a:t>
            </a:r>
            <a:r>
              <a:rPr lang="zh-CN" altLang="en-US" sz="2400" dirty="0">
                <a:latin typeface="黑体" panose="02010609060101010101" pitchFamily="2" charset="-122"/>
                <a:ea typeface="黑体" panose="02010609060101010101" pitchFamily="2" charset="-122"/>
                <a:cs typeface="+mn-ea"/>
                <a:sym typeface="+mn-ea"/>
              </a:rPr>
              <a:t>，拓扑排序序列结果保存在栈中</a:t>
            </a:r>
            <a:endParaRPr lang="en-US" altLang="zh-CN"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再把栈的结果输出，即做拓扑逆序，从终点到起点，计算所有顶点</a:t>
            </a:r>
            <a:r>
              <a:rPr lang="en-US" altLang="zh-CN" sz="2400" dirty="0">
                <a:latin typeface="黑体" panose="02010609060101010101" pitchFamily="2" charset="-122"/>
                <a:ea typeface="黑体" panose="02010609060101010101" pitchFamily="2" charset="-122"/>
                <a:cs typeface="+mn-ea"/>
                <a:sym typeface="+mn-ea"/>
              </a:rPr>
              <a:t>vl</a:t>
            </a:r>
            <a:endParaRPr lang="en-US" altLang="zh-CN"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最终找出关键</a:t>
            </a:r>
            <a:r>
              <a:rPr lang="zh-CN" altLang="en-US" sz="2400" dirty="0">
                <a:latin typeface="黑体" panose="02010609060101010101" pitchFamily="2" charset="-122"/>
                <a:ea typeface="黑体" panose="02010609060101010101" pitchFamily="2" charset="-122"/>
                <a:cs typeface="+mn-ea"/>
                <a:sym typeface="+mn-ea"/>
              </a:rPr>
              <a:t>活动</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课本算法</a:t>
            </a:r>
            <a:r>
              <a:rPr lang="en-US" altLang="zh-CN" sz="2400" dirty="0">
                <a:latin typeface="黑体" panose="02010609060101010101" pitchFamily="2" charset="-122"/>
                <a:ea typeface="黑体" panose="02010609060101010101" pitchFamily="2" charset="-122"/>
                <a:cs typeface="+mn-ea"/>
                <a:sym typeface="+mn-ea"/>
              </a:rPr>
              <a:t>7.13+7.14</a:t>
            </a:r>
            <a:endParaRPr lang="en-US" altLang="zh-CN"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求关键路径的算法实现，算法</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7.13</a:t>
            </a:r>
            <a:endParaRPr kumimoji="0" lang="zh-CN"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mn-ea"/>
                <a:sym typeface="+mn-ea"/>
              </a:rPr>
              <a:t>基于邻接表</a:t>
            </a:r>
            <a:r>
              <a:rPr lang="en-US" altLang="zh-CN" sz="2000" dirty="0">
                <a:latin typeface="黑体" panose="02010609060101010101" pitchFamily="2" charset="-122"/>
                <a:ea typeface="黑体" panose="02010609060101010101" pitchFamily="2" charset="-122"/>
                <a:cs typeface="+mn-ea"/>
                <a:sym typeface="+mn-ea"/>
              </a:rPr>
              <a:t>+</a:t>
            </a:r>
            <a:r>
              <a:rPr lang="zh-CN" altLang="en-US" sz="2000" dirty="0">
                <a:latin typeface="黑体" panose="02010609060101010101" pitchFamily="2" charset="-122"/>
                <a:ea typeface="黑体" panose="02010609060101010101" pitchFamily="2" charset="-122"/>
                <a:cs typeface="+mn-ea"/>
                <a:sym typeface="+mn-ea"/>
              </a:rPr>
              <a:t>拓扑排序算法，从起点到终点计算所有顶点</a:t>
            </a:r>
            <a:r>
              <a:rPr lang="en-US" altLang="zh-CN" sz="2000" dirty="0">
                <a:latin typeface="黑体" panose="02010609060101010101" pitchFamily="2" charset="-122"/>
                <a:ea typeface="黑体" panose="02010609060101010101" pitchFamily="2" charset="-122"/>
                <a:cs typeface="+mn-ea"/>
                <a:sym typeface="+mn-ea"/>
              </a:rPr>
              <a:t>ve</a:t>
            </a:r>
            <a:r>
              <a:rPr lang="zh-CN" altLang="en-US" sz="2000" dirty="0">
                <a:latin typeface="黑体" panose="02010609060101010101" pitchFamily="2" charset="-122"/>
                <a:ea typeface="黑体" panose="02010609060101010101" pitchFamily="2" charset="-122"/>
                <a:cs typeface="+mn-ea"/>
                <a:sym typeface="+mn-ea"/>
              </a:rPr>
              <a:t>，排序结果保存在栈中</a:t>
            </a:r>
            <a:endParaRPr lang="zh-CN" altLang="en-US" sz="20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7" name="对象 6"/>
          <p:cNvGraphicFramePr/>
          <p:nvPr/>
        </p:nvGraphicFramePr>
        <p:xfrm>
          <a:off x="1559560" y="1772920"/>
          <a:ext cx="8047990" cy="4699000"/>
        </p:xfrm>
        <a:graphic>
          <a:graphicData uri="http://schemas.openxmlformats.org/presentationml/2006/ole">
            <mc:AlternateContent xmlns:mc="http://schemas.openxmlformats.org/markup-compatibility/2006">
              <mc:Choice xmlns:v="urn:schemas-microsoft-com:vml" Requires="v">
                <p:oleObj spid="_x0000_s8" name="" r:id="rId1" imgW="6229350" imgH="3686175" progId="Paint.Picture">
                  <p:embed/>
                </p:oleObj>
              </mc:Choice>
              <mc:Fallback>
                <p:oleObj name="" r:id="rId1" imgW="6229350" imgH="3686175" progId="Paint.Picture">
                  <p:embed/>
                  <p:pic>
                    <p:nvPicPr>
                      <p:cNvPr id="0" name="图片 7"/>
                      <p:cNvPicPr/>
                      <p:nvPr/>
                    </p:nvPicPr>
                    <p:blipFill>
                      <a:blip r:embed="rId2"/>
                      <a:stretch>
                        <a:fillRect/>
                      </a:stretch>
                    </p:blipFill>
                    <p:spPr>
                      <a:xfrm>
                        <a:off x="1559560" y="1772920"/>
                        <a:ext cx="8047990" cy="4699000"/>
                      </a:xfrm>
                      <a:prstGeom prst="rect">
                        <a:avLst/>
                      </a:prstGeom>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773930"/>
          </a:xfrm>
        </p:spPr>
        <p:txBody>
          <a:bodyPr/>
          <a:p>
            <a:pPr marL="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求关键路径的算法实现，算法</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7.14</a:t>
            </a:r>
            <a:endParaRPr kumimoji="0" lang="zh-CN"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mn-ea"/>
                <a:sym typeface="+mn-ea"/>
              </a:rPr>
              <a:t>根据栈的结果做拓扑逆序，从终点到起点，计算所有顶点</a:t>
            </a:r>
            <a:r>
              <a:rPr lang="en-US" altLang="zh-CN" sz="2000" dirty="0">
                <a:latin typeface="黑体" panose="02010609060101010101" pitchFamily="2" charset="-122"/>
                <a:ea typeface="黑体" panose="02010609060101010101" pitchFamily="2" charset="-122"/>
                <a:cs typeface="+mn-ea"/>
                <a:sym typeface="+mn-ea"/>
              </a:rPr>
              <a:t>vl</a:t>
            </a:r>
            <a:r>
              <a:rPr lang="zh-CN" altLang="en-US" sz="2000" dirty="0">
                <a:latin typeface="黑体" panose="02010609060101010101" pitchFamily="2" charset="-122"/>
                <a:ea typeface="黑体" panose="02010609060101010101" pitchFamily="2" charset="-122"/>
                <a:cs typeface="+mn-ea"/>
                <a:sym typeface="+mn-ea"/>
              </a:rPr>
              <a:t>，最终找出关键活动</a:t>
            </a:r>
            <a:endParaRPr lang="zh-CN" altLang="en-US" sz="20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7" name="对象 6"/>
          <p:cNvGraphicFramePr/>
          <p:nvPr/>
        </p:nvGraphicFramePr>
        <p:xfrm>
          <a:off x="1415415" y="1844675"/>
          <a:ext cx="8501380" cy="4454525"/>
        </p:xfrm>
        <a:graphic>
          <a:graphicData uri="http://schemas.openxmlformats.org/presentationml/2006/ole">
            <mc:AlternateContent xmlns:mc="http://schemas.openxmlformats.org/markup-compatibility/2006">
              <mc:Choice xmlns:v="urn:schemas-microsoft-com:vml" Requires="v">
                <p:oleObj spid="_x0000_s8" name="" r:id="rId1" imgW="6400800" imgH="3705225" progId="Paint.Picture">
                  <p:embed/>
                </p:oleObj>
              </mc:Choice>
              <mc:Fallback>
                <p:oleObj name="" r:id="rId1" imgW="6400800" imgH="3705225" progId="Paint.Picture">
                  <p:embed/>
                  <p:pic>
                    <p:nvPicPr>
                      <p:cNvPr id="0" name="图片 7"/>
                      <p:cNvPicPr/>
                      <p:nvPr/>
                    </p:nvPicPr>
                    <p:blipFill>
                      <a:blip r:embed="rId2"/>
                      <a:stretch>
                        <a:fillRect/>
                      </a:stretch>
                    </p:blipFill>
                    <p:spPr>
                      <a:xfrm>
                        <a:off x="1415415" y="1844675"/>
                        <a:ext cx="8501380" cy="4454525"/>
                      </a:xfrm>
                      <a:prstGeom prst="rect">
                        <a:avLst/>
                      </a:prstGeom>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lvl="0" indent="-609600" algn="l" eaLnBrk="1" hangingPunct="1">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已知DAG图如下，按数字顺序，求拓扑排序序列</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132100" name="组合 47"/>
          <p:cNvGrpSpPr/>
          <p:nvPr/>
        </p:nvGrpSpPr>
        <p:grpSpPr>
          <a:xfrm>
            <a:off x="6311583" y="1844676"/>
            <a:ext cx="3100705" cy="2927667"/>
            <a:chOff x="2700338" y="2349183"/>
            <a:chExt cx="3100705" cy="2927667"/>
          </a:xfrm>
        </p:grpSpPr>
        <p:sp>
          <p:nvSpPr>
            <p:cNvPr id="132101" name="Oval 38"/>
            <p:cNvSpPr/>
            <p:nvPr/>
          </p:nvSpPr>
          <p:spPr>
            <a:xfrm>
              <a:off x="3244415" y="2397125"/>
              <a:ext cx="335902" cy="31813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2" name="Oval 39"/>
            <p:cNvSpPr/>
            <p:nvPr/>
          </p:nvSpPr>
          <p:spPr>
            <a:xfrm>
              <a:off x="3916218" y="2716440"/>
              <a:ext cx="334828"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3" name="Oval 40"/>
            <p:cNvSpPr/>
            <p:nvPr/>
          </p:nvSpPr>
          <p:spPr>
            <a:xfrm>
              <a:off x="5092411" y="2397125"/>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4" name="Oval 41"/>
            <p:cNvSpPr/>
            <p:nvPr/>
          </p:nvSpPr>
          <p:spPr>
            <a:xfrm>
              <a:off x="4755436" y="3036933"/>
              <a:ext cx="33804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5" name="Oval 42"/>
            <p:cNvSpPr/>
            <p:nvPr/>
          </p:nvSpPr>
          <p:spPr>
            <a:xfrm>
              <a:off x="5428312" y="3036933"/>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6" name="Oval 43"/>
            <p:cNvSpPr/>
            <p:nvPr/>
          </p:nvSpPr>
          <p:spPr>
            <a:xfrm>
              <a:off x="2740026" y="4317727"/>
              <a:ext cx="33482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07" name="Line 44"/>
            <p:cNvSpPr/>
            <p:nvPr/>
          </p:nvSpPr>
          <p:spPr>
            <a:xfrm flipH="1">
              <a:off x="4924996" y="2717618"/>
              <a:ext cx="335902" cy="319315"/>
            </a:xfrm>
            <a:prstGeom prst="line">
              <a:avLst/>
            </a:prstGeom>
            <a:ln w="9525" cap="flat" cmpd="sng">
              <a:solidFill>
                <a:srgbClr val="000000"/>
              </a:solidFill>
              <a:prstDash val="solid"/>
              <a:round/>
              <a:headEnd type="triangle" w="med" len="med"/>
              <a:tailEnd type="none" w="med" len="med"/>
            </a:ln>
          </p:spPr>
        </p:sp>
        <p:sp>
          <p:nvSpPr>
            <p:cNvPr id="132108" name="Line 45"/>
            <p:cNvSpPr/>
            <p:nvPr/>
          </p:nvSpPr>
          <p:spPr>
            <a:xfrm>
              <a:off x="5260898" y="2717618"/>
              <a:ext cx="336975" cy="319315"/>
            </a:xfrm>
            <a:prstGeom prst="line">
              <a:avLst/>
            </a:prstGeom>
            <a:ln w="9525" cap="flat" cmpd="sng">
              <a:solidFill>
                <a:srgbClr val="000000"/>
              </a:solidFill>
              <a:prstDash val="solid"/>
              <a:round/>
              <a:headEnd type="none" w="med" len="med"/>
              <a:tailEnd type="triangle" w="med" len="med"/>
            </a:ln>
          </p:spPr>
        </p:sp>
        <p:sp>
          <p:nvSpPr>
            <p:cNvPr id="132109" name="Line 46"/>
            <p:cNvSpPr/>
            <p:nvPr/>
          </p:nvSpPr>
          <p:spPr>
            <a:xfrm flipV="1">
              <a:off x="3915145" y="3997234"/>
              <a:ext cx="336975" cy="480740"/>
            </a:xfrm>
            <a:prstGeom prst="line">
              <a:avLst/>
            </a:prstGeom>
            <a:ln w="9525" cap="flat" cmpd="sng">
              <a:solidFill>
                <a:srgbClr val="000000"/>
              </a:solidFill>
              <a:prstDash val="solid"/>
              <a:round/>
              <a:headEnd type="none" w="med" len="med"/>
              <a:tailEnd type="triangle" w="med" len="med"/>
            </a:ln>
          </p:spPr>
        </p:sp>
        <p:sp>
          <p:nvSpPr>
            <p:cNvPr id="132110" name="Line 47"/>
            <p:cNvSpPr/>
            <p:nvPr/>
          </p:nvSpPr>
          <p:spPr>
            <a:xfrm>
              <a:off x="2908513" y="3357426"/>
              <a:ext cx="1175119" cy="479561"/>
            </a:xfrm>
            <a:prstGeom prst="line">
              <a:avLst/>
            </a:prstGeom>
            <a:ln w="9525" cap="flat" cmpd="sng">
              <a:solidFill>
                <a:srgbClr val="000000"/>
              </a:solidFill>
              <a:prstDash val="solid"/>
              <a:round/>
              <a:headEnd type="none" w="med" len="med"/>
              <a:tailEnd type="triangle" w="med" len="med"/>
            </a:ln>
          </p:spPr>
        </p:sp>
        <p:sp>
          <p:nvSpPr>
            <p:cNvPr id="132111" name="Oval 48"/>
            <p:cNvSpPr/>
            <p:nvPr/>
          </p:nvSpPr>
          <p:spPr>
            <a:xfrm>
              <a:off x="3580317" y="4317727"/>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12" name="Oval 49"/>
            <p:cNvSpPr/>
            <p:nvPr/>
          </p:nvSpPr>
          <p:spPr>
            <a:xfrm>
              <a:off x="4083633" y="3677919"/>
              <a:ext cx="335902" cy="31813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13" name="Oval 50"/>
            <p:cNvSpPr/>
            <p:nvPr/>
          </p:nvSpPr>
          <p:spPr>
            <a:xfrm>
              <a:off x="3580317" y="4957535"/>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14" name="Oval 51"/>
            <p:cNvSpPr/>
            <p:nvPr/>
          </p:nvSpPr>
          <p:spPr>
            <a:xfrm>
              <a:off x="2740026" y="3036933"/>
              <a:ext cx="335902"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15" name="Line 52"/>
            <p:cNvSpPr/>
            <p:nvPr/>
          </p:nvSpPr>
          <p:spPr>
            <a:xfrm>
              <a:off x="3073781" y="4477974"/>
              <a:ext cx="506535" cy="1178"/>
            </a:xfrm>
            <a:prstGeom prst="line">
              <a:avLst/>
            </a:prstGeom>
            <a:ln w="9525" cap="flat" cmpd="sng">
              <a:solidFill>
                <a:srgbClr val="000000"/>
              </a:solidFill>
              <a:prstDash val="solid"/>
              <a:round/>
              <a:headEnd type="none" w="med" len="med"/>
              <a:tailEnd type="triangle" w="med" len="med"/>
            </a:ln>
          </p:spPr>
        </p:sp>
        <p:sp>
          <p:nvSpPr>
            <p:cNvPr id="132116" name="Freeform 53"/>
            <p:cNvSpPr/>
            <p:nvPr/>
          </p:nvSpPr>
          <p:spPr>
            <a:xfrm>
              <a:off x="3048025" y="4558097"/>
              <a:ext cx="550535" cy="481918"/>
            </a:xfrm>
            <a:custGeom>
              <a:avLst/>
              <a:gdLst/>
              <a:ahLst/>
              <a:cxnLst>
                <a:cxn ang="0">
                  <a:pos x="0" y="0"/>
                </a:cxn>
                <a:cxn ang="0">
                  <a:pos x="2147483647" y="2147483647"/>
                </a:cxn>
              </a:cxnLst>
              <a:pathLst>
                <a:path w="590" h="470">
                  <a:moveTo>
                    <a:pt x="0" y="0"/>
                  </a:moveTo>
                  <a:lnTo>
                    <a:pt x="590" y="47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17" name="Freeform 54"/>
            <p:cNvSpPr/>
            <p:nvPr/>
          </p:nvSpPr>
          <p:spPr>
            <a:xfrm>
              <a:off x="3896901" y="4558097"/>
              <a:ext cx="719023" cy="492523"/>
            </a:xfrm>
            <a:custGeom>
              <a:avLst/>
              <a:gdLst/>
              <a:ahLst/>
              <a:cxnLst>
                <a:cxn ang="0">
                  <a:pos x="0" y="2147483647"/>
                </a:cxn>
                <a:cxn ang="0">
                  <a:pos x="2147483647" y="0"/>
                </a:cxn>
              </a:cxnLst>
              <a:pathLst>
                <a:path w="770" h="480">
                  <a:moveTo>
                    <a:pt x="0" y="480"/>
                  </a:moveTo>
                  <a:lnTo>
                    <a:pt x="77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18" name="Freeform 55"/>
            <p:cNvSpPr/>
            <p:nvPr/>
          </p:nvSpPr>
          <p:spPr>
            <a:xfrm>
              <a:off x="4252120" y="2876686"/>
              <a:ext cx="560194" cy="193239"/>
            </a:xfrm>
            <a:custGeom>
              <a:avLst/>
              <a:gdLst/>
              <a:ahLst/>
              <a:cxnLst>
                <a:cxn ang="0">
                  <a:pos x="0" y="0"/>
                </a:cxn>
                <a:cxn ang="0">
                  <a:pos x="2147483647" y="2147483647"/>
                </a:cxn>
              </a:cxnLst>
              <a:pathLst>
                <a:path w="600" h="188">
                  <a:moveTo>
                    <a:pt x="0" y="0"/>
                  </a:moveTo>
                  <a:lnTo>
                    <a:pt x="600" y="188"/>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19" name="Freeform 56"/>
            <p:cNvSpPr/>
            <p:nvPr/>
          </p:nvSpPr>
          <p:spPr>
            <a:xfrm>
              <a:off x="4905679" y="4157481"/>
              <a:ext cx="522633" cy="243905"/>
            </a:xfrm>
            <a:custGeom>
              <a:avLst/>
              <a:gdLst/>
              <a:ahLst/>
              <a:cxnLst>
                <a:cxn ang="0">
                  <a:pos x="0" y="2147483647"/>
                </a:cxn>
                <a:cxn ang="0">
                  <a:pos x="2147483647" y="0"/>
                </a:cxn>
              </a:cxnLst>
              <a:pathLst>
                <a:path w="560" h="238">
                  <a:moveTo>
                    <a:pt x="0" y="238"/>
                  </a:moveTo>
                  <a:lnTo>
                    <a:pt x="56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20" name="Oval 57"/>
            <p:cNvSpPr/>
            <p:nvPr/>
          </p:nvSpPr>
          <p:spPr>
            <a:xfrm>
              <a:off x="5428312" y="3997234"/>
              <a:ext cx="335902" cy="320493"/>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21" name="Oval 58"/>
            <p:cNvSpPr/>
            <p:nvPr/>
          </p:nvSpPr>
          <p:spPr>
            <a:xfrm>
              <a:off x="4588022" y="4317727"/>
              <a:ext cx="338048" cy="319315"/>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32122" name="Line 59"/>
            <p:cNvSpPr/>
            <p:nvPr/>
          </p:nvSpPr>
          <p:spPr>
            <a:xfrm flipH="1">
              <a:off x="5660073" y="3333115"/>
              <a:ext cx="24765" cy="722630"/>
            </a:xfrm>
            <a:prstGeom prst="line">
              <a:avLst/>
            </a:prstGeom>
            <a:ln w="9525" cap="flat" cmpd="sng">
              <a:solidFill>
                <a:srgbClr val="000000"/>
              </a:solidFill>
              <a:prstDash val="solid"/>
              <a:round/>
              <a:headEnd type="none" w="med" len="med"/>
              <a:tailEnd type="triangle" w="med" len="med"/>
            </a:ln>
          </p:spPr>
        </p:sp>
        <p:sp>
          <p:nvSpPr>
            <p:cNvPr id="132123" name="Freeform 60"/>
            <p:cNvSpPr/>
            <p:nvPr/>
          </p:nvSpPr>
          <p:spPr>
            <a:xfrm>
              <a:off x="3057684" y="2936779"/>
              <a:ext cx="867120" cy="194417"/>
            </a:xfrm>
            <a:custGeom>
              <a:avLst/>
              <a:gdLst/>
              <a:ahLst/>
              <a:cxnLst>
                <a:cxn ang="0">
                  <a:pos x="0" y="2147483647"/>
                </a:cxn>
                <a:cxn ang="0">
                  <a:pos x="2147483647" y="0"/>
                </a:cxn>
              </a:cxnLst>
              <a:pathLst>
                <a:path w="930" h="190">
                  <a:moveTo>
                    <a:pt x="0" y="190"/>
                  </a:moveTo>
                  <a:lnTo>
                    <a:pt x="93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24" name="Line 62"/>
            <p:cNvSpPr/>
            <p:nvPr/>
          </p:nvSpPr>
          <p:spPr>
            <a:xfrm>
              <a:off x="3580317" y="2556193"/>
              <a:ext cx="1512094" cy="1178"/>
            </a:xfrm>
            <a:prstGeom prst="line">
              <a:avLst/>
            </a:prstGeom>
            <a:ln w="9525" cap="flat" cmpd="sng">
              <a:solidFill>
                <a:srgbClr val="000000"/>
              </a:solidFill>
              <a:prstDash val="solid"/>
              <a:round/>
              <a:headEnd type="none" w="med" len="med"/>
              <a:tailEnd type="triangle" w="med" len="med"/>
            </a:ln>
          </p:spPr>
        </p:sp>
        <p:sp>
          <p:nvSpPr>
            <p:cNvPr id="132125" name="Freeform 63"/>
            <p:cNvSpPr/>
            <p:nvPr/>
          </p:nvSpPr>
          <p:spPr>
            <a:xfrm flipV="1">
              <a:off x="2915816" y="2636913"/>
              <a:ext cx="360040" cy="432047"/>
            </a:xfrm>
            <a:custGeom>
              <a:avLst/>
              <a:gdLst/>
              <a:ahLst/>
              <a:cxnLst>
                <a:cxn ang="0">
                  <a:pos x="0" y="0"/>
                </a:cxn>
                <a:cxn ang="0">
                  <a:pos x="2147483647" y="2147483647"/>
                </a:cxn>
              </a:cxnLst>
              <a:pathLst>
                <a:path w="150" h="960">
                  <a:moveTo>
                    <a:pt x="0" y="0"/>
                  </a:moveTo>
                  <a:lnTo>
                    <a:pt x="150" y="96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26" name="Line 64"/>
            <p:cNvSpPr/>
            <p:nvPr/>
          </p:nvSpPr>
          <p:spPr>
            <a:xfrm flipV="1">
              <a:off x="4291648" y="3333115"/>
              <a:ext cx="520065" cy="344805"/>
            </a:xfrm>
            <a:prstGeom prst="line">
              <a:avLst/>
            </a:prstGeom>
            <a:ln w="9525" cap="flat" cmpd="sng">
              <a:solidFill>
                <a:srgbClr val="000000"/>
              </a:solidFill>
              <a:prstDash val="solid"/>
              <a:round/>
              <a:headEnd type="none" w="med" len="med"/>
              <a:tailEnd type="triangle" w="med" len="med"/>
            </a:ln>
          </p:spPr>
        </p:sp>
        <p:sp>
          <p:nvSpPr>
            <p:cNvPr id="132127" name="Line 65"/>
            <p:cNvSpPr/>
            <p:nvPr/>
          </p:nvSpPr>
          <p:spPr>
            <a:xfrm>
              <a:off x="4924108" y="3357245"/>
              <a:ext cx="586105" cy="698500"/>
            </a:xfrm>
            <a:prstGeom prst="line">
              <a:avLst/>
            </a:prstGeom>
            <a:ln w="9525" cap="flat" cmpd="sng">
              <a:solidFill>
                <a:srgbClr val="000000"/>
              </a:solidFill>
              <a:prstDash val="solid"/>
              <a:round/>
              <a:headEnd type="none" w="med" len="med"/>
              <a:tailEnd type="triangle" w="med" len="med"/>
            </a:ln>
          </p:spPr>
        </p:sp>
        <p:sp>
          <p:nvSpPr>
            <p:cNvPr id="132128" name="Freeform 66"/>
            <p:cNvSpPr/>
            <p:nvPr/>
          </p:nvSpPr>
          <p:spPr>
            <a:xfrm>
              <a:off x="2831148" y="3333115"/>
              <a:ext cx="76200" cy="1068070"/>
            </a:xfrm>
            <a:custGeom>
              <a:avLst/>
              <a:gdLst/>
              <a:ahLst/>
              <a:cxnLst>
                <a:cxn ang="0">
                  <a:pos x="0" y="2147483647"/>
                </a:cxn>
                <a:cxn ang="0">
                  <a:pos x="2147483647" y="0"/>
                </a:cxn>
              </a:cxnLst>
              <a:pathLst>
                <a:path w="1290" h="386">
                  <a:moveTo>
                    <a:pt x="0" y="386"/>
                  </a:moveTo>
                  <a:lnTo>
                    <a:pt x="1290" y="0"/>
                  </a:ln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132129" name="Rectangle 67"/>
            <p:cNvSpPr/>
            <p:nvPr/>
          </p:nvSpPr>
          <p:spPr>
            <a:xfrm>
              <a:off x="3205163" y="234918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4</a:t>
              </a:r>
              <a:endParaRPr lang="en-US" altLang="zh-CN" sz="1600" b="1" dirty="0">
                <a:latin typeface="Times New Roman" panose="02020603050405020304" pitchFamily="18" charset="0"/>
                <a:ea typeface="宋体" panose="02010600030101010101" pitchFamily="2" charset="-122"/>
              </a:endParaRPr>
            </a:p>
          </p:txBody>
        </p:sp>
        <p:sp>
          <p:nvSpPr>
            <p:cNvPr id="132130" name="Rectangle 68"/>
            <p:cNvSpPr/>
            <p:nvPr/>
          </p:nvSpPr>
          <p:spPr>
            <a:xfrm>
              <a:off x="5045076" y="234918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5</a:t>
              </a:r>
              <a:endParaRPr lang="en-US" altLang="zh-CN" sz="1600" b="1" dirty="0">
                <a:latin typeface="Times New Roman" panose="02020603050405020304" pitchFamily="18" charset="0"/>
                <a:ea typeface="宋体" panose="02010600030101010101" pitchFamily="2" charset="-122"/>
              </a:endParaRPr>
            </a:p>
          </p:txBody>
        </p:sp>
        <p:sp>
          <p:nvSpPr>
            <p:cNvPr id="132131" name="Rectangle 69"/>
            <p:cNvSpPr/>
            <p:nvPr/>
          </p:nvSpPr>
          <p:spPr>
            <a:xfrm>
              <a:off x="2700338" y="299688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a:t>
              </a:r>
              <a:endParaRPr lang="en-US" altLang="zh-CN" sz="1600" b="1" dirty="0">
                <a:latin typeface="Times New Roman" panose="02020603050405020304" pitchFamily="18" charset="0"/>
                <a:ea typeface="宋体" panose="02010600030101010101" pitchFamily="2" charset="-122"/>
              </a:endParaRPr>
            </a:p>
          </p:txBody>
        </p:sp>
        <p:sp>
          <p:nvSpPr>
            <p:cNvPr id="132132" name="Rectangle 70"/>
            <p:cNvSpPr/>
            <p:nvPr/>
          </p:nvSpPr>
          <p:spPr>
            <a:xfrm>
              <a:off x="3892551" y="268573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2</a:t>
              </a:r>
              <a:endParaRPr lang="en-US" altLang="zh-CN" sz="1600" b="1" dirty="0">
                <a:latin typeface="Times New Roman" panose="02020603050405020304" pitchFamily="18" charset="0"/>
                <a:ea typeface="宋体" panose="02010600030101010101" pitchFamily="2" charset="-122"/>
              </a:endParaRPr>
            </a:p>
          </p:txBody>
        </p:sp>
        <p:sp>
          <p:nvSpPr>
            <p:cNvPr id="132133" name="Rectangle 71"/>
            <p:cNvSpPr/>
            <p:nvPr/>
          </p:nvSpPr>
          <p:spPr>
            <a:xfrm>
              <a:off x="4716463" y="299688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3</a:t>
              </a:r>
              <a:endParaRPr lang="en-US" altLang="zh-CN" sz="1600" b="1" dirty="0">
                <a:latin typeface="Times New Roman" panose="02020603050405020304" pitchFamily="18" charset="0"/>
                <a:ea typeface="宋体" panose="02010600030101010101" pitchFamily="2" charset="-122"/>
              </a:endParaRPr>
            </a:p>
          </p:txBody>
        </p:sp>
        <p:sp>
          <p:nvSpPr>
            <p:cNvPr id="132134" name="Rectangle 72"/>
            <p:cNvSpPr/>
            <p:nvPr/>
          </p:nvSpPr>
          <p:spPr>
            <a:xfrm>
              <a:off x="5405438" y="299688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7</a:t>
              </a:r>
              <a:endParaRPr lang="en-US" altLang="zh-CN" sz="1600" b="1" dirty="0">
                <a:latin typeface="Times New Roman" panose="02020603050405020304" pitchFamily="18" charset="0"/>
                <a:ea typeface="宋体" panose="02010600030101010101" pitchFamily="2" charset="-122"/>
              </a:endParaRPr>
            </a:p>
          </p:txBody>
        </p:sp>
        <p:sp>
          <p:nvSpPr>
            <p:cNvPr id="132135" name="Rectangle 73"/>
            <p:cNvSpPr/>
            <p:nvPr/>
          </p:nvSpPr>
          <p:spPr>
            <a:xfrm>
              <a:off x="3998913" y="3644583"/>
              <a:ext cx="46164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12</a:t>
              </a:r>
              <a:endParaRPr lang="en-US" altLang="zh-CN" sz="1600" b="1" dirty="0">
                <a:latin typeface="Times New Roman" panose="02020603050405020304" pitchFamily="18" charset="0"/>
                <a:ea typeface="宋体" panose="02010600030101010101" pitchFamily="2" charset="-122"/>
              </a:endParaRPr>
            </a:p>
          </p:txBody>
        </p:sp>
        <p:sp>
          <p:nvSpPr>
            <p:cNvPr id="132136" name="Rectangle 74"/>
            <p:cNvSpPr/>
            <p:nvPr/>
          </p:nvSpPr>
          <p:spPr>
            <a:xfrm>
              <a:off x="5405438" y="3981133"/>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8</a:t>
              </a:r>
              <a:endParaRPr lang="en-US" altLang="zh-CN" sz="1600" b="1" dirty="0">
                <a:latin typeface="Times New Roman" panose="02020603050405020304" pitchFamily="18" charset="0"/>
                <a:ea typeface="宋体" panose="02010600030101010101" pitchFamily="2" charset="-122"/>
              </a:endParaRPr>
            </a:p>
          </p:txBody>
        </p:sp>
        <p:sp>
          <p:nvSpPr>
            <p:cNvPr id="132137" name="Rectangle 75"/>
            <p:cNvSpPr/>
            <p:nvPr/>
          </p:nvSpPr>
          <p:spPr>
            <a:xfrm>
              <a:off x="4540251" y="4270058"/>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6</a:t>
              </a:r>
              <a:endParaRPr lang="en-US" altLang="zh-CN" sz="1600" b="1" dirty="0">
                <a:latin typeface="Times New Roman" panose="02020603050405020304" pitchFamily="18" charset="0"/>
                <a:ea typeface="宋体" panose="02010600030101010101" pitchFamily="2" charset="-122"/>
              </a:endParaRPr>
            </a:p>
          </p:txBody>
        </p:sp>
        <p:sp>
          <p:nvSpPr>
            <p:cNvPr id="132138" name="Rectangle 76"/>
            <p:cNvSpPr/>
            <p:nvPr/>
          </p:nvSpPr>
          <p:spPr>
            <a:xfrm>
              <a:off x="2700338" y="4270058"/>
              <a:ext cx="39560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9</a:t>
              </a:r>
              <a:endParaRPr lang="en-US" altLang="zh-CN" sz="1600" b="1" dirty="0">
                <a:latin typeface="Times New Roman" panose="02020603050405020304" pitchFamily="18" charset="0"/>
                <a:ea typeface="宋体" panose="02010600030101010101" pitchFamily="2" charset="-122"/>
              </a:endParaRPr>
            </a:p>
          </p:txBody>
        </p:sp>
        <p:sp>
          <p:nvSpPr>
            <p:cNvPr id="132139" name="Rectangle 77"/>
            <p:cNvSpPr/>
            <p:nvPr/>
          </p:nvSpPr>
          <p:spPr>
            <a:xfrm>
              <a:off x="3495676" y="4292283"/>
              <a:ext cx="46164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10</a:t>
              </a:r>
              <a:endParaRPr lang="en-US" altLang="zh-CN" sz="1600" b="1" dirty="0">
                <a:latin typeface="Times New Roman" panose="02020603050405020304" pitchFamily="18" charset="0"/>
                <a:ea typeface="宋体" panose="02010600030101010101" pitchFamily="2" charset="-122"/>
              </a:endParaRPr>
            </a:p>
          </p:txBody>
        </p:sp>
        <p:sp>
          <p:nvSpPr>
            <p:cNvPr id="132140" name="Rectangle 78"/>
            <p:cNvSpPr/>
            <p:nvPr/>
          </p:nvSpPr>
          <p:spPr>
            <a:xfrm>
              <a:off x="3495676" y="4917758"/>
              <a:ext cx="450215" cy="337185"/>
            </a:xfrm>
            <a:prstGeom prst="rect">
              <a:avLst/>
            </a:prstGeom>
            <a:noFill/>
            <a:ln w="9525">
              <a:noFill/>
            </a:ln>
          </p:spPr>
          <p:txBody>
            <a:bodyPr wrap="none" anchor="ctr" anchorCtr="0">
              <a:spAutoFit/>
            </a:bodyPr>
            <a:p>
              <a:r>
                <a:rPr lang="en-US" altLang="zh-CN" sz="1600" b="1" dirty="0">
                  <a:latin typeface="Times New Roman" panose="02020603050405020304" pitchFamily="18" charset="0"/>
                  <a:ea typeface="宋体" panose="02010600030101010101" pitchFamily="2" charset="-122"/>
                </a:rPr>
                <a:t>C</a:t>
              </a:r>
              <a:r>
                <a:rPr lang="en-US" altLang="zh-CN" sz="1600" b="1" baseline="-30000" dirty="0">
                  <a:latin typeface="Times New Roman" panose="02020603050405020304" pitchFamily="18" charset="0"/>
                  <a:ea typeface="宋体" panose="02010600030101010101" pitchFamily="2" charset="-122"/>
                </a:rPr>
                <a:t>11</a:t>
              </a:r>
              <a:endParaRPr lang="en-US" altLang="zh-CN" sz="1600" b="1"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lvl="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假设一个工程的进度计划用AOE网表示，如图所示</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求出每个事件的最早发生时间和最晚发生时间。</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该工程完工至少需要多少时间?</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求出所有关键路径和关键活动。</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130052" name="Group 8"/>
          <p:cNvGrpSpPr/>
          <p:nvPr/>
        </p:nvGrpSpPr>
        <p:grpSpPr>
          <a:xfrm>
            <a:off x="2567305" y="2924493"/>
            <a:ext cx="6121400" cy="2044700"/>
            <a:chOff x="0" y="0"/>
            <a:chExt cx="3856" cy="1288"/>
          </a:xfrm>
        </p:grpSpPr>
        <p:sp>
          <p:nvSpPr>
            <p:cNvPr id="130053" name="Oval 9"/>
            <p:cNvSpPr/>
            <p:nvPr/>
          </p:nvSpPr>
          <p:spPr>
            <a:xfrm>
              <a:off x="24" y="572"/>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0</a:t>
              </a:r>
              <a:endParaRPr lang="en-US" altLang="zh-CN" sz="2400" baseline="-18000" dirty="0">
                <a:latin typeface="Times New Roman" panose="02020603050405020304" pitchFamily="18" charset="0"/>
                <a:ea typeface="宋体" panose="02010600030101010101" pitchFamily="2" charset="-122"/>
              </a:endParaRPr>
            </a:p>
          </p:txBody>
        </p:sp>
        <p:sp>
          <p:nvSpPr>
            <p:cNvPr id="130054" name="Oval 10"/>
            <p:cNvSpPr/>
            <p:nvPr/>
          </p:nvSpPr>
          <p:spPr>
            <a:xfrm>
              <a:off x="2217" y="81"/>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5</a:t>
              </a:r>
              <a:endParaRPr lang="en-US" altLang="zh-CN" sz="2400" baseline="-18000" dirty="0">
                <a:latin typeface="Times New Roman" panose="02020603050405020304" pitchFamily="18" charset="0"/>
                <a:ea typeface="宋体" panose="02010600030101010101" pitchFamily="2" charset="-122"/>
              </a:endParaRPr>
            </a:p>
          </p:txBody>
        </p:sp>
        <p:sp>
          <p:nvSpPr>
            <p:cNvPr id="130055" name="Oval 11"/>
            <p:cNvSpPr/>
            <p:nvPr/>
          </p:nvSpPr>
          <p:spPr>
            <a:xfrm>
              <a:off x="1456" y="988"/>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4</a:t>
              </a:r>
              <a:endParaRPr lang="en-US" altLang="zh-CN" sz="2400" baseline="-18000" dirty="0">
                <a:latin typeface="Times New Roman" panose="02020603050405020304" pitchFamily="18" charset="0"/>
                <a:ea typeface="宋体" panose="02010600030101010101" pitchFamily="2" charset="-122"/>
              </a:endParaRPr>
            </a:p>
          </p:txBody>
        </p:sp>
        <p:sp>
          <p:nvSpPr>
            <p:cNvPr id="130056" name="Oval 12"/>
            <p:cNvSpPr/>
            <p:nvPr/>
          </p:nvSpPr>
          <p:spPr>
            <a:xfrm>
              <a:off x="2304" y="98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7</a:t>
              </a:r>
              <a:endParaRPr lang="en-US" altLang="zh-CN" sz="2400" baseline="-18000" dirty="0">
                <a:latin typeface="Times New Roman" panose="02020603050405020304" pitchFamily="18" charset="0"/>
                <a:ea typeface="宋体" panose="02010600030101010101" pitchFamily="2" charset="-122"/>
              </a:endParaRPr>
            </a:p>
          </p:txBody>
        </p:sp>
        <p:sp>
          <p:nvSpPr>
            <p:cNvPr id="130057" name="Oval 13"/>
            <p:cNvSpPr/>
            <p:nvPr/>
          </p:nvSpPr>
          <p:spPr>
            <a:xfrm>
              <a:off x="1369" y="76"/>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3</a:t>
              </a:r>
              <a:endParaRPr lang="en-US" altLang="zh-CN" sz="2400" baseline="-18000" dirty="0">
                <a:latin typeface="Times New Roman" panose="02020603050405020304" pitchFamily="18" charset="0"/>
                <a:ea typeface="宋体" panose="02010600030101010101" pitchFamily="2" charset="-122"/>
              </a:endParaRPr>
            </a:p>
          </p:txBody>
        </p:sp>
        <p:sp>
          <p:nvSpPr>
            <p:cNvPr id="130058" name="Oval 14"/>
            <p:cNvSpPr/>
            <p:nvPr/>
          </p:nvSpPr>
          <p:spPr>
            <a:xfrm>
              <a:off x="592" y="956"/>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2</a:t>
              </a:r>
              <a:endParaRPr lang="en-US" altLang="zh-CN" sz="2400" baseline="-18000" dirty="0">
                <a:latin typeface="Times New Roman" panose="02020603050405020304" pitchFamily="18" charset="0"/>
                <a:ea typeface="宋体" panose="02010600030101010101" pitchFamily="2" charset="-122"/>
              </a:endParaRPr>
            </a:p>
          </p:txBody>
        </p:sp>
        <p:sp>
          <p:nvSpPr>
            <p:cNvPr id="130059" name="Oval 15"/>
            <p:cNvSpPr/>
            <p:nvPr/>
          </p:nvSpPr>
          <p:spPr>
            <a:xfrm>
              <a:off x="528" y="8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1</a:t>
              </a:r>
              <a:endParaRPr lang="en-US" altLang="zh-CN" sz="2400" baseline="-18000" dirty="0">
                <a:latin typeface="Times New Roman" panose="02020603050405020304" pitchFamily="18" charset="0"/>
                <a:ea typeface="宋体" panose="02010600030101010101" pitchFamily="2" charset="-122"/>
              </a:endParaRPr>
            </a:p>
          </p:txBody>
        </p:sp>
        <p:sp>
          <p:nvSpPr>
            <p:cNvPr id="130060" name="Oval 16"/>
            <p:cNvSpPr/>
            <p:nvPr/>
          </p:nvSpPr>
          <p:spPr>
            <a:xfrm>
              <a:off x="1912" y="540"/>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6</a:t>
              </a:r>
              <a:endParaRPr lang="en-US" altLang="zh-CN" sz="2400" baseline="-18000" dirty="0">
                <a:latin typeface="Times New Roman" panose="02020603050405020304" pitchFamily="18" charset="0"/>
                <a:ea typeface="宋体" panose="02010600030101010101" pitchFamily="2" charset="-122"/>
              </a:endParaRPr>
            </a:p>
          </p:txBody>
        </p:sp>
        <p:sp>
          <p:nvSpPr>
            <p:cNvPr id="130061" name="Oval 17"/>
            <p:cNvSpPr/>
            <p:nvPr/>
          </p:nvSpPr>
          <p:spPr>
            <a:xfrm>
              <a:off x="2736" y="492"/>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8</a:t>
              </a:r>
              <a:endParaRPr lang="en-US" altLang="zh-CN" sz="2400" baseline="-18000" dirty="0">
                <a:latin typeface="Times New Roman" panose="02020603050405020304" pitchFamily="18" charset="0"/>
                <a:ea typeface="宋体" panose="02010600030101010101" pitchFamily="2" charset="-122"/>
              </a:endParaRPr>
            </a:p>
          </p:txBody>
        </p:sp>
        <p:grpSp>
          <p:nvGrpSpPr>
            <p:cNvPr id="130062" name="Group 18"/>
            <p:cNvGrpSpPr/>
            <p:nvPr/>
          </p:nvGrpSpPr>
          <p:grpSpPr>
            <a:xfrm>
              <a:off x="0" y="284"/>
              <a:ext cx="600" cy="288"/>
              <a:chOff x="0" y="0"/>
              <a:chExt cx="600" cy="288"/>
            </a:xfrm>
          </p:grpSpPr>
          <p:sp>
            <p:nvSpPr>
              <p:cNvPr id="130063" name="Rectangle 19"/>
              <p:cNvSpPr/>
              <p:nvPr/>
            </p:nvSpPr>
            <p:spPr>
              <a:xfrm>
                <a:off x="0" y="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a1=5</a:t>
                </a:r>
                <a:endParaRPr lang="en-US" altLang="zh-CN" sz="2000" dirty="0">
                  <a:latin typeface="Times New Roman" panose="02020603050405020304" pitchFamily="18" charset="0"/>
                  <a:ea typeface="宋体" panose="02010600030101010101" pitchFamily="2" charset="-122"/>
                </a:endParaRPr>
              </a:p>
            </p:txBody>
          </p:sp>
          <p:sp>
            <p:nvSpPr>
              <p:cNvPr id="130064" name="Line 20"/>
              <p:cNvSpPr/>
              <p:nvPr/>
            </p:nvSpPr>
            <p:spPr>
              <a:xfrm flipV="1">
                <a:off x="216" y="0"/>
                <a:ext cx="384" cy="288"/>
              </a:xfrm>
              <a:prstGeom prst="line">
                <a:avLst/>
              </a:prstGeom>
              <a:ln w="28575" cap="flat" cmpd="sng">
                <a:solidFill>
                  <a:schemeClr val="tx1"/>
                </a:solidFill>
                <a:prstDash val="solid"/>
                <a:round/>
                <a:headEnd type="none" w="med" len="med"/>
                <a:tailEnd type="triangle" w="med" len="med"/>
              </a:ln>
            </p:spPr>
          </p:sp>
        </p:grpSp>
        <p:grpSp>
          <p:nvGrpSpPr>
            <p:cNvPr id="130065" name="Group 21"/>
            <p:cNvGrpSpPr/>
            <p:nvPr/>
          </p:nvGrpSpPr>
          <p:grpSpPr>
            <a:xfrm>
              <a:off x="216" y="704"/>
              <a:ext cx="460" cy="332"/>
              <a:chOff x="0" y="0"/>
              <a:chExt cx="460" cy="332"/>
            </a:xfrm>
          </p:grpSpPr>
          <p:sp>
            <p:nvSpPr>
              <p:cNvPr id="130066" name="Rectangle 22"/>
              <p:cNvSpPr/>
              <p:nvPr/>
            </p:nvSpPr>
            <p:spPr>
              <a:xfrm>
                <a:off x="75" y="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a2=6</a:t>
                </a:r>
                <a:endParaRPr lang="en-US" altLang="zh-CN" sz="2000" dirty="0">
                  <a:latin typeface="Times New Roman" panose="02020603050405020304" pitchFamily="18" charset="0"/>
                  <a:ea typeface="宋体" panose="02010600030101010101" pitchFamily="2" charset="-122"/>
                </a:endParaRPr>
              </a:p>
            </p:txBody>
          </p:sp>
          <p:sp>
            <p:nvSpPr>
              <p:cNvPr id="130067" name="Line 23"/>
              <p:cNvSpPr/>
              <p:nvPr/>
            </p:nvSpPr>
            <p:spPr>
              <a:xfrm>
                <a:off x="0" y="92"/>
                <a:ext cx="384" cy="240"/>
              </a:xfrm>
              <a:prstGeom prst="line">
                <a:avLst/>
              </a:prstGeom>
              <a:ln w="28575" cap="flat" cmpd="sng">
                <a:solidFill>
                  <a:schemeClr val="tx1"/>
                </a:solidFill>
                <a:prstDash val="solid"/>
                <a:round/>
                <a:headEnd type="none" w="med" len="med"/>
                <a:tailEnd type="triangle" w="med" len="med"/>
              </a:ln>
            </p:spPr>
          </p:sp>
        </p:grpSp>
        <p:grpSp>
          <p:nvGrpSpPr>
            <p:cNvPr id="130068" name="Group 24"/>
            <p:cNvGrpSpPr/>
            <p:nvPr/>
          </p:nvGrpSpPr>
          <p:grpSpPr>
            <a:xfrm>
              <a:off x="835" y="0"/>
              <a:ext cx="544" cy="204"/>
              <a:chOff x="0" y="0"/>
              <a:chExt cx="544" cy="204"/>
            </a:xfrm>
          </p:grpSpPr>
          <p:sp>
            <p:nvSpPr>
              <p:cNvPr id="130069" name="Rectangle 25"/>
              <p:cNvSpPr/>
              <p:nvPr/>
            </p:nvSpPr>
            <p:spPr>
              <a:xfrm>
                <a:off x="28" y="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a3=3</a:t>
                </a:r>
                <a:endParaRPr lang="en-US" altLang="zh-CN" sz="2000" dirty="0">
                  <a:latin typeface="Times New Roman" panose="02020603050405020304" pitchFamily="18" charset="0"/>
                  <a:ea typeface="宋体" panose="02010600030101010101" pitchFamily="2" charset="-122"/>
                </a:endParaRPr>
              </a:p>
            </p:txBody>
          </p:sp>
          <p:sp>
            <p:nvSpPr>
              <p:cNvPr id="130070" name="Line 26"/>
              <p:cNvSpPr/>
              <p:nvPr/>
            </p:nvSpPr>
            <p:spPr>
              <a:xfrm flipV="1">
                <a:off x="0" y="196"/>
                <a:ext cx="544" cy="0"/>
              </a:xfrm>
              <a:prstGeom prst="line">
                <a:avLst/>
              </a:prstGeom>
              <a:ln w="28575" cap="flat" cmpd="sng">
                <a:solidFill>
                  <a:schemeClr val="tx1"/>
                </a:solidFill>
                <a:prstDash val="solid"/>
                <a:round/>
                <a:headEnd type="none" w="med" len="med"/>
                <a:tailEnd type="triangle" w="med" len="med"/>
              </a:ln>
            </p:spPr>
          </p:sp>
        </p:grpSp>
        <p:grpSp>
          <p:nvGrpSpPr>
            <p:cNvPr id="130071" name="Group 27"/>
            <p:cNvGrpSpPr/>
            <p:nvPr/>
          </p:nvGrpSpPr>
          <p:grpSpPr>
            <a:xfrm>
              <a:off x="1632" y="272"/>
              <a:ext cx="556" cy="257"/>
              <a:chOff x="0" y="0"/>
              <a:chExt cx="556" cy="257"/>
            </a:xfrm>
          </p:grpSpPr>
          <p:sp>
            <p:nvSpPr>
              <p:cNvPr id="130072" name="Rectangle 28"/>
              <p:cNvSpPr/>
              <p:nvPr/>
            </p:nvSpPr>
            <p:spPr>
              <a:xfrm>
                <a:off x="171" y="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a8=5</a:t>
                </a:r>
                <a:endParaRPr lang="en-US" altLang="zh-CN" sz="2000" dirty="0">
                  <a:latin typeface="Times New Roman" panose="02020603050405020304" pitchFamily="18" charset="0"/>
                  <a:ea typeface="宋体" panose="02010600030101010101" pitchFamily="2" charset="-122"/>
                </a:endParaRPr>
              </a:p>
            </p:txBody>
          </p:sp>
          <p:sp>
            <p:nvSpPr>
              <p:cNvPr id="130073" name="Line 29"/>
              <p:cNvSpPr/>
              <p:nvPr/>
            </p:nvSpPr>
            <p:spPr>
              <a:xfrm>
                <a:off x="0" y="8"/>
                <a:ext cx="408" cy="249"/>
              </a:xfrm>
              <a:prstGeom prst="line">
                <a:avLst/>
              </a:prstGeom>
              <a:ln w="28575" cap="flat" cmpd="sng">
                <a:solidFill>
                  <a:schemeClr val="tx1"/>
                </a:solidFill>
                <a:prstDash val="solid"/>
                <a:round/>
                <a:headEnd type="none" w="med" len="med"/>
                <a:tailEnd type="triangle" w="med" len="med"/>
              </a:ln>
            </p:spPr>
          </p:sp>
        </p:grpSp>
        <p:grpSp>
          <p:nvGrpSpPr>
            <p:cNvPr id="130074" name="Group 30"/>
            <p:cNvGrpSpPr/>
            <p:nvPr/>
          </p:nvGrpSpPr>
          <p:grpSpPr>
            <a:xfrm>
              <a:off x="632" y="300"/>
              <a:ext cx="817" cy="657"/>
              <a:chOff x="0" y="0"/>
              <a:chExt cx="817" cy="657"/>
            </a:xfrm>
          </p:grpSpPr>
          <p:sp>
            <p:nvSpPr>
              <p:cNvPr id="130075" name="Rectangle 31"/>
              <p:cNvSpPr/>
              <p:nvPr/>
            </p:nvSpPr>
            <p:spPr>
              <a:xfrm>
                <a:off x="0" y="156"/>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a4=12</a:t>
                </a:r>
                <a:endParaRPr lang="en-US" altLang="zh-CN" sz="2000" dirty="0">
                  <a:latin typeface="Times New Roman" panose="02020603050405020304" pitchFamily="18" charset="0"/>
                  <a:ea typeface="宋体" panose="02010600030101010101" pitchFamily="2" charset="-122"/>
                </a:endParaRPr>
              </a:p>
            </p:txBody>
          </p:sp>
          <p:sp>
            <p:nvSpPr>
              <p:cNvPr id="130076" name="Line 32"/>
              <p:cNvSpPr/>
              <p:nvPr/>
            </p:nvSpPr>
            <p:spPr>
              <a:xfrm flipV="1">
                <a:off x="160" y="0"/>
                <a:ext cx="657" cy="657"/>
              </a:xfrm>
              <a:prstGeom prst="line">
                <a:avLst/>
              </a:prstGeom>
              <a:ln w="28575" cap="flat" cmpd="sng">
                <a:solidFill>
                  <a:schemeClr val="tx1"/>
                </a:solidFill>
                <a:prstDash val="solid"/>
                <a:round/>
                <a:headEnd type="none" w="med" len="med"/>
                <a:tailEnd type="triangle" w="med" len="med"/>
              </a:ln>
            </p:spPr>
          </p:sp>
        </p:grpSp>
        <p:grpSp>
          <p:nvGrpSpPr>
            <p:cNvPr id="130077" name="Group 33"/>
            <p:cNvGrpSpPr/>
            <p:nvPr/>
          </p:nvGrpSpPr>
          <p:grpSpPr>
            <a:xfrm>
              <a:off x="888" y="1068"/>
              <a:ext cx="576" cy="204"/>
              <a:chOff x="0" y="0"/>
              <a:chExt cx="576" cy="204"/>
            </a:xfrm>
          </p:grpSpPr>
          <p:sp>
            <p:nvSpPr>
              <p:cNvPr id="130078" name="Rectangle 34"/>
              <p:cNvSpPr/>
              <p:nvPr/>
            </p:nvSpPr>
            <p:spPr>
              <a:xfrm>
                <a:off x="56"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a5=3</a:t>
                </a:r>
                <a:endParaRPr lang="en-US" altLang="zh-CN" sz="2000" dirty="0">
                  <a:latin typeface="Times New Roman" panose="02020603050405020304" pitchFamily="18" charset="0"/>
                  <a:ea typeface="宋体" panose="02010600030101010101" pitchFamily="2" charset="-122"/>
                </a:endParaRPr>
              </a:p>
            </p:txBody>
          </p:sp>
          <p:sp>
            <p:nvSpPr>
              <p:cNvPr id="130079" name="Line 35"/>
              <p:cNvSpPr/>
              <p:nvPr/>
            </p:nvSpPr>
            <p:spPr>
              <a:xfrm>
                <a:off x="0" y="0"/>
                <a:ext cx="576" cy="0"/>
              </a:xfrm>
              <a:prstGeom prst="line">
                <a:avLst/>
              </a:prstGeom>
              <a:ln w="28575" cap="flat" cmpd="sng">
                <a:solidFill>
                  <a:schemeClr val="tx1"/>
                </a:solidFill>
                <a:prstDash val="solid"/>
                <a:round/>
                <a:headEnd type="none" w="med" len="med"/>
                <a:tailEnd type="triangle" w="med" len="med"/>
              </a:ln>
            </p:spPr>
          </p:sp>
        </p:grpSp>
        <p:grpSp>
          <p:nvGrpSpPr>
            <p:cNvPr id="130080" name="Group 36"/>
            <p:cNvGrpSpPr/>
            <p:nvPr/>
          </p:nvGrpSpPr>
          <p:grpSpPr>
            <a:xfrm>
              <a:off x="1752" y="1084"/>
              <a:ext cx="544" cy="204"/>
              <a:chOff x="0" y="0"/>
              <a:chExt cx="544" cy="204"/>
            </a:xfrm>
          </p:grpSpPr>
          <p:sp>
            <p:nvSpPr>
              <p:cNvPr id="130081" name="Rectangle 37"/>
              <p:cNvSpPr/>
              <p:nvPr/>
            </p:nvSpPr>
            <p:spPr>
              <a:xfrm>
                <a:off x="16" y="0"/>
                <a:ext cx="408"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a10=4</a:t>
                </a:r>
                <a:endParaRPr lang="en-US" altLang="zh-CN" sz="2000" dirty="0">
                  <a:latin typeface="Times New Roman" panose="02020603050405020304" pitchFamily="18" charset="0"/>
                  <a:ea typeface="宋体" panose="02010600030101010101" pitchFamily="2" charset="-122"/>
                </a:endParaRPr>
              </a:p>
            </p:txBody>
          </p:sp>
          <p:sp>
            <p:nvSpPr>
              <p:cNvPr id="130082" name="Line 38"/>
              <p:cNvSpPr/>
              <p:nvPr/>
            </p:nvSpPr>
            <p:spPr>
              <a:xfrm>
                <a:off x="0" y="8"/>
                <a:ext cx="544" cy="0"/>
              </a:xfrm>
              <a:prstGeom prst="line">
                <a:avLst/>
              </a:prstGeom>
              <a:ln w="28575" cap="flat" cmpd="sng">
                <a:solidFill>
                  <a:schemeClr val="tx1"/>
                </a:solidFill>
                <a:prstDash val="solid"/>
                <a:round/>
                <a:headEnd type="none" w="med" len="med"/>
                <a:tailEnd type="triangle" w="med" len="med"/>
              </a:ln>
            </p:spPr>
          </p:sp>
        </p:grpSp>
        <p:grpSp>
          <p:nvGrpSpPr>
            <p:cNvPr id="130083" name="Group 39"/>
            <p:cNvGrpSpPr/>
            <p:nvPr/>
          </p:nvGrpSpPr>
          <p:grpSpPr>
            <a:xfrm>
              <a:off x="1651" y="747"/>
              <a:ext cx="509" cy="289"/>
              <a:chOff x="0" y="0"/>
              <a:chExt cx="509" cy="289"/>
            </a:xfrm>
          </p:grpSpPr>
          <p:sp>
            <p:nvSpPr>
              <p:cNvPr id="130084" name="Rectangle 40"/>
              <p:cNvSpPr/>
              <p:nvPr/>
            </p:nvSpPr>
            <p:spPr>
              <a:xfrm>
                <a:off x="124" y="85"/>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a9=1</a:t>
                </a:r>
                <a:endParaRPr lang="en-US" altLang="zh-CN" sz="2000" dirty="0">
                  <a:latin typeface="Times New Roman" panose="02020603050405020304" pitchFamily="18" charset="0"/>
                  <a:ea typeface="宋体" panose="02010600030101010101" pitchFamily="2" charset="-122"/>
                </a:endParaRPr>
              </a:p>
            </p:txBody>
          </p:sp>
          <p:sp>
            <p:nvSpPr>
              <p:cNvPr id="130085" name="Line 41"/>
              <p:cNvSpPr/>
              <p:nvPr/>
            </p:nvSpPr>
            <p:spPr>
              <a:xfrm flipV="1">
                <a:off x="0" y="0"/>
                <a:ext cx="340" cy="249"/>
              </a:xfrm>
              <a:prstGeom prst="line">
                <a:avLst/>
              </a:prstGeom>
              <a:ln w="28575" cap="flat" cmpd="sng">
                <a:solidFill>
                  <a:schemeClr val="tx1"/>
                </a:solidFill>
                <a:prstDash val="solid"/>
                <a:round/>
                <a:headEnd type="none" w="med" len="med"/>
                <a:tailEnd type="triangle" w="med" len="med"/>
              </a:ln>
            </p:spPr>
          </p:sp>
        </p:grpSp>
        <p:grpSp>
          <p:nvGrpSpPr>
            <p:cNvPr id="130086" name="Group 42"/>
            <p:cNvGrpSpPr/>
            <p:nvPr/>
          </p:nvGrpSpPr>
          <p:grpSpPr>
            <a:xfrm>
              <a:off x="2208" y="440"/>
              <a:ext cx="544" cy="204"/>
              <a:chOff x="0" y="0"/>
              <a:chExt cx="544" cy="204"/>
            </a:xfrm>
          </p:grpSpPr>
          <p:sp>
            <p:nvSpPr>
              <p:cNvPr id="130087" name="Rectangle 43"/>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a12=5</a:t>
                </a:r>
                <a:endParaRPr lang="en-US" altLang="zh-CN" sz="2000" dirty="0">
                  <a:latin typeface="Times New Roman" panose="02020603050405020304" pitchFamily="18" charset="0"/>
                  <a:ea typeface="宋体" panose="02010600030101010101" pitchFamily="2" charset="-122"/>
                </a:endParaRPr>
              </a:p>
            </p:txBody>
          </p:sp>
          <p:sp>
            <p:nvSpPr>
              <p:cNvPr id="130088" name="Line 44"/>
              <p:cNvSpPr/>
              <p:nvPr/>
            </p:nvSpPr>
            <p:spPr>
              <a:xfrm>
                <a:off x="0" y="192"/>
                <a:ext cx="544" cy="0"/>
              </a:xfrm>
              <a:prstGeom prst="line">
                <a:avLst/>
              </a:prstGeom>
              <a:ln w="28575" cap="flat" cmpd="sng">
                <a:solidFill>
                  <a:schemeClr val="tx1"/>
                </a:solidFill>
                <a:prstDash val="solid"/>
                <a:round/>
                <a:headEnd type="none" w="med" len="med"/>
                <a:tailEnd type="triangle" w="med" len="med"/>
              </a:ln>
            </p:spPr>
          </p:sp>
        </p:grpSp>
        <p:grpSp>
          <p:nvGrpSpPr>
            <p:cNvPr id="130089" name="Group 45"/>
            <p:cNvGrpSpPr/>
            <p:nvPr/>
          </p:nvGrpSpPr>
          <p:grpSpPr>
            <a:xfrm>
              <a:off x="2504" y="128"/>
              <a:ext cx="1134" cy="380"/>
              <a:chOff x="0" y="0"/>
              <a:chExt cx="1134" cy="380"/>
            </a:xfrm>
          </p:grpSpPr>
          <p:sp>
            <p:nvSpPr>
              <p:cNvPr id="130090" name="Rectangle 46"/>
              <p:cNvSpPr/>
              <p:nvPr/>
            </p:nvSpPr>
            <p:spPr>
              <a:xfrm>
                <a:off x="424"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a11=4</a:t>
                </a:r>
                <a:endParaRPr lang="en-US" altLang="zh-CN" sz="2000" dirty="0">
                  <a:latin typeface="Times New Roman" panose="02020603050405020304" pitchFamily="18" charset="0"/>
                  <a:ea typeface="宋体" panose="02010600030101010101" pitchFamily="2" charset="-122"/>
                </a:endParaRPr>
              </a:p>
            </p:txBody>
          </p:sp>
          <p:sp>
            <p:nvSpPr>
              <p:cNvPr id="130091" name="Line 47"/>
              <p:cNvSpPr/>
              <p:nvPr/>
            </p:nvSpPr>
            <p:spPr>
              <a:xfrm>
                <a:off x="0" y="44"/>
                <a:ext cx="1134" cy="336"/>
              </a:xfrm>
              <a:prstGeom prst="line">
                <a:avLst/>
              </a:prstGeom>
              <a:ln w="28575" cap="flat" cmpd="sng">
                <a:solidFill>
                  <a:schemeClr val="tx1"/>
                </a:solidFill>
                <a:prstDash val="solid"/>
                <a:round/>
                <a:headEnd type="none" w="med" len="med"/>
                <a:tailEnd type="triangle" w="med" len="med"/>
              </a:ln>
            </p:spPr>
          </p:sp>
        </p:grpSp>
        <p:grpSp>
          <p:nvGrpSpPr>
            <p:cNvPr id="130092" name="Group 48"/>
            <p:cNvGrpSpPr/>
            <p:nvPr/>
          </p:nvGrpSpPr>
          <p:grpSpPr>
            <a:xfrm>
              <a:off x="1152" y="308"/>
              <a:ext cx="392" cy="680"/>
              <a:chOff x="0" y="0"/>
              <a:chExt cx="392" cy="680"/>
            </a:xfrm>
          </p:grpSpPr>
          <p:sp>
            <p:nvSpPr>
              <p:cNvPr id="130093" name="Line 49"/>
              <p:cNvSpPr/>
              <p:nvPr/>
            </p:nvSpPr>
            <p:spPr>
              <a:xfrm>
                <a:off x="392" y="0"/>
                <a:ext cx="0" cy="680"/>
              </a:xfrm>
              <a:prstGeom prst="line">
                <a:avLst/>
              </a:prstGeom>
              <a:ln w="28575" cap="flat" cmpd="sng">
                <a:solidFill>
                  <a:schemeClr val="tx1"/>
                </a:solidFill>
                <a:prstDash val="solid"/>
                <a:round/>
                <a:headEnd type="none" w="med" len="med"/>
                <a:tailEnd type="triangle" w="med" len="med"/>
              </a:ln>
            </p:spPr>
          </p:sp>
          <p:sp>
            <p:nvSpPr>
              <p:cNvPr id="130094" name="Rectangle 50"/>
              <p:cNvSpPr/>
              <p:nvPr/>
            </p:nvSpPr>
            <p:spPr>
              <a:xfrm>
                <a:off x="0" y="264"/>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a6=3</a:t>
                </a:r>
                <a:endParaRPr lang="en-US" altLang="zh-CN" sz="2000" dirty="0">
                  <a:latin typeface="Times New Roman" panose="02020603050405020304" pitchFamily="18" charset="0"/>
                  <a:ea typeface="宋体" panose="02010600030101010101" pitchFamily="2" charset="-122"/>
                </a:endParaRPr>
              </a:p>
            </p:txBody>
          </p:sp>
        </p:grpSp>
        <p:grpSp>
          <p:nvGrpSpPr>
            <p:cNvPr id="130095" name="Group 51"/>
            <p:cNvGrpSpPr/>
            <p:nvPr/>
          </p:nvGrpSpPr>
          <p:grpSpPr>
            <a:xfrm>
              <a:off x="1672" y="4"/>
              <a:ext cx="544" cy="204"/>
              <a:chOff x="0" y="0"/>
              <a:chExt cx="544" cy="204"/>
            </a:xfrm>
          </p:grpSpPr>
          <p:sp>
            <p:nvSpPr>
              <p:cNvPr id="130096" name="Rectangle 52"/>
              <p:cNvSpPr/>
              <p:nvPr/>
            </p:nvSpPr>
            <p:spPr>
              <a:xfrm>
                <a:off x="48" y="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a7=3</a:t>
                </a:r>
                <a:endParaRPr lang="en-US" altLang="zh-CN" sz="2000" dirty="0">
                  <a:latin typeface="Times New Roman" panose="02020603050405020304" pitchFamily="18" charset="0"/>
                  <a:ea typeface="宋体" panose="02010600030101010101" pitchFamily="2" charset="-122"/>
                </a:endParaRPr>
              </a:p>
            </p:txBody>
          </p:sp>
          <p:sp>
            <p:nvSpPr>
              <p:cNvPr id="130097" name="Line 53"/>
              <p:cNvSpPr/>
              <p:nvPr/>
            </p:nvSpPr>
            <p:spPr>
              <a:xfrm flipV="1">
                <a:off x="0" y="184"/>
                <a:ext cx="544" cy="0"/>
              </a:xfrm>
              <a:prstGeom prst="line">
                <a:avLst/>
              </a:prstGeom>
              <a:ln w="28575" cap="flat" cmpd="sng">
                <a:solidFill>
                  <a:schemeClr val="tx1"/>
                </a:solidFill>
                <a:prstDash val="solid"/>
                <a:round/>
                <a:headEnd type="none" w="med" len="med"/>
                <a:tailEnd type="triangle" w="med" len="med"/>
              </a:ln>
            </p:spPr>
          </p:sp>
        </p:grpSp>
        <p:grpSp>
          <p:nvGrpSpPr>
            <p:cNvPr id="130098" name="Group 54"/>
            <p:cNvGrpSpPr/>
            <p:nvPr/>
          </p:nvGrpSpPr>
          <p:grpSpPr>
            <a:xfrm>
              <a:off x="2496" y="708"/>
              <a:ext cx="513" cy="304"/>
              <a:chOff x="0" y="0"/>
              <a:chExt cx="513" cy="304"/>
            </a:xfrm>
          </p:grpSpPr>
          <p:sp>
            <p:nvSpPr>
              <p:cNvPr id="130099" name="Rectangle 55"/>
              <p:cNvSpPr/>
              <p:nvPr/>
            </p:nvSpPr>
            <p:spPr>
              <a:xfrm>
                <a:off x="128" y="100"/>
                <a:ext cx="385"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a13=2</a:t>
                </a:r>
                <a:endParaRPr lang="en-US" altLang="zh-CN" sz="2000" dirty="0">
                  <a:latin typeface="Times New Roman" panose="02020603050405020304" pitchFamily="18" charset="0"/>
                  <a:ea typeface="宋体" panose="02010600030101010101" pitchFamily="2" charset="-122"/>
                </a:endParaRPr>
              </a:p>
            </p:txBody>
          </p:sp>
          <p:sp>
            <p:nvSpPr>
              <p:cNvPr id="130100" name="Line 56"/>
              <p:cNvSpPr/>
              <p:nvPr/>
            </p:nvSpPr>
            <p:spPr>
              <a:xfrm flipV="1">
                <a:off x="0" y="0"/>
                <a:ext cx="363" cy="272"/>
              </a:xfrm>
              <a:prstGeom prst="line">
                <a:avLst/>
              </a:prstGeom>
              <a:ln w="28575" cap="flat" cmpd="sng">
                <a:solidFill>
                  <a:schemeClr val="tx1"/>
                </a:solidFill>
                <a:prstDash val="solid"/>
                <a:round/>
                <a:headEnd type="none" w="med" len="med"/>
                <a:tailEnd type="triangle" w="med" len="med"/>
              </a:ln>
            </p:spPr>
          </p:sp>
        </p:grpSp>
        <p:sp>
          <p:nvSpPr>
            <p:cNvPr id="130101" name="Oval 57"/>
            <p:cNvSpPr/>
            <p:nvPr/>
          </p:nvSpPr>
          <p:spPr>
            <a:xfrm>
              <a:off x="3561" y="484"/>
              <a:ext cx="295"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v</a:t>
              </a:r>
              <a:r>
                <a:rPr lang="en-US" altLang="zh-CN" sz="2400" baseline="-18000" dirty="0">
                  <a:latin typeface="Times New Roman" panose="02020603050405020304" pitchFamily="18" charset="0"/>
                  <a:ea typeface="宋体" panose="02010600030101010101" pitchFamily="2" charset="-122"/>
                </a:rPr>
                <a:t>9</a:t>
              </a:r>
              <a:endParaRPr lang="en-US" altLang="zh-CN" sz="2400" baseline="-18000" dirty="0">
                <a:latin typeface="Times New Roman" panose="02020603050405020304" pitchFamily="18" charset="0"/>
                <a:ea typeface="宋体" panose="02010600030101010101" pitchFamily="2" charset="-122"/>
              </a:endParaRPr>
            </a:p>
          </p:txBody>
        </p:sp>
        <p:grpSp>
          <p:nvGrpSpPr>
            <p:cNvPr id="130102" name="Group 58"/>
            <p:cNvGrpSpPr/>
            <p:nvPr/>
          </p:nvGrpSpPr>
          <p:grpSpPr>
            <a:xfrm>
              <a:off x="3024" y="428"/>
              <a:ext cx="544" cy="204"/>
              <a:chOff x="0" y="0"/>
              <a:chExt cx="544" cy="204"/>
            </a:xfrm>
          </p:grpSpPr>
          <p:sp>
            <p:nvSpPr>
              <p:cNvPr id="130103" name="Rectangle 59"/>
              <p:cNvSpPr/>
              <p:nvPr/>
            </p:nvSpPr>
            <p:spPr>
              <a:xfrm>
                <a:off x="0" y="0"/>
                <a:ext cx="453"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a14=2</a:t>
                </a:r>
                <a:endParaRPr lang="en-US" altLang="zh-CN" sz="2000" dirty="0">
                  <a:latin typeface="Times New Roman" panose="02020603050405020304" pitchFamily="18" charset="0"/>
                  <a:ea typeface="宋体" panose="02010600030101010101" pitchFamily="2" charset="-122"/>
                </a:endParaRPr>
              </a:p>
            </p:txBody>
          </p:sp>
          <p:sp>
            <p:nvSpPr>
              <p:cNvPr id="130104" name="Line 60"/>
              <p:cNvSpPr/>
              <p:nvPr/>
            </p:nvSpPr>
            <p:spPr>
              <a:xfrm>
                <a:off x="0" y="192"/>
                <a:ext cx="544" cy="0"/>
              </a:xfrm>
              <a:prstGeom prst="line">
                <a:avLst/>
              </a:prstGeom>
              <a:ln w="28575" cap="flat" cmpd="sng">
                <a:solidFill>
                  <a:schemeClr val="tx1"/>
                </a:solidFill>
                <a:prstDash val="solid"/>
                <a:round/>
                <a:headEnd type="none" w="med" len="med"/>
                <a:tailEnd type="triangle" w="med" len="med"/>
              </a:ln>
            </p:spPr>
          </p:sp>
        </p:grpSp>
      </p:grpSp>
      <p:pic>
        <p:nvPicPr>
          <p:cNvPr id="10" name="图片 9"/>
          <p:cNvPicPr>
            <a:picLocks noChangeAspect="1"/>
          </p:cNvPicPr>
          <p:nvPr/>
        </p:nvPicPr>
        <p:blipFill>
          <a:blip r:embed="rId1"/>
          <a:stretch>
            <a:fillRect/>
          </a:stretch>
        </p:blipFill>
        <p:spPr>
          <a:xfrm>
            <a:off x="2206943" y="5013008"/>
            <a:ext cx="7837487" cy="134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lvl="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已知AOE网如图所示，</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求出所有关键路径和关键活动。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775460" y="1700530"/>
            <a:ext cx="7929880" cy="4469726"/>
            <a:chOff x="2895" y="2530"/>
            <a:chExt cx="13185" cy="7495"/>
          </a:xfrm>
        </p:grpSpPr>
        <p:pic>
          <p:nvPicPr>
            <p:cNvPr id="6" name="图片 1"/>
            <p:cNvPicPr>
              <a:picLocks noChangeAspect="1"/>
            </p:cNvPicPr>
            <p:nvPr/>
          </p:nvPicPr>
          <p:blipFill>
            <a:blip r:embed="rId1"/>
            <a:stretch>
              <a:fillRect/>
            </a:stretch>
          </p:blipFill>
          <p:spPr>
            <a:xfrm>
              <a:off x="2895" y="2530"/>
              <a:ext cx="13043" cy="7495"/>
            </a:xfrm>
            <a:prstGeom prst="rect">
              <a:avLst/>
            </a:prstGeom>
            <a:noFill/>
            <a:ln w="9525">
              <a:noFill/>
            </a:ln>
          </p:spPr>
        </p:pic>
        <p:sp>
          <p:nvSpPr>
            <p:cNvPr id="133125" name="文本框 7174"/>
            <p:cNvSpPr txBox="1"/>
            <p:nvPr/>
          </p:nvSpPr>
          <p:spPr>
            <a:xfrm>
              <a:off x="3653" y="3735"/>
              <a:ext cx="1680" cy="669"/>
            </a:xfrm>
            <a:prstGeom prst="rect">
              <a:avLst/>
            </a:prstGeom>
            <a:noFill/>
            <a:ln w="9525">
              <a:noFill/>
            </a:ln>
          </p:spPr>
          <p:txBody>
            <a:bodyPr wrap="square" anchor="t" anchorCtr="0">
              <a:spAutoFit/>
            </a:bodyPr>
            <a:p>
              <a:pPr>
                <a:spcBef>
                  <a:spcPct val="50000"/>
                </a:spcBef>
              </a:pPr>
              <a:r>
                <a:rPr lang="en-US" altLang="zh-CN" sz="2000" b="1">
                  <a:solidFill>
                    <a:srgbClr val="FF0000"/>
                  </a:solidFill>
                  <a:latin typeface="宋体" panose="02010600030101010101" pitchFamily="2" charset="-122"/>
                  <a:ea typeface="宋体" panose="02010600030101010101" pitchFamily="2" charset="-122"/>
                </a:rPr>
                <a:t>e1=2</a:t>
              </a:r>
              <a:endParaRPr lang="en-US" altLang="zh-CN" sz="2000" b="1">
                <a:solidFill>
                  <a:srgbClr val="FF0000"/>
                </a:solidFill>
                <a:latin typeface="宋体" panose="02010600030101010101" pitchFamily="2" charset="-122"/>
                <a:ea typeface="宋体" panose="02010600030101010101" pitchFamily="2" charset="-122"/>
              </a:endParaRPr>
            </a:p>
          </p:txBody>
        </p:sp>
        <p:sp>
          <p:nvSpPr>
            <p:cNvPr id="133126" name="文本框 2"/>
            <p:cNvSpPr txBox="1"/>
            <p:nvPr/>
          </p:nvSpPr>
          <p:spPr>
            <a:xfrm>
              <a:off x="3485" y="5745"/>
              <a:ext cx="1680" cy="669"/>
            </a:xfrm>
            <a:prstGeom prst="rect">
              <a:avLst/>
            </a:prstGeom>
            <a:noFill/>
            <a:ln w="9525">
              <a:noFill/>
            </a:ln>
          </p:spPr>
          <p:txBody>
            <a:bodyPr wrap="square" anchor="t" anchorCtr="0">
              <a:spAutoFit/>
            </a:bodyPr>
            <a:p>
              <a:pPr>
                <a:spcBef>
                  <a:spcPct val="50000"/>
                </a:spcBef>
              </a:pPr>
              <a:r>
                <a:rPr lang="en-US" altLang="zh-CN" sz="2000" b="1">
                  <a:solidFill>
                    <a:srgbClr val="FF0000"/>
                  </a:solidFill>
                  <a:latin typeface="宋体" panose="02010600030101010101" pitchFamily="2" charset="-122"/>
                  <a:ea typeface="宋体" panose="02010600030101010101" pitchFamily="2" charset="-122"/>
                </a:rPr>
                <a:t>e2=2</a:t>
              </a:r>
              <a:endParaRPr lang="en-US" altLang="zh-CN" sz="2000" b="1">
                <a:solidFill>
                  <a:srgbClr val="FF0000"/>
                </a:solidFill>
                <a:latin typeface="宋体" panose="02010600030101010101" pitchFamily="2" charset="-122"/>
                <a:ea typeface="宋体" panose="02010600030101010101" pitchFamily="2" charset="-122"/>
              </a:endParaRPr>
            </a:p>
          </p:txBody>
        </p:sp>
        <p:sp>
          <p:nvSpPr>
            <p:cNvPr id="133127" name="文本框 3"/>
            <p:cNvSpPr txBox="1"/>
            <p:nvPr/>
          </p:nvSpPr>
          <p:spPr>
            <a:xfrm>
              <a:off x="6288" y="289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e3=6</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28" name="文本框 4"/>
            <p:cNvSpPr txBox="1"/>
            <p:nvPr/>
          </p:nvSpPr>
          <p:spPr>
            <a:xfrm>
              <a:off x="6338" y="5110"/>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e4=2</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29" name="文本框 5"/>
            <p:cNvSpPr txBox="1"/>
            <p:nvPr/>
          </p:nvSpPr>
          <p:spPr>
            <a:xfrm>
              <a:off x="5715" y="6203"/>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e5=3</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0" name="文本框 6"/>
            <p:cNvSpPr txBox="1"/>
            <p:nvPr/>
          </p:nvSpPr>
          <p:spPr>
            <a:xfrm>
              <a:off x="8760" y="3020"/>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e7=2</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1" name="文本框 7"/>
            <p:cNvSpPr txBox="1"/>
            <p:nvPr/>
          </p:nvSpPr>
          <p:spPr>
            <a:xfrm>
              <a:off x="9245" y="3860"/>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e8=3</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2" name="文本框 8"/>
            <p:cNvSpPr txBox="1"/>
            <p:nvPr/>
          </p:nvSpPr>
          <p:spPr>
            <a:xfrm>
              <a:off x="8475" y="4818"/>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e9=6</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3" name="文本框 9"/>
            <p:cNvSpPr txBox="1"/>
            <p:nvPr/>
          </p:nvSpPr>
          <p:spPr>
            <a:xfrm>
              <a:off x="9443" y="5690"/>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e10=4</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4" name="文本框 10"/>
            <p:cNvSpPr txBox="1"/>
            <p:nvPr/>
          </p:nvSpPr>
          <p:spPr>
            <a:xfrm>
              <a:off x="6795" y="7613"/>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e6=4</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5" name="文本框 11"/>
            <p:cNvSpPr txBox="1"/>
            <p:nvPr/>
          </p:nvSpPr>
          <p:spPr>
            <a:xfrm>
              <a:off x="9948" y="689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e11=8</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6" name="文本框 12"/>
            <p:cNvSpPr txBox="1"/>
            <p:nvPr/>
          </p:nvSpPr>
          <p:spPr>
            <a:xfrm>
              <a:off x="9088" y="7613"/>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e12=8</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7" name="文本框 13"/>
            <p:cNvSpPr txBox="1"/>
            <p:nvPr/>
          </p:nvSpPr>
          <p:spPr>
            <a:xfrm>
              <a:off x="8760" y="840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e13=7</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8" name="文本框 14"/>
            <p:cNvSpPr txBox="1"/>
            <p:nvPr/>
          </p:nvSpPr>
          <p:spPr>
            <a:xfrm>
              <a:off x="11330" y="508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e14=5</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39" name="文本框 15"/>
            <p:cNvSpPr txBox="1"/>
            <p:nvPr/>
          </p:nvSpPr>
          <p:spPr>
            <a:xfrm>
              <a:off x="11753" y="9253"/>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e15=3</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40" name="文本框 16"/>
            <p:cNvSpPr txBox="1"/>
            <p:nvPr/>
          </p:nvSpPr>
          <p:spPr>
            <a:xfrm>
              <a:off x="12530" y="373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e16=3</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41" name="文本框 17"/>
            <p:cNvSpPr txBox="1"/>
            <p:nvPr/>
          </p:nvSpPr>
          <p:spPr>
            <a:xfrm>
              <a:off x="12890" y="5190"/>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e17=2</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42" name="文本框 18"/>
            <p:cNvSpPr txBox="1"/>
            <p:nvPr/>
          </p:nvSpPr>
          <p:spPr>
            <a:xfrm>
              <a:off x="12720" y="6895"/>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e18=6</a:t>
              </a:r>
              <a:endParaRPr lang="en-US" altLang="zh-CN" sz="1800" b="1">
                <a:solidFill>
                  <a:srgbClr val="FF0000"/>
                </a:solidFill>
                <a:latin typeface="宋体" panose="02010600030101010101" pitchFamily="2" charset="-122"/>
                <a:ea typeface="宋体" panose="02010600030101010101" pitchFamily="2" charset="-122"/>
              </a:endParaRPr>
            </a:p>
          </p:txBody>
        </p:sp>
        <p:sp>
          <p:nvSpPr>
            <p:cNvPr id="133143" name="文本框 19"/>
            <p:cNvSpPr txBox="1"/>
            <p:nvPr/>
          </p:nvSpPr>
          <p:spPr>
            <a:xfrm>
              <a:off x="14400" y="5988"/>
              <a:ext cx="1680" cy="618"/>
            </a:xfrm>
            <a:prstGeom prst="rect">
              <a:avLst/>
            </a:prstGeom>
            <a:noFill/>
            <a:ln w="9525">
              <a:noFill/>
            </a:ln>
          </p:spPr>
          <p:txBody>
            <a:bodyPr wrap="square" anchor="t" anchorCtr="0">
              <a:spAutoFit/>
            </a:bodyPr>
            <a:p>
              <a:pPr algn="ctr">
                <a:spcBef>
                  <a:spcPct val="50000"/>
                </a:spcBef>
              </a:pPr>
              <a:r>
                <a:rPr lang="en-US" altLang="zh-CN" sz="1800" b="1">
                  <a:solidFill>
                    <a:srgbClr val="FF0000"/>
                  </a:solidFill>
                  <a:latin typeface="宋体" panose="02010600030101010101" pitchFamily="2" charset="-122"/>
                  <a:ea typeface="宋体" panose="02010600030101010101" pitchFamily="2" charset="-122"/>
                </a:rPr>
                <a:t>e19=5</a:t>
              </a:r>
              <a:endParaRPr lang="en-US" altLang="zh-CN" sz="1800" b="1">
                <a:solidFill>
                  <a:srgbClr val="FF0000"/>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4089400"/>
            <a:ext cx="378269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图的分类</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有向图：用&lt;x,y&gt;表示从x到y的一条弧(Arc)，且称x为弧尾，y为弧头，&lt;x,y&gt;是有序的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mn-ea"/>
                <a:sym typeface="+mn-ea"/>
              </a:rPr>
              <a:t>例如</a:t>
            </a:r>
            <a:r>
              <a:rPr lang="en-US" altLang="zh-CN" sz="2400" dirty="0">
                <a:latin typeface="黑体" panose="02010609060101010101" pitchFamily="2" charset="-122"/>
                <a:ea typeface="黑体" panose="02010609060101010101" pitchFamily="2" charset="-122"/>
                <a:cs typeface="+mn-ea"/>
                <a:sym typeface="+mn-ea"/>
              </a:rPr>
              <a:t> G</a:t>
            </a:r>
            <a:r>
              <a:rPr lang="zh-CN" altLang="en-US" sz="2400" dirty="0">
                <a:latin typeface="黑体" panose="02010609060101010101" pitchFamily="2" charset="-122"/>
                <a:ea typeface="黑体" panose="02010609060101010101" pitchFamily="2" charset="-122"/>
                <a:cs typeface="+mn-ea"/>
                <a:sym typeface="+mn-ea"/>
              </a:rPr>
              <a:t>={V,E}</a:t>
            </a:r>
            <a:endParaRPr lang="zh-CN" altLang="en-US" sz="2400" dirty="0">
              <a:latin typeface="黑体" panose="02010609060101010101" pitchFamily="2" charset="-122"/>
              <a:ea typeface="黑体" panose="02010609060101010101" pitchFamily="2" charset="-122"/>
              <a:cs typeface="+mn-ea"/>
              <a:sym typeface="+mn-ea"/>
            </a:endParaRPr>
          </a:p>
          <a:p>
            <a:pPr marL="457200" lvl="2" indent="457200" algn="l" eaLnBrk="1" hangingPunct="1">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mn-ea"/>
                <a:sym typeface="+mn-ea"/>
              </a:rPr>
              <a:t>V={0,1,2,3,4}</a:t>
            </a:r>
            <a:endParaRPr lang="zh-CN" altLang="en-US" sz="2400" dirty="0">
              <a:latin typeface="黑体" panose="02010609060101010101" pitchFamily="2" charset="-122"/>
              <a:ea typeface="黑体" panose="02010609060101010101" pitchFamily="2" charset="-122"/>
              <a:cs typeface="+mn-ea"/>
              <a:sym typeface="+mn-ea"/>
            </a:endParaRPr>
          </a:p>
          <a:p>
            <a:pPr marL="457200" lvl="2" indent="457200" algn="l" eaLnBrk="1" hangingPunct="1">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mn-ea"/>
                <a:sym typeface="+mn-ea"/>
              </a:rPr>
              <a:t>E={&lt;0,1&gt;，&lt;0,3&gt;，&lt;0,4&gt;，&lt;1,2&gt;，&lt;2,4&gt;，&lt;3,2&gt; }</a:t>
            </a:r>
            <a:endParaRPr lang="zh-CN" altLang="en-US" sz="2400" b="0" dirty="0">
              <a:latin typeface="黑体" panose="02010609060101010101" pitchFamily="2" charset="-122"/>
              <a:ea typeface="黑体" panose="02010609060101010101" pitchFamily="2" charset="-122"/>
              <a:cs typeface="+mn-ea"/>
            </a:endParaRPr>
          </a:p>
          <a:p>
            <a:pPr marL="0" lvl="1" indent="0" algn="l" eaLnBrk="1" hangingPunct="1">
              <a:buClrTx/>
              <a:buSzTx/>
              <a:buFont typeface="Wingdings" panose="05000000000000000000" charset="0"/>
              <a:buNone/>
            </a:pPr>
            <a:endParaRPr lang="zh-CN" altLang="en-US" sz="2400" b="0" dirty="0">
              <a:latin typeface="黑体" panose="02010609060101010101" pitchFamily="2" charset="-122"/>
              <a:ea typeface="黑体" panose="02010609060101010101" pitchFamily="2" charset="-122"/>
              <a:cs typeface="+mn-ea"/>
            </a:endParaRPr>
          </a:p>
          <a:p>
            <a:pPr lvl="1" algn="l" eaLnBrk="1" hangingPunct="1">
              <a:spcBef>
                <a:spcPct val="20000"/>
              </a:spcBef>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Group 22"/>
          <p:cNvGrpSpPr/>
          <p:nvPr/>
        </p:nvGrpSpPr>
        <p:grpSpPr>
          <a:xfrm>
            <a:off x="4511675" y="3428683"/>
            <a:ext cx="2819400" cy="2286000"/>
            <a:chOff x="3696" y="2784"/>
            <a:chExt cx="1920" cy="1536"/>
          </a:xfrm>
        </p:grpSpPr>
        <p:sp>
          <p:nvSpPr>
            <p:cNvPr id="13317" name="Line 23"/>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13318" name="Line 24"/>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13319" name="Line 25"/>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13320" name="Line 26"/>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13321" name="Line 27"/>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13322" name="Line 28"/>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13323" name="Oval 29"/>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3324" name="Oval 30"/>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3325" name="Oval 31"/>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3326" name="Oval 32"/>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3327" name="Oval 33"/>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1+#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最短路径是求从图（或网）中某一顶点，到其余各顶点的最短路径</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最短路径与最小生成树主要有三点不同：</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最短路径的操作对象主要是有向图(网)，最小生成树的操作对象是无向图</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最短路径要</a:t>
            </a:r>
            <a:r>
              <a:rPr lang="zh-CN" altLang="en-US" sz="2400" dirty="0">
                <a:latin typeface="黑体" panose="02010609060101010101" pitchFamily="2" charset="-122"/>
                <a:ea typeface="黑体" panose="02010609060101010101" pitchFamily="2" charset="-122"/>
                <a:cs typeface="+mn-ea"/>
                <a:sym typeface="+mn-ea"/>
              </a:rPr>
              <a:t>指定始点，最小生成树没有</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最短路径关心的是始点到每个顶点的路径最短，而最小生成树关心的是整个树的代价最小</a:t>
            </a:r>
            <a:endParaRPr lang="zh-CN" altLang="en-US" sz="2400" dirty="0">
              <a:latin typeface="黑体" panose="02010609060101010101" pitchFamily="2" charset="-122"/>
              <a:ea typeface="黑体" panose="02010609060101010101" pitchFamily="2" charset="-122"/>
              <a:cs typeface="+mn-ea"/>
              <a:sym typeface="+mn-ea"/>
            </a:endParaRPr>
          </a:p>
          <a:p>
            <a:pPr marL="0" lvl="1" indent="-457200" algn="l" eaLnBrk="1" hangingPunct="1">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最短路径的经典算法是</a:t>
            </a:r>
            <a:r>
              <a:rPr lang="zh-CN" altLang="zh-CN" dirty="0">
                <a:latin typeface="黑体" panose="02010609060101010101" pitchFamily="2" charset="-122"/>
                <a:ea typeface="黑体" panose="02010609060101010101" pitchFamily="2" charset="-122"/>
                <a:cs typeface="黑体" panose="02010609060101010101" pitchFamily="2" charset="-122"/>
                <a:sym typeface="+mn-ea"/>
              </a:rPr>
              <a:t>迪杰斯特拉(Dijkstra)算法求解</a:t>
            </a:r>
            <a:endParaRPr lang="zh-CN" altLang="zh-CN"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迪杰斯特拉</a:t>
            </a:r>
            <a:r>
              <a:rPr lang="zh-CN" altLang="zh-CN" dirty="0">
                <a:latin typeface="黑体" panose="02010609060101010101" pitchFamily="2" charset="-122"/>
                <a:ea typeface="黑体" panose="02010609060101010101" pitchFamily="2" charset="-122"/>
                <a:cs typeface="黑体" panose="02010609060101010101" pitchFamily="2" charset="-122"/>
                <a:sym typeface="+mn-ea"/>
              </a:rPr>
              <a:t>算法采用按路径长度递增的次序产生最短路径</a:t>
            </a:r>
            <a:endParaRPr lang="zh-CN" altLang="zh-CN" sz="2400" b="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Dijkstra算法思想是基于贪心算法思想，</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即始终保持当前迭代解为当前最优解。</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在已知条件下或是当前条件下保证最优解，若在此后的迭代中由于加入了新的条件使得产生了更优解则替代此前的最优解。</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通过不断的迭代不断保证每次迭代的结果都是当前最优解，那么当迭代到最后一轮时得到的就会是全局最优解。</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由于下一轮迭代会参考上一轮的最优解，因此每一轮的迭代的工作量基本一致，降低了整体工作的复杂性。</a:t>
            </a:r>
            <a:endParaRPr lang="zh-CN" altLang="en-US" sz="2330" dirty="0">
              <a:latin typeface="宋体" panose="0201060003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mn-ea"/>
                <a:sym typeface="+mn-ea"/>
              </a:rPr>
              <a:t>贪心算法思想往往会陷入局部最优，在算法设计中要判断局部最优是否全局最优</a:t>
            </a:r>
            <a:endParaRPr lang="zh-CN" altLang="en-US" sz="28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局部最优，指的是对于一个问题的解在一定范围或区域内最优，或者说解决问题或达成目标的手段在一定范围或限制内最优。</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全局最优，指的是针对一定条件/环境下的一个问题/目标，若一项决策和所有解决该问题的决策相比是最优的。</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7967980" y="3356610"/>
            <a:ext cx="3323590" cy="302069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Dijkstra算法设定</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在算法中，引进了一个辅助向量D</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每个分量D[i]表示当前所找到的从始点到每个终点vi的最短路径长度</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D[i]初值为始点v0到各终点vi的</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直接</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距离，即若从始点到某终点有(出)弧，则为弧上的权值，否则为∞</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注意：</a:t>
            </a:r>
            <a:r>
              <a:rPr lang="zh-CN" altLang="zh-CN" dirty="0">
                <a:latin typeface="黑体" panose="02010609060101010101" pitchFamily="2" charset="-122"/>
                <a:ea typeface="黑体" panose="02010609060101010101" pitchFamily="2" charset="-122"/>
                <a:cs typeface="黑体" panose="02010609060101010101" pitchFamily="2" charset="-122"/>
                <a:sym typeface="+mn-ea"/>
              </a:rPr>
              <a:t>Dijkstra是只看一步算法，就是两点距离只看是否有弧连接，如果没有则为</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Dijkstra算法设定</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对于下图，如果0是始点v0，则D[i]的初值为：D[i]={5,∞,7,15}</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从</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D[i]集合中找出最短距离的D[j]</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D[j]=Min{D[i] | vi</a:t>
            </a:r>
            <a:r>
              <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V} 是从始点出发的长度最短的一条最短路径</a:t>
            </a:r>
            <a:endPar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marR="0" lvl="1" indent="0" algn="l" defTabSz="1219200" rtl="0" eaLnBrk="1" fontAlgn="base" latinLnBrk="0" hangingPunct="1">
              <a:lnSpc>
                <a:spcPct val="100000"/>
              </a:lnSpc>
              <a:spcBef>
                <a:spcPct val="20000"/>
              </a:spcBef>
              <a:buClrTx/>
              <a:buSzTx/>
              <a:buNone/>
            </a:pPr>
            <a:r>
              <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找出</a:t>
            </a:r>
            <a:r>
              <a:rPr kumimoji="0" lang="en-US" altLang="zh-CN"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j=1</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dirty="0">
                <a:latin typeface="黑体" panose="02010609060101010101" pitchFamily="2" charset="-122"/>
                <a:ea typeface="黑体" panose="02010609060101010101" pitchFamily="2" charset="-122"/>
                <a:cs typeface="黑体" panose="02010609060101010101" pitchFamily="2" charset="-122"/>
              </a:rPr>
              <a:t>具体算法见下面介绍</a:t>
            </a:r>
            <a:endParaRPr kumimoji="0" lang="zh-CN" altLang="en-US" b="0" i="0" u="none" strike="noStrike" kern="0" cap="none" spc="0" normalizeH="0" baseline="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36196" name="Group 4"/>
          <p:cNvGrpSpPr/>
          <p:nvPr/>
        </p:nvGrpSpPr>
        <p:grpSpPr>
          <a:xfrm>
            <a:off x="8321040" y="3538220"/>
            <a:ext cx="2362200" cy="1905000"/>
            <a:chOff x="4032" y="3259"/>
            <a:chExt cx="1296" cy="1056"/>
          </a:xfrm>
        </p:grpSpPr>
        <p:grpSp>
          <p:nvGrpSpPr>
            <p:cNvPr id="136197" name="Group 5"/>
            <p:cNvGrpSpPr/>
            <p:nvPr/>
          </p:nvGrpSpPr>
          <p:grpSpPr>
            <a:xfrm>
              <a:off x="4032" y="3259"/>
              <a:ext cx="1296" cy="1056"/>
              <a:chOff x="3696" y="2784"/>
              <a:chExt cx="1920" cy="1536"/>
            </a:xfrm>
          </p:grpSpPr>
          <p:sp>
            <p:nvSpPr>
              <p:cNvPr id="136198" name="Line 6"/>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136199" name="Line 7"/>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136200" name="Line 8"/>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136201" name="Line 9"/>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136202" name="Line 10"/>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136203" name="Line 11"/>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136204" name="Oval 12"/>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36205" name="Oval 13"/>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36206" name="Oval 14"/>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36207" name="Oval 15"/>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36208" name="Oval 16"/>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sp>
          <p:nvSpPr>
            <p:cNvPr id="136209" name="Text Box 17"/>
            <p:cNvSpPr txBox="1"/>
            <p:nvPr/>
          </p:nvSpPr>
          <p:spPr>
            <a:xfrm>
              <a:off x="4224" y="3264"/>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5</a:t>
              </a:r>
              <a:endParaRPr lang="en-US" altLang="zh-CN" sz="2000" dirty="0">
                <a:solidFill>
                  <a:schemeClr val="hlink"/>
                </a:solidFill>
                <a:latin typeface="Tahoma" panose="020B0604030504040204" charset="0"/>
                <a:ea typeface="宋体" panose="02010600030101010101" pitchFamily="2" charset="-122"/>
              </a:endParaRPr>
            </a:p>
          </p:txBody>
        </p:sp>
        <p:sp>
          <p:nvSpPr>
            <p:cNvPr id="136210" name="Text Box 18"/>
            <p:cNvSpPr txBox="1"/>
            <p:nvPr/>
          </p:nvSpPr>
          <p:spPr>
            <a:xfrm>
              <a:off x="4032" y="3840"/>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5</a:t>
              </a:r>
              <a:endParaRPr lang="en-US" altLang="zh-CN" sz="2000" dirty="0">
                <a:solidFill>
                  <a:schemeClr val="hlink"/>
                </a:solidFill>
                <a:latin typeface="Tahoma" panose="020B0604030504040204" charset="0"/>
                <a:ea typeface="宋体" panose="02010600030101010101" pitchFamily="2" charset="-122"/>
              </a:endParaRPr>
            </a:p>
          </p:txBody>
        </p:sp>
        <p:sp>
          <p:nvSpPr>
            <p:cNvPr id="136211" name="Text Box 19"/>
            <p:cNvSpPr txBox="1"/>
            <p:nvPr/>
          </p:nvSpPr>
          <p:spPr>
            <a:xfrm>
              <a:off x="4848" y="3264"/>
              <a:ext cx="384"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15</a:t>
              </a:r>
              <a:endParaRPr lang="en-US" altLang="zh-CN" sz="2000" dirty="0">
                <a:solidFill>
                  <a:schemeClr val="hlink"/>
                </a:solidFill>
                <a:latin typeface="Tahoma" panose="020B0604030504040204" charset="0"/>
                <a:ea typeface="宋体" panose="02010600030101010101" pitchFamily="2" charset="-122"/>
              </a:endParaRPr>
            </a:p>
          </p:txBody>
        </p:sp>
        <p:sp>
          <p:nvSpPr>
            <p:cNvPr id="136212" name="Text Box 20"/>
            <p:cNvSpPr txBox="1"/>
            <p:nvPr/>
          </p:nvSpPr>
          <p:spPr>
            <a:xfrm>
              <a:off x="4560" y="3840"/>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1</a:t>
              </a:r>
              <a:endParaRPr lang="en-US" altLang="zh-CN" sz="2000" dirty="0">
                <a:solidFill>
                  <a:schemeClr val="hlink"/>
                </a:solidFill>
                <a:latin typeface="Tahoma" panose="020B0604030504040204" charset="0"/>
                <a:ea typeface="宋体" panose="02010600030101010101" pitchFamily="2" charset="-122"/>
              </a:endParaRPr>
            </a:p>
          </p:txBody>
        </p:sp>
        <p:sp>
          <p:nvSpPr>
            <p:cNvPr id="136213" name="Text Box 21"/>
            <p:cNvSpPr txBox="1"/>
            <p:nvPr/>
          </p:nvSpPr>
          <p:spPr>
            <a:xfrm>
              <a:off x="4608" y="3552"/>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7</a:t>
              </a:r>
              <a:endParaRPr lang="en-US" altLang="zh-CN" sz="2000" dirty="0">
                <a:solidFill>
                  <a:schemeClr val="hlink"/>
                </a:solidFill>
                <a:latin typeface="Tahoma" panose="020B0604030504040204" charset="0"/>
                <a:ea typeface="宋体" panose="02010600030101010101" pitchFamily="2" charset="-122"/>
              </a:endParaRPr>
            </a:p>
          </p:txBody>
        </p:sp>
        <p:sp>
          <p:nvSpPr>
            <p:cNvPr id="136214" name="Text Box 22"/>
            <p:cNvSpPr txBox="1"/>
            <p:nvPr/>
          </p:nvSpPr>
          <p:spPr>
            <a:xfrm>
              <a:off x="4656" y="3989"/>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2</a:t>
              </a:r>
              <a:endParaRPr lang="en-US" altLang="zh-CN" sz="2000" dirty="0">
                <a:solidFill>
                  <a:schemeClr val="hlink"/>
                </a:solidFill>
                <a:latin typeface="Tahoma" panose="020B0604030504040204" charset="0"/>
                <a:ea typeface="宋体" panose="02010600030101010101" pitchFamily="2" charset="-122"/>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流程</a:t>
            </a:r>
            <a:endParaRPr lang="zh-CN" altLang="en-US" sz="2400" dirty="0">
              <a:latin typeface="黑体" panose="02010609060101010101" pitchFamily="2" charset="-122"/>
              <a:ea typeface="黑体" panose="02010609060101010101" pitchFamily="2" charset="-122"/>
              <a:cs typeface="+mn-ea"/>
              <a:sym typeface="+mn-ea"/>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1.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初始化：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S ← {v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0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endParaRPr kumimoji="0" lang="en-US" altLang="zh-CN"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D[</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arc[0][</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1, 2, …, n-1;</a:t>
            </a:r>
            <a:endParaRPr kumimoji="0" lang="en-US" altLang="zh-CN"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P[</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{0,i} 			       //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从</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0</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到</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的路径</a:t>
            </a:r>
            <a:endParaRPr kumimoji="0" lang="zh-CN" altLang="en-US"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2.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求出最短路径的长度：</a:t>
            </a:r>
            <a:endParaRPr kumimoji="0" lang="zh-CN" altLang="en-US"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D[j] ← min { D[</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V-S ; S←S </a:t>
            </a:r>
            <a:r>
              <a:rPr lang="en-US" altLang="zh-CN" sz="2400" b="1"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U</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{j</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a:t>
            </a:r>
            <a:endParaRPr kumimoji="0" lang="en-US" altLang="zh-CN"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3.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根据</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j</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，更新从</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0</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到</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j</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再到其他顶点的</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路径：  </a:t>
            </a:r>
            <a:endParaRPr kumimoji="0" lang="zh-CN" altLang="en-US"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if (D[</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&gt; D[j] + arc[j][</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{D[</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D[j]+arc[j][</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endParaRPr kumimoji="0" lang="en-US" altLang="zh-CN"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P[</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P[j] </a:t>
            </a:r>
            <a:r>
              <a:rPr lang="en-US" altLang="zh-CN" sz="2400" b="1"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U</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 }   </a:t>
            </a:r>
            <a:r>
              <a:rPr lang="en-US" altLang="zh-CN" sz="2400" noProof="0" dirty="0" err="1"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V-S    //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更新从</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0</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到</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v</a:t>
            </a:r>
            <a:r>
              <a:rPr lang="en-US" altLang="zh-CN" sz="2400" baseline="-250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i</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的路径</a:t>
            </a:r>
            <a:endParaRPr kumimoji="0" lang="zh-CN" altLang="en-US"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20000"/>
              </a:lnSpc>
              <a:spcBef>
                <a:spcPct val="0"/>
              </a:spcBef>
              <a:spcAft>
                <a:spcPct val="0"/>
              </a:spcAft>
              <a:buClr>
                <a:schemeClr val="tx1"/>
              </a:buClr>
              <a:buSzPct val="115000"/>
              <a:buFont typeface="Wingdings" panose="05000000000000000000" charset="0"/>
              <a:buNone/>
              <a:defRPr/>
            </a:pP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4.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判断：若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S = V, </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则算法结束，否则转 </a:t>
            </a:r>
            <a:r>
              <a:rPr lang="en-US" altLang="zh-CN"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noProof="0" dirty="0" smtClean="0">
                <a:ln>
                  <a:noFill/>
                </a:ln>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sym typeface="+mn-ea"/>
              </a:rPr>
              <a:t>。</a:t>
            </a:r>
            <a:endParaRPr kumimoji="0" lang="zh-CN" altLang="en-US" sz="24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36196" name="Group 4"/>
          <p:cNvGrpSpPr/>
          <p:nvPr/>
        </p:nvGrpSpPr>
        <p:grpSpPr>
          <a:xfrm>
            <a:off x="8321040" y="3538220"/>
            <a:ext cx="2362200" cy="1905000"/>
            <a:chOff x="4032" y="3259"/>
            <a:chExt cx="1296" cy="1056"/>
          </a:xfrm>
        </p:grpSpPr>
        <p:grpSp>
          <p:nvGrpSpPr>
            <p:cNvPr id="136197" name="Group 5"/>
            <p:cNvGrpSpPr/>
            <p:nvPr/>
          </p:nvGrpSpPr>
          <p:grpSpPr>
            <a:xfrm>
              <a:off x="4032" y="3259"/>
              <a:ext cx="1296" cy="1056"/>
              <a:chOff x="3696" y="2784"/>
              <a:chExt cx="1920" cy="1536"/>
            </a:xfrm>
          </p:grpSpPr>
          <p:sp>
            <p:nvSpPr>
              <p:cNvPr id="136198" name="Line 6"/>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136199" name="Line 7"/>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136200" name="Line 8"/>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136201" name="Line 9"/>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136202" name="Line 10"/>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136203" name="Line 11"/>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136204" name="Oval 12"/>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36205" name="Oval 13"/>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36206" name="Oval 14"/>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36207" name="Oval 15"/>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36208" name="Oval 16"/>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sp>
          <p:nvSpPr>
            <p:cNvPr id="136209" name="Text Box 17"/>
            <p:cNvSpPr txBox="1"/>
            <p:nvPr/>
          </p:nvSpPr>
          <p:spPr>
            <a:xfrm>
              <a:off x="4224" y="3264"/>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5</a:t>
              </a:r>
              <a:endParaRPr lang="en-US" altLang="zh-CN" sz="2000" dirty="0">
                <a:solidFill>
                  <a:schemeClr val="hlink"/>
                </a:solidFill>
                <a:latin typeface="Tahoma" panose="020B0604030504040204" charset="0"/>
                <a:ea typeface="宋体" panose="02010600030101010101" pitchFamily="2" charset="-122"/>
              </a:endParaRPr>
            </a:p>
          </p:txBody>
        </p:sp>
        <p:sp>
          <p:nvSpPr>
            <p:cNvPr id="136210" name="Text Box 18"/>
            <p:cNvSpPr txBox="1"/>
            <p:nvPr/>
          </p:nvSpPr>
          <p:spPr>
            <a:xfrm>
              <a:off x="4032" y="3840"/>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5</a:t>
              </a:r>
              <a:endParaRPr lang="en-US" altLang="zh-CN" sz="2000" dirty="0">
                <a:solidFill>
                  <a:schemeClr val="hlink"/>
                </a:solidFill>
                <a:latin typeface="Tahoma" panose="020B0604030504040204" charset="0"/>
                <a:ea typeface="宋体" panose="02010600030101010101" pitchFamily="2" charset="-122"/>
              </a:endParaRPr>
            </a:p>
          </p:txBody>
        </p:sp>
        <p:sp>
          <p:nvSpPr>
            <p:cNvPr id="136211" name="Text Box 19"/>
            <p:cNvSpPr txBox="1"/>
            <p:nvPr/>
          </p:nvSpPr>
          <p:spPr>
            <a:xfrm>
              <a:off x="4848" y="3264"/>
              <a:ext cx="384"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15</a:t>
              </a:r>
              <a:endParaRPr lang="en-US" altLang="zh-CN" sz="2000" dirty="0">
                <a:solidFill>
                  <a:schemeClr val="hlink"/>
                </a:solidFill>
                <a:latin typeface="Tahoma" panose="020B0604030504040204" charset="0"/>
                <a:ea typeface="宋体" panose="02010600030101010101" pitchFamily="2" charset="-122"/>
              </a:endParaRPr>
            </a:p>
          </p:txBody>
        </p:sp>
        <p:sp>
          <p:nvSpPr>
            <p:cNvPr id="136212" name="Text Box 20"/>
            <p:cNvSpPr txBox="1"/>
            <p:nvPr/>
          </p:nvSpPr>
          <p:spPr>
            <a:xfrm>
              <a:off x="4560" y="3840"/>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1</a:t>
              </a:r>
              <a:endParaRPr lang="en-US" altLang="zh-CN" sz="2000" dirty="0">
                <a:solidFill>
                  <a:schemeClr val="hlink"/>
                </a:solidFill>
                <a:latin typeface="Tahoma" panose="020B0604030504040204" charset="0"/>
                <a:ea typeface="宋体" panose="02010600030101010101" pitchFamily="2" charset="-122"/>
              </a:endParaRPr>
            </a:p>
          </p:txBody>
        </p:sp>
        <p:sp>
          <p:nvSpPr>
            <p:cNvPr id="136213" name="Text Box 21"/>
            <p:cNvSpPr txBox="1"/>
            <p:nvPr/>
          </p:nvSpPr>
          <p:spPr>
            <a:xfrm>
              <a:off x="4608" y="3552"/>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7</a:t>
              </a:r>
              <a:endParaRPr lang="en-US" altLang="zh-CN" sz="2000" dirty="0">
                <a:solidFill>
                  <a:schemeClr val="hlink"/>
                </a:solidFill>
                <a:latin typeface="Tahoma" panose="020B0604030504040204" charset="0"/>
                <a:ea typeface="宋体" panose="02010600030101010101" pitchFamily="2" charset="-122"/>
              </a:endParaRPr>
            </a:p>
          </p:txBody>
        </p:sp>
        <p:sp>
          <p:nvSpPr>
            <p:cNvPr id="136214" name="Text Box 22"/>
            <p:cNvSpPr txBox="1"/>
            <p:nvPr/>
          </p:nvSpPr>
          <p:spPr>
            <a:xfrm>
              <a:off x="4656" y="3989"/>
              <a:ext cx="240" cy="221"/>
            </a:xfrm>
            <a:prstGeom prst="rect">
              <a:avLst/>
            </a:prstGeom>
            <a:noFill/>
            <a:ln w="9525">
              <a:noFill/>
            </a:ln>
          </p:spPr>
          <p:txBody>
            <a:bodyPr anchor="t" anchorCtr="0">
              <a:spAutoFit/>
            </a:bodyPr>
            <a:p>
              <a:pPr algn="ctr">
                <a:spcBef>
                  <a:spcPct val="50000"/>
                </a:spcBef>
              </a:pPr>
              <a:r>
                <a:rPr lang="en-US" altLang="zh-CN" sz="2000" dirty="0">
                  <a:solidFill>
                    <a:schemeClr val="hlink"/>
                  </a:solidFill>
                  <a:latin typeface="Tahoma" panose="020B0604030504040204" charset="0"/>
                  <a:ea typeface="宋体" panose="02010600030101010101" pitchFamily="2" charset="-122"/>
                </a:rPr>
                <a:t>2</a:t>
              </a:r>
              <a:endParaRPr lang="en-US" altLang="zh-CN" sz="2000" dirty="0">
                <a:solidFill>
                  <a:schemeClr val="hlink"/>
                </a:solidFill>
                <a:latin typeface="Tahoma" panose="020B0604030504040204" charset="0"/>
                <a:ea typeface="宋体" panose="02010600030101010101" pitchFamily="2" charset="-122"/>
              </a:endParaRPr>
            </a:p>
          </p:txBody>
        </p:sp>
      </p:grpSp>
      <p:graphicFrame>
        <p:nvGraphicFramePr>
          <p:cNvPr id="12293" name="表格 12292"/>
          <p:cNvGraphicFramePr/>
          <p:nvPr>
            <p:custDataLst>
              <p:tags r:id="rId1"/>
            </p:custDataLst>
          </p:nvPr>
        </p:nvGraphicFramePr>
        <p:xfrm>
          <a:off x="866775" y="1772920"/>
          <a:ext cx="6627495" cy="4273550"/>
        </p:xfrm>
        <a:graphic>
          <a:graphicData uri="http://schemas.openxmlformats.org/drawingml/2006/table">
            <a:tbl>
              <a:tblPr/>
              <a:tblGrid>
                <a:gridCol w="1325245"/>
                <a:gridCol w="1325245"/>
                <a:gridCol w="1326515"/>
                <a:gridCol w="1325880"/>
                <a:gridCol w="1324610"/>
              </a:tblGrid>
              <a:tr h="483870">
                <a:tc>
                  <a:txBody>
                    <a:bodyPr/>
                    <a:p>
                      <a:pPr algn="ctr">
                        <a:spcBef>
                          <a:spcPct val="20000"/>
                        </a:spcBef>
                        <a:buClr>
                          <a:schemeClr val="accent1"/>
                        </a:buClr>
                        <a:buFont typeface="Wingdings" panose="05000000000000000000" pitchFamily="2" charset="2"/>
                        <a:buNone/>
                      </a:pPr>
                      <a:r>
                        <a:rPr lang="zh-CN" altLang="en-US" sz="2000" b="1" dirty="0">
                          <a:latin typeface="黑体" panose="02010609060101010101" pitchFamily="2" charset="-122"/>
                          <a:ea typeface="黑体" panose="02010609060101010101" pitchFamily="2" charset="-122"/>
                        </a:rPr>
                        <a:t>顶点</a:t>
                      </a:r>
                      <a:endParaRPr lang="zh-CN" altLang="en-US"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gridSpan="4">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D[i]</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hMerge="1">
                  <a:tcP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c hMerge="1">
                  <a:tcP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c hMerge="1">
                  <a:tcPr>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r>
              <a:tr h="672465">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1</a:t>
                      </a:r>
                      <a:endParaRPr lang="en-US" altLang="zh-CN"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5</a:t>
                      </a:r>
                      <a:endParaRPr lang="en-US" altLang="zh-CN" sz="2000" b="1" dirty="0">
                        <a:solidFill>
                          <a:schemeClr val="hlink"/>
                        </a:solidFill>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{0,1}</a:t>
                      </a:r>
                      <a:endParaRPr lang="en-US" altLang="zh-CN" sz="2000" b="1" dirty="0">
                        <a:solidFill>
                          <a:schemeClr val="hlink"/>
                        </a:solidFill>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72465">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2</a:t>
                      </a:r>
                      <a:endParaRPr lang="en-US" altLang="zh-CN"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solidFill>
                            <a:srgbClr val="2BDC08"/>
                          </a:solidFill>
                          <a:latin typeface="黑体" panose="02010609060101010101" pitchFamily="2" charset="-122"/>
                          <a:ea typeface="黑体" panose="02010609060101010101" pitchFamily="2" charset="-122"/>
                        </a:rPr>
                        <a:t>10</a:t>
                      </a:r>
                      <a:endParaRPr lang="en-US" altLang="zh-CN" sz="2000" b="1" dirty="0">
                        <a:solidFill>
                          <a:srgbClr val="2BDC08"/>
                        </a:solidFill>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{0,1,2}</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9</a:t>
                      </a:r>
                      <a:endParaRPr lang="en-US" altLang="zh-CN" sz="2000" b="1" dirty="0">
                        <a:solidFill>
                          <a:schemeClr val="hlink"/>
                        </a:solidFill>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{0,3,2}</a:t>
                      </a:r>
                      <a:endParaRPr lang="en-US" altLang="zh-CN" sz="2000" b="1" dirty="0">
                        <a:solidFill>
                          <a:schemeClr val="hlink"/>
                        </a:solidFill>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72465">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3</a:t>
                      </a:r>
                      <a:endParaRPr lang="en-US" altLang="zh-CN"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7</a:t>
                      </a:r>
                      <a:endParaRPr lang="en-US" altLang="zh-CN" sz="2000" b="1" dirty="0">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{0,3}</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7</a:t>
                      </a:r>
                      <a:endParaRPr lang="en-US" altLang="zh-CN" sz="2000" b="1" dirty="0">
                        <a:solidFill>
                          <a:schemeClr val="hlink"/>
                        </a:solidFill>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{0,3}</a:t>
                      </a:r>
                      <a:endParaRPr lang="en-US" altLang="zh-CN" sz="2000" b="1" dirty="0">
                        <a:solidFill>
                          <a:schemeClr val="hlink"/>
                        </a:solidFill>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endParaRPr lang="zh-CN"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71830">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4</a:t>
                      </a:r>
                      <a:endParaRPr lang="en-US" altLang="zh-CN"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15</a:t>
                      </a:r>
                      <a:endParaRPr lang="en-US" altLang="zh-CN" sz="2000" b="1" dirty="0">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{0,4}</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15</a:t>
                      </a:r>
                      <a:endParaRPr lang="en-US" altLang="zh-CN" sz="2000" b="1" dirty="0">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{0,4}</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15</a:t>
                      </a:r>
                      <a:endParaRPr lang="en-US" altLang="zh-CN" sz="2000" b="1" dirty="0">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{0,4}</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10</a:t>
                      </a:r>
                      <a:endParaRPr lang="en-US" altLang="zh-CN" sz="2000" b="1" dirty="0">
                        <a:solidFill>
                          <a:schemeClr val="hlink"/>
                        </a:solidFill>
                        <a:latin typeface="黑体" panose="02010609060101010101" pitchFamily="2" charset="-122"/>
                        <a:ea typeface="黑体" panose="02010609060101010101" pitchFamily="2" charset="-122"/>
                      </a:endParaRPr>
                    </a:p>
                    <a:p>
                      <a:pPr algn="ctr">
                        <a:lnSpc>
                          <a:spcPct val="95000"/>
                        </a:lnSpc>
                        <a:buClr>
                          <a:schemeClr val="accent1"/>
                        </a:buClr>
                        <a:buFont typeface="Wingdings" panose="05000000000000000000" pitchFamily="2" charset="2"/>
                        <a:buNone/>
                      </a:pPr>
                      <a:r>
                        <a:rPr lang="en-US" altLang="zh-CN" sz="2000" b="1" dirty="0">
                          <a:solidFill>
                            <a:schemeClr val="hlink"/>
                          </a:solidFill>
                          <a:latin typeface="黑体" panose="02010609060101010101" pitchFamily="2" charset="-122"/>
                          <a:ea typeface="黑体" panose="02010609060101010101" pitchFamily="2" charset="-122"/>
                        </a:rPr>
                        <a:t>{0,3,2,4}</a:t>
                      </a:r>
                      <a:endParaRPr lang="en-US" altLang="zh-CN" sz="2000" b="1" dirty="0">
                        <a:solidFill>
                          <a:schemeClr val="hlink"/>
                        </a:solidFill>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97510">
                <a:tc>
                  <a:txBody>
                    <a:bodyPr/>
                    <a:p>
                      <a:pPr algn="ctr">
                        <a:spcBef>
                          <a:spcPct val="20000"/>
                        </a:spcBef>
                        <a:buClr>
                          <a:schemeClr val="accent1"/>
                        </a:buClr>
                        <a:buFont typeface="Wingdings" panose="05000000000000000000" pitchFamily="2" charset="2"/>
                        <a:buNone/>
                      </a:pPr>
                      <a:r>
                        <a:rPr lang="zh-CN" altLang="en-US" sz="2000" b="1" dirty="0">
                          <a:latin typeface="黑体" panose="02010609060101010101" pitchFamily="2" charset="-122"/>
                          <a:ea typeface="黑体" panose="02010609060101010101" pitchFamily="2" charset="-122"/>
                          <a:cs typeface="黑体" panose="02010609060101010101" pitchFamily="2" charset="-122"/>
                        </a:rPr>
                        <a:t>终点</a:t>
                      </a:r>
                      <a:r>
                        <a:rPr lang="en-US" altLang="zh-CN" sz="2000" b="1" dirty="0">
                          <a:latin typeface="黑体" panose="02010609060101010101" pitchFamily="2" charset="-122"/>
                          <a:ea typeface="黑体" panose="02010609060101010101" pitchFamily="2" charset="-122"/>
                          <a:cs typeface="黑体" panose="02010609060101010101" pitchFamily="2" charset="-122"/>
                        </a:rPr>
                        <a:t>j</a:t>
                      </a:r>
                      <a:endParaRPr lang="en-US" altLang="zh-CN" sz="2000" b="1" dirty="0">
                        <a:latin typeface="黑体" panose="02010609060101010101" pitchFamily="2" charset="-122"/>
                        <a:ea typeface="黑体" panose="02010609060101010101" pitchFamily="2" charset="-122"/>
                        <a:cs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1</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3</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2</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4</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702945">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S</a:t>
                      </a:r>
                      <a:endParaRPr lang="en-US" altLang="zh-CN" sz="2000" b="1" dirty="0">
                        <a:latin typeface="黑体" panose="02010609060101010101" pitchFamily="2" charset="-122"/>
                        <a:ea typeface="黑体" panose="0201060906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{0,1}</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{0,1,3}</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{0,1,3,2}</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黑体" panose="02010609060101010101" pitchFamily="2" charset="-122"/>
                          <a:ea typeface="黑体" panose="02010609060101010101" pitchFamily="2" charset="-122"/>
                        </a:rPr>
                        <a:t>{0,1,3,2,4}</a:t>
                      </a:r>
                      <a:endParaRPr lang="en-US" altLang="zh-CN" sz="2000" b="1" dirty="0">
                        <a:latin typeface="黑体" panose="02010609060101010101" pitchFamily="2" charset="-122"/>
                        <a:ea typeface="黑体" panose="0201060906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Dijkstra算法课本示例</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8750935" y="260350"/>
            <a:ext cx="2551430" cy="2367280"/>
          </a:xfrm>
          <a:prstGeom prst="rect">
            <a:avLst/>
          </a:prstGeom>
        </p:spPr>
      </p:pic>
      <p:pic>
        <p:nvPicPr>
          <p:cNvPr id="7" name="图片 6"/>
          <p:cNvPicPr>
            <a:picLocks noChangeAspect="1"/>
          </p:cNvPicPr>
          <p:nvPr/>
        </p:nvPicPr>
        <p:blipFill>
          <a:blip r:embed="rId2"/>
          <a:stretch>
            <a:fillRect/>
          </a:stretch>
        </p:blipFill>
        <p:spPr>
          <a:xfrm>
            <a:off x="144145" y="1916430"/>
            <a:ext cx="8039735" cy="4079240"/>
          </a:xfrm>
          <a:prstGeom prst="rect">
            <a:avLst/>
          </a:prstGeom>
        </p:spPr>
      </p:pic>
      <p:pic>
        <p:nvPicPr>
          <p:cNvPr id="8" name="图片 7"/>
          <p:cNvPicPr>
            <a:picLocks noChangeAspect="1"/>
          </p:cNvPicPr>
          <p:nvPr/>
        </p:nvPicPr>
        <p:blipFill>
          <a:blip r:embed="rId3"/>
          <a:stretch>
            <a:fillRect/>
          </a:stretch>
        </p:blipFill>
        <p:spPr>
          <a:xfrm>
            <a:off x="8183880" y="4344035"/>
            <a:ext cx="3829050" cy="19399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Dijkstra算法实现</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void ShortestPath_DIJ(MGraph G,int v0,PathMatrix &amp;P,ShortPathTable &amp;D)</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 </a:t>
            </a:r>
            <a:r>
              <a:rPr lang="zh-CN" altLang="en-US" sz="2000" dirty="0">
                <a:latin typeface="黑体" panose="02010609060101010101" pitchFamily="2" charset="-122"/>
                <a:ea typeface="黑体" panose="02010609060101010101" pitchFamily="2" charset="-122"/>
                <a:sym typeface="+mn-ea"/>
              </a:rPr>
              <a:t>若</a:t>
            </a:r>
            <a:r>
              <a:rPr lang="en-US" altLang="zh-CN" sz="2000" dirty="0">
                <a:latin typeface="黑体" panose="02010609060101010101" pitchFamily="2" charset="-122"/>
                <a:ea typeface="黑体" panose="02010609060101010101" pitchFamily="2" charset="-122"/>
                <a:sym typeface="+mn-ea"/>
              </a:rPr>
              <a:t>P[v][w]</a:t>
            </a:r>
            <a:r>
              <a:rPr lang="zh-CN" altLang="en-US" sz="2000" dirty="0">
                <a:latin typeface="黑体" panose="02010609060101010101" pitchFamily="2" charset="-122"/>
                <a:ea typeface="黑体" panose="02010609060101010101" pitchFamily="2" charset="-122"/>
                <a:sym typeface="+mn-ea"/>
              </a:rPr>
              <a:t>为</a:t>
            </a:r>
            <a:r>
              <a:rPr lang="en-US" altLang="zh-CN" sz="2000" dirty="0">
                <a:latin typeface="黑体" panose="02010609060101010101" pitchFamily="2" charset="-122"/>
                <a:ea typeface="黑体" panose="02010609060101010101" pitchFamily="2" charset="-122"/>
                <a:sym typeface="+mn-ea"/>
              </a:rPr>
              <a:t>TRUE</a:t>
            </a:r>
            <a:r>
              <a:rPr lang="zh-CN" altLang="en-US" sz="2000" dirty="0">
                <a:latin typeface="黑体" panose="02010609060101010101" pitchFamily="2" charset="-122"/>
                <a:ea typeface="黑体" panose="02010609060101010101" pitchFamily="2" charset="-122"/>
                <a:sym typeface="+mn-ea"/>
              </a:rPr>
              <a:t>，则</a:t>
            </a:r>
            <a:r>
              <a:rPr lang="en-US" altLang="zh-CN" sz="2000" dirty="0">
                <a:latin typeface="黑体" panose="02010609060101010101" pitchFamily="2" charset="-122"/>
                <a:ea typeface="黑体" panose="02010609060101010101" pitchFamily="2" charset="-122"/>
                <a:sym typeface="+mn-ea"/>
              </a:rPr>
              <a:t>w</a:t>
            </a:r>
            <a:r>
              <a:rPr lang="zh-CN" altLang="en-US" sz="2000" dirty="0">
                <a:latin typeface="黑体" panose="02010609060101010101" pitchFamily="2" charset="-122"/>
                <a:ea typeface="黑体" panose="02010609060101010101" pitchFamily="2" charset="-122"/>
                <a:sym typeface="+mn-ea"/>
              </a:rPr>
              <a:t>是从</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到</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当前求得最短路径上的顶点。</a:t>
            </a:r>
            <a:endParaRPr lang="zh-CN" altLang="en-US" sz="2000" dirty="0">
              <a:latin typeface="黑体" panose="02010609060101010101" pitchFamily="2" charset="-122"/>
              <a:ea typeface="黑体" panose="02010609060101010101" pitchFamily="2" charset="-122"/>
            </a:endParaRPr>
          </a:p>
          <a:p>
            <a:pPr marL="609600" lvl="0" indent="-609600" eaLnBrk="1" hangingPunct="1">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 final[v]</a:t>
            </a:r>
            <a:r>
              <a:rPr lang="zh-CN" altLang="en-US" sz="2000" dirty="0">
                <a:latin typeface="黑体" panose="02010609060101010101" pitchFamily="2" charset="-122"/>
                <a:ea typeface="黑体" panose="02010609060101010101" pitchFamily="2" charset="-122"/>
                <a:sym typeface="+mn-ea"/>
              </a:rPr>
              <a:t>为</a:t>
            </a:r>
            <a:r>
              <a:rPr lang="en-US" altLang="zh-CN" sz="2000" dirty="0">
                <a:latin typeface="黑体" panose="02010609060101010101" pitchFamily="2" charset="-122"/>
                <a:ea typeface="黑体" panose="02010609060101010101" pitchFamily="2" charset="-122"/>
                <a:sym typeface="+mn-ea"/>
              </a:rPr>
              <a:t>TRUE</a:t>
            </a:r>
            <a:r>
              <a:rPr lang="zh-CN" altLang="en-US" sz="2000" dirty="0">
                <a:latin typeface="黑体" panose="02010609060101010101" pitchFamily="2" charset="-122"/>
                <a:ea typeface="黑体" panose="02010609060101010101" pitchFamily="2" charset="-122"/>
                <a:sym typeface="+mn-ea"/>
              </a:rPr>
              <a:t>当且仅当</a:t>
            </a:r>
            <a:r>
              <a:rPr lang="en-US" altLang="zh-CN" sz="2000" dirty="0">
                <a:latin typeface="黑体" panose="02010609060101010101" pitchFamily="2" charset="-122"/>
                <a:ea typeface="黑体" panose="02010609060101010101" pitchFamily="2" charset="-122"/>
                <a:sym typeface="+mn-ea"/>
              </a:rPr>
              <a:t>v∈S,</a:t>
            </a:r>
            <a:r>
              <a:rPr lang="zh-CN" altLang="en-US" sz="2000" dirty="0">
                <a:latin typeface="黑体" panose="02010609060101010101" pitchFamily="2" charset="-122"/>
                <a:ea typeface="黑体" panose="02010609060101010101" pitchFamily="2" charset="-122"/>
                <a:sym typeface="+mn-ea"/>
              </a:rPr>
              <a:t>即已经求得从</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到</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的最短路径。</a:t>
            </a:r>
            <a:endParaRPr lang="zh-CN" altLang="en-US" sz="2000" dirty="0">
              <a:latin typeface="黑体" panose="02010609060101010101" pitchFamily="2" charset="-122"/>
              <a:ea typeface="黑体" panose="02010609060101010101" pitchFamily="2" charset="-122"/>
            </a:endParaRPr>
          </a:p>
          <a:p>
            <a:pPr marL="609600" lvl="0" indent="-609600" eaLnBrk="1" hangingPunct="1">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int i=0,j, v,w,min;</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bool final[MAX_VERTEX_NUM];</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for (v=0; v&lt;G.vexnum; ++v) {</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final[v] = FALSE;  </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D[v] = G.arcs[v0][v].adj;</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for (w=0; w&lt;G.vexnum; ++w)  P[v][w] = FALSE;  // </a:t>
            </a:r>
            <a:r>
              <a:rPr lang="zh-CN" altLang="en-US" sz="2000" dirty="0">
                <a:latin typeface="黑体" panose="02010609060101010101" pitchFamily="2" charset="-122"/>
                <a:ea typeface="黑体" panose="02010609060101010101" pitchFamily="2" charset="-122"/>
                <a:sym typeface="+mn-ea"/>
              </a:rPr>
              <a:t>设空路径</a:t>
            </a:r>
            <a:endParaRPr lang="zh-CN" altLang="en-US" sz="2000" dirty="0">
              <a:latin typeface="黑体" panose="02010609060101010101" pitchFamily="2" charset="-122"/>
              <a:ea typeface="黑体" panose="02010609060101010101" pitchFamily="2" charset="-122"/>
            </a:endParaRPr>
          </a:p>
          <a:p>
            <a:pPr marL="609600" lvl="0" indent="-609600" eaLnBrk="1" hangingPunct="1">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if (D[v] &lt; INFINITY) { P[v][v0] = TRUE;  P[v][v] = TRUE; }</a:t>
            </a:r>
            <a:endParaRPr lang="en-US" altLang="zh-CN" sz="2000" dirty="0">
              <a:latin typeface="黑体" panose="02010609060101010101" pitchFamily="2" charset="-122"/>
              <a:ea typeface="黑体" panose="02010609060101010101" pitchFamily="2" charset="-122"/>
            </a:endParaRPr>
          </a:p>
          <a:p>
            <a:pPr marL="609600" lvl="0" indent="-609600" eaLnBrk="1" hangingPunct="1">
              <a:buNone/>
            </a:pPr>
            <a:r>
              <a:rPr lang="en-US" altLang="zh-CN" sz="2000" dirty="0">
                <a:latin typeface="黑体" panose="02010609060101010101" pitchFamily="2" charset="-122"/>
                <a:ea typeface="黑体" panose="02010609060101010101" pitchFamily="2" charset="-122"/>
                <a:sym typeface="+mn-ea"/>
              </a:rPr>
              <a:t>  }</a:t>
            </a:r>
            <a:endParaRPr lang="zh-CN" altLang="en-US" sz="2000" dirty="0">
              <a:latin typeface="黑体" panose="02010609060101010101" pitchFamily="2" charset="-122"/>
              <a:ea typeface="黑体" panose="02010609060101010101" pitchFamily="2" charset="-122"/>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Dijkstra算法实现</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——2</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D[v0] = 0;  final[v0] = TRUE;        // </a:t>
            </a:r>
            <a:r>
              <a:rPr lang="zh-CN" altLang="en-US" sz="2000" dirty="0">
                <a:latin typeface="黑体" panose="02010609060101010101" pitchFamily="2" charset="-122"/>
                <a:ea typeface="黑体" panose="02010609060101010101" pitchFamily="2" charset="-122"/>
                <a:sym typeface="+mn-ea"/>
              </a:rPr>
              <a:t>初始化，</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顶点属于</a:t>
            </a:r>
            <a:r>
              <a:rPr lang="en-US" altLang="zh-CN" sz="2000" dirty="0">
                <a:latin typeface="黑体" panose="02010609060101010101" pitchFamily="2" charset="-122"/>
                <a:ea typeface="黑体" panose="02010609060101010101" pitchFamily="2" charset="-122"/>
                <a:sym typeface="+mn-ea"/>
              </a:rPr>
              <a:t>S</a:t>
            </a:r>
            <a:r>
              <a:rPr lang="zh-CN" altLang="en-US" sz="2000" dirty="0">
                <a:latin typeface="黑体" panose="02010609060101010101" pitchFamily="2" charset="-122"/>
                <a:ea typeface="黑体" panose="02010609060101010101" pitchFamily="2" charset="-122"/>
                <a:sym typeface="+mn-ea"/>
              </a:rPr>
              <a:t>集</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 </a:t>
            </a:r>
            <a:r>
              <a:rPr lang="zh-CN" altLang="en-US" sz="2000" dirty="0">
                <a:latin typeface="黑体" panose="02010609060101010101" pitchFamily="2" charset="-122"/>
                <a:ea typeface="黑体" panose="02010609060101010101" pitchFamily="2" charset="-122"/>
                <a:sym typeface="+mn-ea"/>
              </a:rPr>
              <a:t>开始主循环，每次求得</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到某个</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顶点的最短路径，并加</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到</a:t>
            </a:r>
            <a:r>
              <a:rPr lang="en-US" altLang="zh-CN" sz="2000" dirty="0">
                <a:latin typeface="黑体" panose="02010609060101010101" pitchFamily="2" charset="-122"/>
                <a:ea typeface="黑体" panose="02010609060101010101" pitchFamily="2" charset="-122"/>
                <a:sym typeface="+mn-ea"/>
              </a:rPr>
              <a:t>S</a:t>
            </a:r>
            <a:r>
              <a:rPr lang="zh-CN" altLang="en-US" sz="2000" dirty="0">
                <a:latin typeface="黑体" panose="02010609060101010101" pitchFamily="2" charset="-122"/>
                <a:ea typeface="黑体" panose="02010609060101010101" pitchFamily="2" charset="-122"/>
                <a:sym typeface="+mn-ea"/>
              </a:rPr>
              <a:t>集 </a:t>
            </a:r>
            <a:r>
              <a:rPr lang="en-US" altLang="zh-CN" sz="2000" dirty="0">
                <a:latin typeface="黑体" panose="02010609060101010101" pitchFamily="2" charset="-122"/>
                <a:ea typeface="黑体" panose="02010609060101010101" pitchFamily="2" charset="-122"/>
                <a:sym typeface="+mn-ea"/>
              </a:rPr>
              <a:t>---</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for (i=1; i&lt;G.vexnum; ++i) {         // </a:t>
            </a:r>
            <a:r>
              <a:rPr lang="zh-CN" altLang="en-US" sz="2000" dirty="0">
                <a:latin typeface="黑体" panose="02010609060101010101" pitchFamily="2" charset="-122"/>
                <a:ea typeface="黑体" panose="02010609060101010101" pitchFamily="2" charset="-122"/>
                <a:sym typeface="+mn-ea"/>
              </a:rPr>
              <a:t>其余</a:t>
            </a:r>
            <a:r>
              <a:rPr lang="en-US" altLang="zh-CN" sz="2000" dirty="0">
                <a:latin typeface="黑体" panose="02010609060101010101" pitchFamily="2" charset="-122"/>
                <a:ea typeface="黑体" panose="02010609060101010101" pitchFamily="2" charset="-122"/>
                <a:sym typeface="+mn-ea"/>
              </a:rPr>
              <a:t>G.vexnum-1</a:t>
            </a:r>
            <a:r>
              <a:rPr lang="zh-CN" altLang="en-US" sz="2000" dirty="0">
                <a:latin typeface="黑体" panose="02010609060101010101" pitchFamily="2" charset="-122"/>
                <a:ea typeface="黑体" panose="02010609060101010101" pitchFamily="2" charset="-122"/>
                <a:sym typeface="+mn-ea"/>
              </a:rPr>
              <a:t>个顶点</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min = INFINITY;                    // </a:t>
            </a:r>
            <a:r>
              <a:rPr lang="zh-CN" altLang="en-US" sz="2000" dirty="0">
                <a:latin typeface="黑体" panose="02010609060101010101" pitchFamily="2" charset="-122"/>
                <a:ea typeface="黑体" panose="02010609060101010101" pitchFamily="2" charset="-122"/>
                <a:sym typeface="+mn-ea"/>
              </a:rPr>
              <a:t>当前所知离</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顶点的最近距离</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for (w=0; w&lt;G.vexnum; ++w)</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if (!final[w])                           // w</a:t>
            </a:r>
            <a:r>
              <a:rPr lang="zh-CN" altLang="en-US" sz="2000" dirty="0">
                <a:latin typeface="黑体" panose="02010609060101010101" pitchFamily="2" charset="-122"/>
                <a:ea typeface="黑体" panose="02010609060101010101" pitchFamily="2" charset="-122"/>
                <a:sym typeface="+mn-ea"/>
              </a:rPr>
              <a:t>顶点在</a:t>
            </a:r>
            <a:r>
              <a:rPr lang="en-US" altLang="zh-CN" sz="2000" dirty="0">
                <a:latin typeface="黑体" panose="02010609060101010101" pitchFamily="2" charset="-122"/>
                <a:ea typeface="黑体" panose="02010609060101010101" pitchFamily="2" charset="-122"/>
                <a:sym typeface="+mn-ea"/>
              </a:rPr>
              <a:t>V-S</a:t>
            </a:r>
            <a:r>
              <a:rPr lang="zh-CN" altLang="en-US" sz="2000" dirty="0">
                <a:latin typeface="黑体" panose="02010609060101010101" pitchFamily="2" charset="-122"/>
                <a:ea typeface="黑体" panose="02010609060101010101" pitchFamily="2" charset="-122"/>
                <a:sym typeface="+mn-ea"/>
              </a:rPr>
              <a:t>中</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if (D[w]&lt;min) { v = w;  min = D[w]; }  // w</a:t>
            </a:r>
            <a:r>
              <a:rPr lang="zh-CN" altLang="en-US" sz="2000" dirty="0">
                <a:latin typeface="黑体" panose="02010609060101010101" pitchFamily="2" charset="-122"/>
                <a:ea typeface="黑体" panose="02010609060101010101" pitchFamily="2" charset="-122"/>
                <a:sym typeface="+mn-ea"/>
              </a:rPr>
              <a:t>顶点离</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顶点更近</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final[v] = TRUE;                       // </a:t>
            </a:r>
            <a:r>
              <a:rPr lang="zh-CN" altLang="en-US" sz="2000" dirty="0">
                <a:latin typeface="黑体" panose="02010609060101010101" pitchFamily="2" charset="-122"/>
                <a:ea typeface="黑体" panose="02010609060101010101" pitchFamily="2" charset="-122"/>
                <a:sym typeface="+mn-ea"/>
              </a:rPr>
              <a:t>离</a:t>
            </a:r>
            <a:r>
              <a:rPr lang="en-US" altLang="zh-CN" sz="2000" dirty="0">
                <a:latin typeface="黑体" panose="02010609060101010101" pitchFamily="2" charset="-122"/>
                <a:ea typeface="黑体" panose="02010609060101010101" pitchFamily="2" charset="-122"/>
                <a:sym typeface="+mn-ea"/>
              </a:rPr>
              <a:t>v0</a:t>
            </a:r>
            <a:r>
              <a:rPr lang="zh-CN" altLang="en-US" sz="2000" dirty="0">
                <a:latin typeface="黑体" panose="02010609060101010101" pitchFamily="2" charset="-122"/>
                <a:ea typeface="黑体" panose="02010609060101010101" pitchFamily="2" charset="-122"/>
                <a:sym typeface="+mn-ea"/>
              </a:rPr>
              <a:t>顶点最近的</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加入</a:t>
            </a:r>
            <a:r>
              <a:rPr lang="en-US" altLang="zh-CN" sz="2000" dirty="0">
                <a:latin typeface="黑体" panose="02010609060101010101" pitchFamily="2" charset="-122"/>
                <a:ea typeface="黑体" panose="02010609060101010101" pitchFamily="2" charset="-122"/>
                <a:sym typeface="+mn-ea"/>
              </a:rPr>
              <a:t>S</a:t>
            </a:r>
            <a:r>
              <a:rPr lang="zh-CN" altLang="en-US" sz="2000" dirty="0">
                <a:latin typeface="黑体" panose="02010609060101010101" pitchFamily="2" charset="-122"/>
                <a:ea typeface="黑体" panose="02010609060101010101" pitchFamily="2" charset="-122"/>
                <a:sym typeface="+mn-ea"/>
              </a:rPr>
              <a:t>集</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for (w=0; w&lt;G.vexnum; ++w)             // </a:t>
            </a:r>
            <a:r>
              <a:rPr lang="zh-CN" altLang="en-US" sz="2000" dirty="0">
                <a:latin typeface="黑体" panose="02010609060101010101" pitchFamily="2" charset="-122"/>
                <a:ea typeface="黑体" panose="02010609060101010101" pitchFamily="2" charset="-122"/>
                <a:sym typeface="+mn-ea"/>
              </a:rPr>
              <a:t>更新当前最短路径及距离</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if (!final[w] &amp;&amp; (min+G.arcs[v][w].adj&lt;D[w])) { // </a:t>
            </a:r>
            <a:r>
              <a:rPr lang="zh-CN" altLang="en-US" sz="2000" dirty="0">
                <a:latin typeface="黑体" panose="02010609060101010101" pitchFamily="2" charset="-122"/>
                <a:ea typeface="黑体" panose="02010609060101010101" pitchFamily="2" charset="-122"/>
                <a:sym typeface="+mn-ea"/>
              </a:rPr>
              <a:t>修改</a:t>
            </a:r>
            <a:r>
              <a:rPr lang="en-US" altLang="zh-CN" sz="2000" dirty="0">
                <a:latin typeface="黑体" panose="02010609060101010101" pitchFamily="2" charset="-122"/>
                <a:ea typeface="黑体" panose="02010609060101010101" pitchFamily="2" charset="-122"/>
                <a:sym typeface="+mn-ea"/>
              </a:rPr>
              <a:t>D[w]</a:t>
            </a:r>
            <a:r>
              <a:rPr lang="zh-CN" altLang="en-US" sz="2000" dirty="0">
                <a:latin typeface="黑体" panose="02010609060101010101" pitchFamily="2" charset="-122"/>
                <a:ea typeface="黑体" panose="02010609060101010101" pitchFamily="2" charset="-122"/>
                <a:sym typeface="+mn-ea"/>
              </a:rPr>
              <a:t>和</a:t>
            </a:r>
            <a:r>
              <a:rPr lang="en-US" altLang="zh-CN" sz="2000" dirty="0">
                <a:latin typeface="黑体" panose="02010609060101010101" pitchFamily="2" charset="-122"/>
                <a:ea typeface="黑体" panose="02010609060101010101" pitchFamily="2" charset="-122"/>
                <a:sym typeface="+mn-ea"/>
              </a:rPr>
              <a:t>P[w], w∈V-S</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D[w] = min + G.arcs[v][w].adj;</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for(j=0;j&lt;G.vexnum;j++) P[w][j] = P[v][j]; //</a:t>
            </a:r>
            <a:r>
              <a:rPr lang="zh-CN" altLang="en-US" sz="2000" dirty="0">
                <a:latin typeface="黑体" panose="02010609060101010101" pitchFamily="2" charset="-122"/>
                <a:ea typeface="黑体" panose="02010609060101010101" pitchFamily="2" charset="-122"/>
                <a:sym typeface="+mn-ea"/>
              </a:rPr>
              <a:t>第</a:t>
            </a:r>
            <a:r>
              <a:rPr lang="en-US" altLang="zh-CN" sz="2000" dirty="0">
                <a:latin typeface="黑体" panose="02010609060101010101" pitchFamily="2" charset="-122"/>
                <a:ea typeface="黑体" panose="02010609060101010101" pitchFamily="2" charset="-122"/>
                <a:sym typeface="+mn-ea"/>
              </a:rPr>
              <a:t>v</a:t>
            </a:r>
            <a:r>
              <a:rPr lang="zh-CN" altLang="en-US" sz="2000" dirty="0">
                <a:latin typeface="黑体" panose="02010609060101010101" pitchFamily="2" charset="-122"/>
                <a:ea typeface="黑体" panose="02010609060101010101" pitchFamily="2" charset="-122"/>
                <a:sym typeface="+mn-ea"/>
              </a:rPr>
              <a:t>行赋值于第</a:t>
            </a:r>
            <a:r>
              <a:rPr lang="en-US" altLang="zh-CN" sz="2000" dirty="0">
                <a:latin typeface="黑体" panose="02010609060101010101" pitchFamily="2" charset="-122"/>
                <a:ea typeface="黑体" panose="02010609060101010101" pitchFamily="2" charset="-122"/>
                <a:sym typeface="+mn-ea"/>
              </a:rPr>
              <a:t>w</a:t>
            </a:r>
            <a:r>
              <a:rPr lang="zh-CN" altLang="en-US" sz="2000" dirty="0">
                <a:latin typeface="黑体" panose="02010609060101010101" pitchFamily="2" charset="-122"/>
                <a:ea typeface="黑体" panose="02010609060101010101" pitchFamily="2" charset="-122"/>
                <a:sym typeface="+mn-ea"/>
              </a:rPr>
              <a:t>行</a:t>
            </a:r>
            <a:endParaRPr lang="zh-CN" altLang="en-US"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P[w][w] = TRUE;   // P[w] = P[v]+[w]</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}//if</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}//for		</a:t>
            </a:r>
            <a:endParaRPr lang="en-US" altLang="zh-CN" sz="200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000" dirty="0">
                <a:latin typeface="黑体" panose="02010609060101010101" pitchFamily="2" charset="-122"/>
                <a:ea typeface="黑体" panose="02010609060101010101" pitchFamily="2" charset="-122"/>
                <a:sym typeface="+mn-ea"/>
              </a:rPr>
              <a:t>} // ShortestPath_DIJ</a:t>
            </a:r>
            <a:endParaRPr lang="en-US" altLang="zh-CN" sz="2000" dirty="0">
              <a:latin typeface="黑体" panose="02010609060101010101" pitchFamily="2" charset="-122"/>
              <a:ea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有向完全图：如果有向图有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n(n-1)</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条弧，则称为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有向完全图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有向完全图是指图的任意两个顶点都有两条弧</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4340" name="Group 16"/>
          <p:cNvGrpSpPr/>
          <p:nvPr/>
        </p:nvGrpSpPr>
        <p:grpSpPr>
          <a:xfrm>
            <a:off x="4511675" y="2852738"/>
            <a:ext cx="2362200" cy="1981200"/>
            <a:chOff x="1968" y="2431"/>
            <a:chExt cx="1488" cy="1248"/>
          </a:xfrm>
        </p:grpSpPr>
        <p:grpSp>
          <p:nvGrpSpPr>
            <p:cNvPr id="14341" name="Group 17"/>
            <p:cNvGrpSpPr/>
            <p:nvPr/>
          </p:nvGrpSpPr>
          <p:grpSpPr>
            <a:xfrm>
              <a:off x="2160" y="3456"/>
              <a:ext cx="1152" cy="192"/>
              <a:chOff x="2256" y="3696"/>
              <a:chExt cx="864" cy="288"/>
            </a:xfrm>
          </p:grpSpPr>
          <p:sp>
            <p:nvSpPr>
              <p:cNvPr id="14342" name="Oval 18"/>
              <p:cNvSpPr/>
              <p:nvPr/>
            </p:nvSpPr>
            <p:spPr>
              <a:xfrm>
                <a:off x="2256" y="3696"/>
                <a:ext cx="864" cy="288"/>
              </a:xfrm>
              <a:prstGeom prst="ellipse">
                <a:avLst/>
              </a:prstGeom>
              <a:noFill/>
              <a:ln w="28575" cap="flat" cmpd="sng">
                <a:solidFill>
                  <a:srgbClr val="00FF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4343" name="Line 19"/>
              <p:cNvSpPr/>
              <p:nvPr/>
            </p:nvSpPr>
            <p:spPr>
              <a:xfrm>
                <a:off x="2880" y="3705"/>
                <a:ext cx="144" cy="48"/>
              </a:xfrm>
              <a:prstGeom prst="line">
                <a:avLst/>
              </a:prstGeom>
              <a:ln w="19050" cap="flat" cmpd="sng">
                <a:solidFill>
                  <a:srgbClr val="00FF00"/>
                </a:solidFill>
                <a:prstDash val="solid"/>
                <a:miter/>
                <a:headEnd type="none" w="med" len="med"/>
                <a:tailEnd type="triangle" w="lg" len="lg"/>
              </a:ln>
            </p:spPr>
          </p:sp>
          <p:sp>
            <p:nvSpPr>
              <p:cNvPr id="14344" name="Line 20"/>
              <p:cNvSpPr/>
              <p:nvPr/>
            </p:nvSpPr>
            <p:spPr>
              <a:xfrm flipH="1" flipV="1">
                <a:off x="2334" y="3909"/>
                <a:ext cx="144" cy="48"/>
              </a:xfrm>
              <a:prstGeom prst="line">
                <a:avLst/>
              </a:prstGeom>
              <a:ln w="19050" cap="flat" cmpd="sng">
                <a:solidFill>
                  <a:srgbClr val="00FF00"/>
                </a:solidFill>
                <a:prstDash val="solid"/>
                <a:miter/>
                <a:headEnd type="none" w="med" len="med"/>
                <a:tailEnd type="triangle" w="lg" len="lg"/>
              </a:ln>
            </p:spPr>
          </p:sp>
        </p:grpSp>
        <p:grpSp>
          <p:nvGrpSpPr>
            <p:cNvPr id="14345" name="Group 21"/>
            <p:cNvGrpSpPr/>
            <p:nvPr/>
          </p:nvGrpSpPr>
          <p:grpSpPr>
            <a:xfrm rot="-3600000">
              <a:off x="1811" y="2911"/>
              <a:ext cx="1152" cy="192"/>
              <a:chOff x="2256" y="3696"/>
              <a:chExt cx="864" cy="288"/>
            </a:xfrm>
          </p:grpSpPr>
          <p:sp>
            <p:nvSpPr>
              <p:cNvPr id="14346" name="Oval 22"/>
              <p:cNvSpPr/>
              <p:nvPr/>
            </p:nvSpPr>
            <p:spPr>
              <a:xfrm>
                <a:off x="2256" y="3696"/>
                <a:ext cx="864" cy="288"/>
              </a:xfrm>
              <a:prstGeom prst="ellipse">
                <a:avLst/>
              </a:prstGeom>
              <a:noFill/>
              <a:ln w="28575" cap="flat" cmpd="sng">
                <a:solidFill>
                  <a:srgbClr val="00FF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4347" name="Line 23"/>
              <p:cNvSpPr/>
              <p:nvPr/>
            </p:nvSpPr>
            <p:spPr>
              <a:xfrm>
                <a:off x="2880" y="3705"/>
                <a:ext cx="144" cy="48"/>
              </a:xfrm>
              <a:prstGeom prst="line">
                <a:avLst/>
              </a:prstGeom>
              <a:ln w="19050" cap="flat" cmpd="sng">
                <a:solidFill>
                  <a:srgbClr val="00FF00"/>
                </a:solidFill>
                <a:prstDash val="solid"/>
                <a:miter/>
                <a:headEnd type="none" w="med" len="med"/>
                <a:tailEnd type="triangle" w="lg" len="lg"/>
              </a:ln>
            </p:spPr>
          </p:sp>
          <p:sp>
            <p:nvSpPr>
              <p:cNvPr id="14348" name="Line 24"/>
              <p:cNvSpPr/>
              <p:nvPr/>
            </p:nvSpPr>
            <p:spPr>
              <a:xfrm flipH="1" flipV="1">
                <a:off x="2334" y="3909"/>
                <a:ext cx="144" cy="48"/>
              </a:xfrm>
              <a:prstGeom prst="line">
                <a:avLst/>
              </a:prstGeom>
              <a:ln w="19050" cap="flat" cmpd="sng">
                <a:solidFill>
                  <a:srgbClr val="00FF00"/>
                </a:solidFill>
                <a:prstDash val="solid"/>
                <a:miter/>
                <a:headEnd type="none" w="med" len="med"/>
                <a:tailEnd type="triangle" w="lg" len="lg"/>
              </a:ln>
            </p:spPr>
          </p:sp>
        </p:grpSp>
        <p:grpSp>
          <p:nvGrpSpPr>
            <p:cNvPr id="14349" name="Group 25"/>
            <p:cNvGrpSpPr/>
            <p:nvPr/>
          </p:nvGrpSpPr>
          <p:grpSpPr>
            <a:xfrm rot="3600000">
              <a:off x="2477" y="2935"/>
              <a:ext cx="1077" cy="187"/>
              <a:chOff x="2256" y="3696"/>
              <a:chExt cx="864" cy="288"/>
            </a:xfrm>
          </p:grpSpPr>
          <p:sp>
            <p:nvSpPr>
              <p:cNvPr id="14350" name="Oval 26"/>
              <p:cNvSpPr/>
              <p:nvPr/>
            </p:nvSpPr>
            <p:spPr>
              <a:xfrm>
                <a:off x="2256" y="3696"/>
                <a:ext cx="864" cy="288"/>
              </a:xfrm>
              <a:prstGeom prst="ellipse">
                <a:avLst/>
              </a:prstGeom>
              <a:noFill/>
              <a:ln w="28575" cap="flat" cmpd="sng">
                <a:solidFill>
                  <a:srgbClr val="00FF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4351" name="Line 27"/>
              <p:cNvSpPr/>
              <p:nvPr/>
            </p:nvSpPr>
            <p:spPr>
              <a:xfrm>
                <a:off x="2880" y="3705"/>
                <a:ext cx="144" cy="48"/>
              </a:xfrm>
              <a:prstGeom prst="line">
                <a:avLst/>
              </a:prstGeom>
              <a:ln w="19050" cap="flat" cmpd="sng">
                <a:solidFill>
                  <a:srgbClr val="00FF00"/>
                </a:solidFill>
                <a:prstDash val="solid"/>
                <a:miter/>
                <a:headEnd type="none" w="med" len="med"/>
                <a:tailEnd type="triangle" w="lg" len="lg"/>
              </a:ln>
            </p:spPr>
          </p:sp>
          <p:sp>
            <p:nvSpPr>
              <p:cNvPr id="14352" name="Line 28"/>
              <p:cNvSpPr/>
              <p:nvPr/>
            </p:nvSpPr>
            <p:spPr>
              <a:xfrm flipH="1" flipV="1">
                <a:off x="2334" y="3909"/>
                <a:ext cx="144" cy="48"/>
              </a:xfrm>
              <a:prstGeom prst="line">
                <a:avLst/>
              </a:prstGeom>
              <a:ln w="19050" cap="flat" cmpd="sng">
                <a:solidFill>
                  <a:srgbClr val="00FF00"/>
                </a:solidFill>
                <a:prstDash val="solid"/>
                <a:miter/>
                <a:headEnd type="none" w="med" len="med"/>
                <a:tailEnd type="triangle" w="lg" len="lg"/>
              </a:ln>
            </p:spPr>
          </p:sp>
        </p:grpSp>
        <p:sp>
          <p:nvSpPr>
            <p:cNvPr id="14353" name="Oval 29"/>
            <p:cNvSpPr/>
            <p:nvPr/>
          </p:nvSpPr>
          <p:spPr>
            <a:xfrm>
              <a:off x="1968" y="3408"/>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4354" name="Oval 30"/>
            <p:cNvSpPr/>
            <p:nvPr/>
          </p:nvSpPr>
          <p:spPr>
            <a:xfrm>
              <a:off x="3168" y="3408"/>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4355" name="Oval 31"/>
            <p:cNvSpPr/>
            <p:nvPr/>
          </p:nvSpPr>
          <p:spPr>
            <a:xfrm>
              <a:off x="2544" y="2448"/>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上述程序的</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不足</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只能找到</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最短路径包含的顶点，</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不能找到最短路径的顶点排列顺序</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rPr>
              <a:t>例如</a:t>
            </a:r>
            <a:r>
              <a:rPr lang="en-US" altLang="zh-CN" dirty="0">
                <a:latin typeface="黑体" panose="02010609060101010101" pitchFamily="2" charset="-122"/>
                <a:ea typeface="黑体" panose="02010609060101010101" pitchFamily="2" charset="-122"/>
                <a:cs typeface="黑体" panose="02010609060101010101" pitchFamily="2" charset="-122"/>
              </a:rPr>
              <a:t>0</a:t>
            </a:r>
            <a:r>
              <a:rPr lang="zh-CN" altLang="en-US" dirty="0">
                <a:latin typeface="黑体" panose="02010609060101010101" pitchFamily="2" charset="-122"/>
                <a:ea typeface="黑体" panose="02010609060101010101" pitchFamily="2" charset="-122"/>
                <a:cs typeface="黑体" panose="02010609060101010101" pitchFamily="2" charset="-122"/>
              </a:rPr>
              <a:t>到</a:t>
            </a:r>
            <a:r>
              <a:rPr lang="en-US" altLang="zh-CN" dirty="0">
                <a:latin typeface="黑体" panose="02010609060101010101" pitchFamily="2" charset="-122"/>
                <a:ea typeface="黑体" panose="02010609060101010101" pitchFamily="2" charset="-122"/>
                <a:cs typeface="黑体" panose="02010609060101010101" pitchFamily="2" charset="-122"/>
              </a:rPr>
              <a:t>4</a:t>
            </a:r>
            <a:r>
              <a:rPr lang="zh-CN" altLang="en-US" dirty="0">
                <a:latin typeface="黑体" panose="02010609060101010101" pitchFamily="2" charset="-122"/>
                <a:ea typeface="黑体" panose="02010609060101010101" pitchFamily="2" charset="-122"/>
                <a:cs typeface="黑体" panose="02010609060101010101" pitchFamily="2" charset="-122"/>
              </a:rPr>
              <a:t>的路径是</a:t>
            </a:r>
            <a:r>
              <a:rPr lang="en-US" altLang="zh-CN" dirty="0">
                <a:latin typeface="黑体" panose="02010609060101010101" pitchFamily="2" charset="-122"/>
                <a:ea typeface="黑体" panose="02010609060101010101" pitchFamily="2" charset="-122"/>
                <a:cs typeface="黑体" panose="02010609060101010101" pitchFamily="2" charset="-122"/>
              </a:rPr>
              <a:t>0-3-2-4</a:t>
            </a:r>
            <a:r>
              <a:rPr lang="zh-CN" altLang="en-US" dirty="0">
                <a:latin typeface="黑体" panose="02010609060101010101" pitchFamily="2" charset="-122"/>
                <a:ea typeface="黑体" panose="02010609060101010101" pitchFamily="2" charset="-122"/>
                <a:cs typeface="黑体" panose="02010609060101010101" pitchFamily="2" charset="-122"/>
              </a:rPr>
              <a:t>，但是从结果不能知道</a:t>
            </a:r>
            <a:r>
              <a:rPr lang="zh-CN" altLang="en-US" dirty="0">
                <a:latin typeface="黑体" panose="02010609060101010101" pitchFamily="2" charset="-122"/>
                <a:ea typeface="黑体" panose="02010609060101010101" pitchFamily="2" charset="-122"/>
                <a:cs typeface="黑体" panose="02010609060101010101" pitchFamily="2" charset="-122"/>
              </a:rPr>
              <a:t>顺序</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15365" name="表格 15364"/>
          <p:cNvGraphicFramePr/>
          <p:nvPr>
            <p:custDataLst>
              <p:tags r:id="rId1"/>
            </p:custDataLst>
          </p:nvPr>
        </p:nvGraphicFramePr>
        <p:xfrm>
          <a:off x="1649095" y="2430145"/>
          <a:ext cx="8429625" cy="3643313"/>
        </p:xfrm>
        <a:graphic>
          <a:graphicData uri="http://schemas.openxmlformats.org/drawingml/2006/table">
            <a:tbl>
              <a:tblPr/>
              <a:tblGrid>
                <a:gridCol w="350838"/>
                <a:gridCol w="269875"/>
                <a:gridCol w="268287"/>
                <a:gridCol w="269875"/>
                <a:gridCol w="269875"/>
                <a:gridCol w="268288"/>
                <a:gridCol w="269875"/>
                <a:gridCol w="287020"/>
                <a:gridCol w="251142"/>
                <a:gridCol w="269875"/>
                <a:gridCol w="268288"/>
                <a:gridCol w="269875"/>
                <a:gridCol w="269875"/>
                <a:gridCol w="268287"/>
                <a:gridCol w="269875"/>
                <a:gridCol w="269875"/>
                <a:gridCol w="268288"/>
                <a:gridCol w="269875"/>
                <a:gridCol w="269875"/>
                <a:gridCol w="268287"/>
                <a:gridCol w="269875"/>
                <a:gridCol w="268288"/>
                <a:gridCol w="269875"/>
                <a:gridCol w="269875"/>
                <a:gridCol w="268287"/>
                <a:gridCol w="269875"/>
                <a:gridCol w="269875"/>
                <a:gridCol w="268288"/>
                <a:gridCol w="269875"/>
                <a:gridCol w="268287"/>
                <a:gridCol w="269875"/>
              </a:tblGrid>
              <a:tr h="414338">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2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2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2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2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r>
              <a:tr h="412750">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F[]</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r>
              <a:tr h="414337">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D[]</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9</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9</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2750">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P[]</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0</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4338">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1</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FF0000"/>
                          </a:solidFill>
                          <a:latin typeface="宋体" panose="02010600030101010101" pitchFamily="2" charset="-122"/>
                          <a:ea typeface="宋体" panose="02010600030101010101" pitchFamily="2" charset="-122"/>
                        </a:rPr>
                        <a:t>　</a:t>
                      </a:r>
                      <a:endParaRPr lang="zh-CN" altLang="en-US" sz="1400" dirty="0">
                        <a:solidFill>
                          <a:srgbClr val="FF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zh-CN" altLang="en-US" sz="1400" dirty="0">
                          <a:solidFill>
                            <a:srgbClr val="FF0000"/>
                          </a:solidFill>
                          <a:latin typeface="宋体" panose="02010600030101010101" pitchFamily="2" charset="-122"/>
                          <a:ea typeface="宋体" panose="02010600030101010101" pitchFamily="2" charset="-122"/>
                        </a:rPr>
                        <a:t>　</a:t>
                      </a:r>
                      <a:endParaRPr lang="zh-CN" altLang="en-US" sz="1400" dirty="0">
                        <a:solidFill>
                          <a:srgbClr val="FF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275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2</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4337">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3</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275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4</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r>
              <a:tr h="334963">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初始化</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上述程序</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的改进，加入二维数组，保存求解中找到的新顶点，从而构成路径</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17413" name="表格 17412"/>
          <p:cNvGraphicFramePr/>
          <p:nvPr>
            <p:custDataLst>
              <p:tags r:id="rId1"/>
            </p:custDataLst>
          </p:nvPr>
        </p:nvGraphicFramePr>
        <p:xfrm>
          <a:off x="1738313" y="2000250"/>
          <a:ext cx="8643620" cy="3785870"/>
        </p:xfrm>
        <a:graphic>
          <a:graphicData uri="http://schemas.openxmlformats.org/drawingml/2006/table">
            <a:tbl>
              <a:tblPr/>
              <a:tblGrid>
                <a:gridCol w="360680"/>
                <a:gridCol w="276225"/>
                <a:gridCol w="276225"/>
                <a:gridCol w="276225"/>
                <a:gridCol w="276225"/>
                <a:gridCol w="276225"/>
                <a:gridCol w="274320"/>
                <a:gridCol w="276225"/>
                <a:gridCol w="276225"/>
                <a:gridCol w="276225"/>
                <a:gridCol w="276225"/>
                <a:gridCol w="276225"/>
                <a:gridCol w="276225"/>
                <a:gridCol w="276225"/>
                <a:gridCol w="276225"/>
                <a:gridCol w="275590"/>
                <a:gridCol w="276225"/>
                <a:gridCol w="276225"/>
                <a:gridCol w="276225"/>
                <a:gridCol w="276225"/>
                <a:gridCol w="276225"/>
                <a:gridCol w="276225"/>
                <a:gridCol w="276225"/>
                <a:gridCol w="274955"/>
                <a:gridCol w="276225"/>
                <a:gridCol w="276225"/>
                <a:gridCol w="276225"/>
                <a:gridCol w="276225"/>
                <a:gridCol w="276225"/>
                <a:gridCol w="276225"/>
                <a:gridCol w="276225"/>
              </a:tblGrid>
              <a:tr h="43053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solidFill>
                        <a:srgbClr val="000000"/>
                      </a:solidFill>
                      <a:prstDash val="solid"/>
                      <a:headEnd type="none" w="med" len="med"/>
                      <a:tailEnd type="none" w="med" len="med"/>
                    </a:lnB>
                    <a:lnTlToBr>
                      <a:noFill/>
                    </a:lnTlToBr>
                    <a:lnBlToTr>
                      <a:noFill/>
                    </a:lnBlToTr>
                    <a:noFill/>
                  </a:tcPr>
                </a:tc>
              </a:tr>
              <a:tr h="429895">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F[]</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f</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r>
              <a:tr h="428625">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D[]</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9</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5</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9</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7</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0530">
                <a:tc>
                  <a:txBody>
                    <a:bodyPr/>
                    <a:p>
                      <a:pPr algn="ctr" fontAlgn="ctr">
                        <a:buNone/>
                      </a:pPr>
                      <a:r>
                        <a:rPr lang="en-US" altLang="zh-CN" sz="1600" b="1" dirty="0">
                          <a:solidFill>
                            <a:srgbClr val="000000"/>
                          </a:solidFill>
                          <a:latin typeface="宋体" panose="02010600030101010101" pitchFamily="2" charset="-122"/>
                          <a:ea typeface="宋体" panose="02010600030101010101" pitchFamily="2" charset="-122"/>
                        </a:rPr>
                        <a:t>P[]</a:t>
                      </a:r>
                      <a:endParaRPr lang="en-US" altLang="zh-CN"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0</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926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1</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053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2</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8625">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3</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9895">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r>
                        <a:rPr lang="en-US" altLang="zh-CN" b="1" dirty="0">
                          <a:solidFill>
                            <a:srgbClr val="000000"/>
                          </a:solidFill>
                          <a:latin typeface="宋体" panose="02010600030101010101" pitchFamily="2" charset="-122"/>
                          <a:ea typeface="宋体" panose="02010600030101010101" pitchFamily="2" charset="-122"/>
                        </a:rPr>
                        <a:t>4</a:t>
                      </a:r>
                      <a:endParaRPr lang="en-US" altLang="zh-CN"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a:noFill/>
                    </a:lnT>
                    <a:lnB>
                      <a:noFill/>
                    </a:lnB>
                    <a:lnTlToBr>
                      <a:noFill/>
                    </a:lnTlToBr>
                    <a:lnBlToTr>
                      <a:noFill/>
                    </a:lnBlToTr>
                    <a:no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0</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　</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7980">
                <a:tc>
                  <a:txBody>
                    <a:bodyPr/>
                    <a:p>
                      <a:pPr fontAlgn="ctr">
                        <a:buNone/>
                      </a:pPr>
                      <a:endParaRPr lang="zh-CN" altLang="en-US" sz="1600" b="1"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初始化</a:t>
                      </a: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1</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3</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2</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a:txBody>
                    <a:bodyPr/>
                    <a:p>
                      <a:pPr algn="ctr" fontAlgn="ctr">
                        <a:buNone/>
                      </a:pPr>
                      <a:endParaRPr lang="zh-CN" altLang="en-US"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a:noFill/>
                    </a:lnT>
                    <a:lnB>
                      <a:noFill/>
                    </a:lnB>
                    <a:lnTlToBr>
                      <a:noFill/>
                    </a:lnTlToBr>
                    <a:lnBlToTr>
                      <a:noFill/>
                    </a:lnBlToTr>
                    <a:noFill/>
                  </a:tcPr>
                </a:tc>
                <a:tc gridSpan="5">
                  <a:txBody>
                    <a:bodyPr/>
                    <a:p>
                      <a:pPr algn="ctr" fontAlgn="ctr">
                        <a:buNone/>
                      </a:pPr>
                      <a:r>
                        <a:rPr lang="zh-CN" altLang="en-US" sz="1400" dirty="0">
                          <a:solidFill>
                            <a:srgbClr val="000000"/>
                          </a:solidFill>
                          <a:latin typeface="宋体" panose="02010600030101010101" pitchFamily="2" charset="-122"/>
                          <a:ea typeface="宋体" panose="02010600030101010101" pitchFamily="2" charset="-122"/>
                        </a:rPr>
                        <a:t>选顶点</a:t>
                      </a:r>
                      <a:r>
                        <a:rPr lang="en-US" altLang="zh-CN" sz="1400" dirty="0">
                          <a:solidFill>
                            <a:srgbClr val="000000"/>
                          </a:solidFill>
                          <a:latin typeface="宋体" panose="02010600030101010101" pitchFamily="2" charset="-122"/>
                          <a:ea typeface="宋体" panose="02010600030101010101" pitchFamily="2" charset="-122"/>
                        </a:rPr>
                        <a:t>4</a:t>
                      </a:r>
                      <a:endParaRPr lang="en-US" altLang="zh-CN" sz="1400" dirty="0">
                        <a:solidFill>
                          <a:srgbClr val="000000"/>
                        </a:solidFill>
                        <a:latin typeface="宋体" panose="02010600030101010101" pitchFamily="2" charset="-122"/>
                        <a:ea typeface="宋体" panose="02010600030101010101" pitchFamily="2" charset="-122"/>
                      </a:endParaRPr>
                    </a:p>
                  </a:txBody>
                  <a:tcPr marL="6350" marR="6350" marT="6350" marB="0" anchor="ctr">
                    <a:lnL>
                      <a:noFill/>
                    </a:lnL>
                    <a:lnR>
                      <a:noFill/>
                    </a:lnR>
                    <a:lnT w="6350" cap="flat" cmpd="sng">
                      <a:solidFill>
                        <a:srgbClr val="000000"/>
                      </a:solidFill>
                      <a:prstDash val="solid"/>
                      <a:headEnd type="none" w="med" len="med"/>
                      <a:tailEnd type="none" w="med" len="med"/>
                    </a:lnT>
                    <a:lnB>
                      <a:noFill/>
                    </a:lnB>
                    <a:lnTlToBr>
                      <a:noFill/>
                    </a:lnTlToBr>
                    <a:lnBlToTr>
                      <a:noFill/>
                    </a:lnBlToTr>
                    <a:noFill/>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c hMerge="1">
                  <a:tcPr>
                    <a:lnT w="6350" cap="flat" cmpd="sng">
                      <a:solidFill>
                        <a:srgbClr val="000000"/>
                      </a:solidFill>
                      <a:prstDash val="solid"/>
                      <a:headEnd type="none" w="med" len="med"/>
                      <a:tailEnd type="none" w="med" len="med"/>
                    </a:lnT>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迪杰斯特拉算法的时间复杂度为</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O(n</a:t>
            </a:r>
            <a:r>
              <a:rPr lang="en-US" altLang="zh-CN" sz="28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人们期望从一个源点出发到特定终点的最短路径，它的时间复杂度实际上和源点到其他所有顶点最短路径是一样的，所以求两个特定点的最短路径，时间复杂度还是</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O(n</a:t>
            </a:r>
            <a:r>
              <a:rPr lang="en-US" altLang="zh-CN" sz="28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对所有顶点执行一次</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迪杰斯特拉算法，就可以找出图中每一对顶点的最短路径，时间复杂度是</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O(n</a:t>
            </a:r>
            <a:r>
              <a:rPr lang="en-US" altLang="zh-CN" sz="2800" baseline="30000" dirty="0">
                <a:latin typeface="黑体" panose="02010609060101010101" pitchFamily="2" charset="-122"/>
                <a:ea typeface="黑体" panose="02010609060101010101" pitchFamily="2" charset="-122"/>
                <a:cs typeface="黑体" panose="02010609060101010101" pitchFamily="2" charset="-122"/>
                <a:sym typeface="+mn-ea"/>
              </a:rPr>
              <a:t>3</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对于求每一对顶点间的最短路径，</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还有弗洛伊德算法</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(Floyd)</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以一对顶点为源点，求两两间的最短路径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基于带权邻接矩阵，每次操作就是更新整个矩阵的最短距离</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算法结果是求出</a:t>
            </a:r>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所有两两顶点间的最短路径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算法设计</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742950" lvl="1" indent="-285750" eaLnBrk="1" hangingPunct="1">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以带权邻接矩阵作为两两间最短路径的初始矩阵</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742950" lvl="1" indent="-285750" eaLnBrk="1" hangingPunct="1">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让所有边上加入中间顶点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，取</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与</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A[i][1]+A[1][j]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中较小的值作</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的值，完成后得到</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742950" lvl="1" indent="-285750" eaLnBrk="1" hangingPunct="1">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让所有边上加入中间顶点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，取</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与</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A[i][2]+A[2][j]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中较小的值，完成后得到</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，如此循环</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742950" lvl="1" indent="-285750" eaLnBrk="1" hangingPunct="1">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当第</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步完成后，得到</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中的</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A[i][j]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表示顶点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i</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到顶点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的最短距离。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弗洛伊德算法示例</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初始化：从邻接矩阵得出所有两点的路径</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只看一步</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，无弧</a:t>
            </a:r>
            <a:r>
              <a:rPr lang="zh-CN" altLang="en-US" sz="2400" dirty="0">
                <a:latin typeface="黑体" panose="02010609060101010101" pitchFamily="2" charset="-122"/>
                <a:ea typeface="黑体" panose="02010609060101010101" pitchFamily="2" charset="-122"/>
                <a:cs typeface="黑体" panose="02010609060101010101" pitchFamily="2" charset="-122"/>
              </a:rPr>
              <a:t>邻接则无穷大</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45412" name="Picture 2"/>
          <p:cNvPicPr>
            <a:picLocks noChangeAspect="1"/>
          </p:cNvPicPr>
          <p:nvPr>
            <p:custDataLst>
              <p:tags r:id="rId1"/>
            </p:custDataLst>
          </p:nvPr>
        </p:nvPicPr>
        <p:blipFill>
          <a:blip r:embed="rId2"/>
          <a:stretch>
            <a:fillRect/>
          </a:stretch>
        </p:blipFill>
        <p:spPr>
          <a:xfrm>
            <a:off x="2567305" y="2060575"/>
            <a:ext cx="6550660" cy="449262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弗洛伊德算法示例</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所有路径都加入顶点</a:t>
            </a:r>
            <a:r>
              <a:rPr lang="en-US" altLang="zh-CN" sz="2400" dirty="0">
                <a:latin typeface="黑体" panose="02010609060101010101" pitchFamily="2" charset="-122"/>
                <a:ea typeface="黑体" panose="02010609060101010101" pitchFamily="2" charset="-122"/>
                <a:cs typeface="黑体" panose="02010609060101010101" pitchFamily="2" charset="-122"/>
              </a:rPr>
              <a:t>A</a:t>
            </a:r>
            <a:r>
              <a:rPr lang="zh-CN" altLang="en-US" sz="2400" dirty="0">
                <a:latin typeface="黑体" panose="02010609060101010101" pitchFamily="2" charset="-122"/>
                <a:ea typeface="黑体" panose="02010609060101010101" pitchFamily="2" charset="-122"/>
                <a:cs typeface="黑体" panose="02010609060101010101" pitchFamily="2" charset="-122"/>
              </a:rPr>
              <a:t>，计算新的路径是否更短，更新路径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46436" name="Picture 2"/>
          <p:cNvPicPr>
            <a:picLocks noChangeAspect="1"/>
          </p:cNvPicPr>
          <p:nvPr/>
        </p:nvPicPr>
        <p:blipFill>
          <a:blip r:embed="rId1"/>
          <a:stretch>
            <a:fillRect/>
          </a:stretch>
        </p:blipFill>
        <p:spPr>
          <a:xfrm>
            <a:off x="1703705" y="1988820"/>
            <a:ext cx="7591425" cy="4231005"/>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弗洛伊德算法示例</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所有路径都加入顶点</a:t>
            </a:r>
            <a:r>
              <a:rPr lang="en-US" altLang="zh-CN" sz="2400" dirty="0">
                <a:latin typeface="黑体" panose="02010609060101010101" pitchFamily="2" charset="-122"/>
                <a:ea typeface="黑体" panose="02010609060101010101" pitchFamily="2" charset="-122"/>
                <a:cs typeface="黑体" panose="02010609060101010101" pitchFamily="2" charset="-122"/>
              </a:rPr>
              <a:t>B</a:t>
            </a:r>
            <a:r>
              <a:rPr lang="zh-CN" altLang="en-US" sz="2400" dirty="0">
                <a:latin typeface="黑体" panose="02010609060101010101" pitchFamily="2" charset="-122"/>
                <a:ea typeface="黑体" panose="02010609060101010101" pitchFamily="2" charset="-122"/>
                <a:cs typeface="黑体" panose="02010609060101010101" pitchFamily="2" charset="-122"/>
              </a:rPr>
              <a:t>，计算新的路径是否更短，更新路径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47460" name="Picture 2"/>
          <p:cNvPicPr>
            <a:picLocks noChangeAspect="1"/>
          </p:cNvPicPr>
          <p:nvPr/>
        </p:nvPicPr>
        <p:blipFill>
          <a:blip r:embed="rId1"/>
          <a:stretch>
            <a:fillRect/>
          </a:stretch>
        </p:blipFill>
        <p:spPr>
          <a:xfrm>
            <a:off x="1847215" y="1916430"/>
            <a:ext cx="7615555" cy="4328160"/>
          </a:xfrm>
          <a:prstGeom prst="rect">
            <a:avLst/>
          </a:prstGeom>
          <a:noFill/>
          <a:ln w="9525">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弗洛伊德算法示例</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所有路径都加入顶点</a:t>
            </a:r>
            <a:r>
              <a:rPr lang="en-US" altLang="zh-CN" sz="2400" dirty="0">
                <a:latin typeface="黑体" panose="02010609060101010101" pitchFamily="2" charset="-122"/>
                <a:ea typeface="黑体" panose="02010609060101010101" pitchFamily="2" charset="-122"/>
                <a:cs typeface="黑体" panose="02010609060101010101" pitchFamily="2" charset="-122"/>
              </a:rPr>
              <a:t>C</a:t>
            </a:r>
            <a:r>
              <a:rPr lang="zh-CN" altLang="en-US" sz="2400" dirty="0">
                <a:latin typeface="黑体" panose="02010609060101010101" pitchFamily="2" charset="-122"/>
                <a:ea typeface="黑体" panose="02010609060101010101" pitchFamily="2" charset="-122"/>
                <a:cs typeface="黑体" panose="02010609060101010101" pitchFamily="2" charset="-122"/>
              </a:rPr>
              <a:t>，计算新的路径是否更短，更新路径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48484" name="Picture 2"/>
          <p:cNvPicPr>
            <a:picLocks noChangeAspect="1"/>
          </p:cNvPicPr>
          <p:nvPr/>
        </p:nvPicPr>
        <p:blipFill>
          <a:blip r:embed="rId1"/>
          <a:stretch>
            <a:fillRect/>
          </a:stretch>
        </p:blipFill>
        <p:spPr>
          <a:xfrm>
            <a:off x="1703705" y="2060575"/>
            <a:ext cx="7569835" cy="4204335"/>
          </a:xfrm>
          <a:prstGeom prst="rect">
            <a:avLst/>
          </a:prstGeom>
          <a:noFill/>
          <a:ln w="9525">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弗洛伊德算法示例</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所有路径都加入顶点</a:t>
            </a:r>
            <a:r>
              <a:rPr lang="en-US" altLang="zh-CN" sz="2400" dirty="0">
                <a:latin typeface="黑体" panose="02010609060101010101" pitchFamily="2" charset="-122"/>
                <a:ea typeface="黑体" panose="02010609060101010101" pitchFamily="2" charset="-122"/>
                <a:cs typeface="黑体" panose="02010609060101010101" pitchFamily="2" charset="-122"/>
              </a:rPr>
              <a:t>D</a:t>
            </a:r>
            <a:r>
              <a:rPr lang="zh-CN" altLang="en-US" sz="2400" dirty="0">
                <a:latin typeface="黑体" panose="02010609060101010101" pitchFamily="2" charset="-122"/>
                <a:ea typeface="黑体" panose="02010609060101010101" pitchFamily="2" charset="-122"/>
                <a:cs typeface="黑体" panose="02010609060101010101" pitchFamily="2" charset="-122"/>
              </a:rPr>
              <a:t>，计算没有更短路径无更新，得到最终</a:t>
            </a:r>
            <a:r>
              <a:rPr lang="zh-CN" altLang="en-US" sz="2400" dirty="0">
                <a:latin typeface="黑体" panose="02010609060101010101" pitchFamily="2" charset="-122"/>
                <a:ea typeface="黑体" panose="02010609060101010101" pitchFamily="2" charset="-122"/>
                <a:cs typeface="黑体" panose="02010609060101010101" pitchFamily="2" charset="-122"/>
              </a:rPr>
              <a:t>结果</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nvGraphicFramePr>
        <p:xfrm>
          <a:off x="3359785" y="1988820"/>
          <a:ext cx="3956050" cy="4175125"/>
        </p:xfrm>
        <a:graphic>
          <a:graphicData uri="http://schemas.openxmlformats.org/presentationml/2006/ole">
            <mc:AlternateContent xmlns:mc="http://schemas.openxmlformats.org/markup-compatibility/2006">
              <mc:Choice xmlns:v="urn:schemas-microsoft-com:vml" Requires="v">
                <p:oleObj spid="_x0000_s6" name="" r:id="rId1" imgW="3952875" imgH="4171950" progId="Paint.Picture">
                  <p:embed/>
                </p:oleObj>
              </mc:Choice>
              <mc:Fallback>
                <p:oleObj name="" r:id="rId1" imgW="3952875" imgH="4171950" progId="Paint.Picture">
                  <p:embed/>
                  <p:pic>
                    <p:nvPicPr>
                      <p:cNvPr id="0" name="图片 5"/>
                      <p:cNvPicPr/>
                      <p:nvPr/>
                    </p:nvPicPr>
                    <p:blipFill>
                      <a:blip r:embed="rId2"/>
                      <a:stretch>
                        <a:fillRect/>
                      </a:stretch>
                    </p:blipFill>
                    <p:spPr>
                      <a:xfrm>
                        <a:off x="3359785" y="1988820"/>
                        <a:ext cx="3956050" cy="417512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邻接：如果&lt;x,y&gt;</a:t>
            </a:r>
            <a:r>
              <a:rPr lang="zh-CN" altLang="en-US" dirty="0">
                <a:latin typeface="黑体" panose="02010609060101010101" pitchFamily="2" charset="-122"/>
                <a:ea typeface="黑体" panose="02010609060101010101" pitchFamily="2" charset="-122"/>
                <a:cs typeface="+mn-ea"/>
                <a:sym typeface="Symbol" panose="05050102010706020507" pitchFamily="18" charset="2"/>
              </a:rPr>
              <a:t>E,称x邻接到y,或y邻接自x</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相关联：弧&lt;x,y&gt;与x,y相关联</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入度：以顶点为头的弧的数目，记为ID(x)</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出度：以顶点为尾的弧的数目，记为OD(x)</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度：TD(x)=ID(x)+OD(x)</a:t>
            </a:r>
            <a:endParaRPr lang="zh-CN" altLang="en-US"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5364" name="Group 20"/>
          <p:cNvGrpSpPr/>
          <p:nvPr/>
        </p:nvGrpSpPr>
        <p:grpSpPr>
          <a:xfrm>
            <a:off x="8256270" y="3500438"/>
            <a:ext cx="2819400" cy="2286000"/>
            <a:chOff x="3696" y="2784"/>
            <a:chExt cx="1920" cy="1536"/>
          </a:xfrm>
        </p:grpSpPr>
        <p:sp>
          <p:nvSpPr>
            <p:cNvPr id="15365" name="Line 21"/>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15366" name="Line 22"/>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15367" name="Line 23"/>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15368" name="Line 24"/>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15369" name="Line 25"/>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15370" name="Line 26"/>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15371" name="Oval 27"/>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5372" name="Oval 28"/>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5373" name="Oval 29"/>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5374" name="Oval 30"/>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5375" name="Oval 31"/>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弗洛伊德算法</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7.6 </a:t>
            </a:r>
            <a:r>
              <a:rPr lang="zh-CN" altLang="en-US">
                <a:latin typeface="楷体" panose="02010609060101010101" charset="-122"/>
                <a:ea typeface="楷体" panose="02010609060101010101" charset="-122"/>
                <a:cs typeface="楷体" panose="02010609060101010101" charset="-122"/>
                <a:sym typeface="+mn-ea"/>
              </a:rPr>
              <a:t>最短路径</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7" name="图片 6"/>
          <p:cNvPicPr>
            <a:picLocks noChangeAspect="1"/>
          </p:cNvPicPr>
          <p:nvPr/>
        </p:nvPicPr>
        <p:blipFill>
          <a:blip r:embed="rId1"/>
          <a:stretch>
            <a:fillRect/>
          </a:stretch>
        </p:blipFill>
        <p:spPr>
          <a:xfrm>
            <a:off x="1559560" y="1484630"/>
            <a:ext cx="7394575" cy="525653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已知带权有向图如下，请求出顶点0到其他顶点的最短路径和长度，要求使用迪杰斯特拉算法写出求解过程</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a:xfrm>
            <a:off x="752475" y="151130"/>
            <a:ext cx="10972800" cy="744220"/>
          </a:xfrm>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pic>
        <p:nvPicPr>
          <p:cNvPr id="151556" name="图片 1"/>
          <p:cNvPicPr>
            <a:picLocks noChangeAspect="1"/>
          </p:cNvPicPr>
          <p:nvPr/>
        </p:nvPicPr>
        <p:blipFill>
          <a:blip r:embed="rId1"/>
          <a:stretch>
            <a:fillRect/>
          </a:stretch>
        </p:blipFill>
        <p:spPr>
          <a:xfrm>
            <a:off x="6383655" y="2636520"/>
            <a:ext cx="3712210" cy="2716530"/>
          </a:xfrm>
          <a:prstGeom prst="rect">
            <a:avLst/>
          </a:prstGeom>
          <a:noFill/>
          <a:ln w="9525">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灯片编号占位符 5"/>
          <p:cNvSpPr txBox="1">
            <a:spLocks noGrp="1"/>
          </p:cNvSpPr>
          <p:nvPr/>
        </p:nvSpPr>
        <p:spPr>
          <a:xfrm>
            <a:off x="8077200" y="6243638"/>
            <a:ext cx="2133600" cy="457200"/>
          </a:xfrm>
          <a:prstGeom prst="rect">
            <a:avLst/>
          </a:prstGeom>
          <a:noFill/>
          <a:ln w="9525">
            <a:noFill/>
          </a:ln>
        </p:spPr>
        <p:txBody>
          <a:bodyPr anchor="b" anchorCtr="0"/>
          <a:p>
            <a:pPr algn="r"/>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52578" name="Rectangle 2"/>
          <p:cNvSpPr>
            <a:spLocks noGrp="1"/>
          </p:cNvSpPr>
          <p:nvPr>
            <p:ph type="title" idx="4294967295"/>
          </p:nvPr>
        </p:nvSpPr>
        <p:spPr>
          <a:xfrm>
            <a:off x="1703388" y="115888"/>
            <a:ext cx="8229600" cy="647700"/>
          </a:xfrm>
        </p:spPr>
        <p:txBody>
          <a:bodyPr vert="horz" wrap="square" lIns="91440" tIns="45720" rIns="91440" bIns="45720" anchor="t" anchorCtr="0"/>
          <a:p>
            <a:pPr eaLnBrk="1" hangingPunct="1"/>
            <a:r>
              <a:rPr lang="zh-CN" altLang="en-US" sz="4000" dirty="0">
                <a:solidFill>
                  <a:srgbClr val="FF0000"/>
                </a:solidFill>
              </a:rPr>
              <a:t>第七章总结</a:t>
            </a:r>
            <a:endParaRPr lang="zh-CN" altLang="en-US" sz="4000" dirty="0">
              <a:solidFill>
                <a:srgbClr val="FF0000"/>
              </a:solidFill>
            </a:endParaRPr>
          </a:p>
        </p:txBody>
      </p:sp>
      <p:sp>
        <p:nvSpPr>
          <p:cNvPr id="152579" name="Rectangle 3"/>
          <p:cNvSpPr>
            <a:spLocks noGrp="1"/>
          </p:cNvSpPr>
          <p:nvPr>
            <p:ph type="body" sz="half" idx="4294967295"/>
          </p:nvPr>
        </p:nvSpPr>
        <p:spPr>
          <a:xfrm>
            <a:off x="1774825" y="908050"/>
            <a:ext cx="8424863" cy="5329238"/>
          </a:xfrm>
        </p:spPr>
        <p:txBody>
          <a:bodyPr vert="horz" wrap="square" lIns="91440" tIns="45720" rIns="91440" bIns="45720" anchor="t" anchorCtr="0"/>
          <a:lstStyle>
            <a:lvl1pPr lvl="0">
              <a:buClr>
                <a:schemeClr val="accent1"/>
              </a:buClr>
              <a:buSzTx/>
              <a:buFont typeface="Wingdings" panose="05000000000000000000" pitchFamily="2" charset="2"/>
              <a:defRPr sz="2800"/>
            </a:lvl1pPr>
            <a:lvl2pPr lvl="1">
              <a:buClr>
                <a:schemeClr val="accent2"/>
              </a:buClr>
              <a:buSzTx/>
              <a:buFont typeface="Wingdings" panose="05000000000000000000" pitchFamily="2" charset="2"/>
              <a:defRPr sz="2400"/>
            </a:lvl2pPr>
            <a:lvl3pPr lvl="2">
              <a:buClr>
                <a:schemeClr val="accent1"/>
              </a:buClr>
              <a:buSzTx/>
              <a:buFontTx/>
              <a:defRPr sz="2000"/>
            </a:lvl3pPr>
            <a:lvl4pPr lvl="3">
              <a:buClr>
                <a:schemeClr val="accent2"/>
              </a:buClr>
              <a:buSzTx/>
              <a:buFont typeface="Wingdings" panose="05000000000000000000" pitchFamily="2" charset="2"/>
              <a:defRPr sz="1800"/>
            </a:lvl4pPr>
            <a:lvl5pPr lvl="4">
              <a:buClr>
                <a:schemeClr val="accent1"/>
              </a:buClr>
              <a:buSzTx/>
              <a:buFont typeface="Wingdings" panose="05000000000000000000" pitchFamily="2" charset="2"/>
              <a:defRPr sz="1800"/>
            </a:lvl5pPr>
          </a:lstStyle>
          <a:p>
            <a:pPr marL="571500" lvl="0" indent="-571500" eaLnBrk="1" hangingPunct="1">
              <a:lnSpc>
                <a:spcPct val="85000"/>
              </a:lnSpc>
            </a:pPr>
            <a:r>
              <a:rPr lang="zh-CN" altLang="en-US" sz="2000" dirty="0">
                <a:latin typeface="宋体" panose="02010600030101010101" pitchFamily="2" charset="-122"/>
              </a:rPr>
              <a:t>图的数据结构：</a:t>
            </a:r>
            <a:r>
              <a:rPr lang="en-US" altLang="zh-CN" sz="2000" dirty="0">
                <a:latin typeface="宋体" panose="02010600030101010101" pitchFamily="2" charset="-122"/>
              </a:rPr>
              <a:t>G</a:t>
            </a:r>
            <a:r>
              <a:rPr lang="zh-CN" altLang="en-US" sz="2000" dirty="0">
                <a:latin typeface="宋体" panose="02010600030101010101" pitchFamily="2" charset="-122"/>
              </a:rPr>
              <a:t>＝</a:t>
            </a:r>
            <a:r>
              <a:rPr lang="en-US" altLang="zh-CN" sz="2000" dirty="0">
                <a:latin typeface="宋体" panose="02010600030101010101" pitchFamily="2" charset="-122"/>
              </a:rPr>
              <a:t>(V, E) </a:t>
            </a:r>
            <a:r>
              <a:rPr lang="zh-CN" altLang="en-US" sz="2000" dirty="0">
                <a:latin typeface="宋体" panose="02010600030101010101" pitchFamily="2" charset="-122"/>
              </a:rPr>
              <a:t>，</a:t>
            </a:r>
            <a:r>
              <a:rPr lang="en-US" altLang="zh-CN" sz="2000" dirty="0">
                <a:latin typeface="宋体" panose="02010600030101010101" pitchFamily="2" charset="-122"/>
              </a:rPr>
              <a:t>V</a:t>
            </a:r>
            <a:r>
              <a:rPr lang="zh-CN" altLang="en-US" sz="2000" dirty="0">
                <a:latin typeface="宋体" panose="02010600030101010101" pitchFamily="2" charset="-122"/>
              </a:rPr>
              <a:t>是顶点，</a:t>
            </a:r>
            <a:r>
              <a:rPr lang="en-US" altLang="zh-CN" sz="2000" dirty="0">
                <a:latin typeface="宋体" panose="02010600030101010101" pitchFamily="2" charset="-122"/>
              </a:rPr>
              <a:t>E</a:t>
            </a:r>
            <a:r>
              <a:rPr lang="zh-CN" altLang="en-US" sz="2000" dirty="0">
                <a:latin typeface="宋体" panose="02010600030101010101" pitchFamily="2" charset="-122"/>
              </a:rPr>
              <a:t>是边或弧</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无向图的边</a:t>
            </a:r>
            <a:r>
              <a:rPr lang="en-US" altLang="zh-CN" sz="2000" dirty="0">
                <a:latin typeface="宋体" panose="02010600030101010101" pitchFamily="2" charset="-122"/>
              </a:rPr>
              <a:t>(x,y)</a:t>
            </a:r>
            <a:r>
              <a:rPr lang="zh-CN" altLang="en-US" sz="2000" dirty="0">
                <a:latin typeface="宋体" panose="02010600030101010101" pitchFamily="2" charset="-122"/>
              </a:rPr>
              <a:t>，有向图的弧</a:t>
            </a:r>
            <a:r>
              <a:rPr lang="en-US" altLang="zh-CN" sz="2000" dirty="0">
                <a:latin typeface="宋体" panose="02010600030101010101" pitchFamily="2" charset="-122"/>
              </a:rPr>
              <a:t>&lt;x,y&gt;</a:t>
            </a:r>
            <a:r>
              <a:rPr lang="zh-CN" altLang="en-US" sz="2000" dirty="0">
                <a:latin typeface="宋体" panose="02010600030101010101" pitchFamily="2" charset="-122"/>
              </a:rPr>
              <a:t>，带权值的图称为网</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图的术语：</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度、入度、出度的计算</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路径、回路（环）、简单路径、连通、生成树</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图的存储结构：</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邻接矩阵、邻接表和逆邻接表</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十字链表、邻接多重表</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图的遍历：深度优先搜索、广度优先搜索</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生出树：</a:t>
            </a:r>
            <a:r>
              <a:rPr lang="en-US" altLang="zh-CN" sz="2000" dirty="0">
                <a:latin typeface="宋体" panose="02010600030101010101" pitchFamily="2" charset="-122"/>
              </a:rPr>
              <a:t>DFS</a:t>
            </a:r>
            <a:r>
              <a:rPr lang="zh-CN" altLang="en-US" sz="2000" dirty="0">
                <a:latin typeface="宋体" panose="02010600030101010101" pitchFamily="2" charset="-122"/>
              </a:rPr>
              <a:t>生成树和</a:t>
            </a:r>
            <a:r>
              <a:rPr lang="en-US" altLang="zh-CN" sz="2000" dirty="0">
                <a:latin typeface="宋体" panose="02010600030101010101" pitchFamily="2" charset="-122"/>
              </a:rPr>
              <a:t>BFS</a:t>
            </a:r>
            <a:r>
              <a:rPr lang="zh-CN" altLang="en-US" sz="2000" dirty="0">
                <a:latin typeface="宋体" panose="02010600030101010101" pitchFamily="2" charset="-122"/>
              </a:rPr>
              <a:t>生成树</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最小生成树：</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普里姆</a:t>
            </a:r>
            <a:r>
              <a:rPr lang="en-US" altLang="zh-CN" sz="2000" dirty="0">
                <a:latin typeface="宋体" panose="02010600030101010101" pitchFamily="2" charset="-122"/>
              </a:rPr>
              <a:t>(Prim)</a:t>
            </a:r>
            <a:r>
              <a:rPr lang="zh-CN" altLang="en-US" sz="2000" dirty="0">
                <a:latin typeface="宋体" panose="02010600030101010101" pitchFamily="2" charset="-122"/>
              </a:rPr>
              <a:t>算法，从点出发</a:t>
            </a:r>
            <a:endParaRPr lang="zh-CN" altLang="en-US" sz="2000" dirty="0">
              <a:latin typeface="宋体" panose="02010600030101010101" pitchFamily="2" charset="-122"/>
            </a:endParaRPr>
          </a:p>
          <a:p>
            <a:pPr marL="952500" lvl="1" indent="-495300" eaLnBrk="1" hangingPunct="1">
              <a:lnSpc>
                <a:spcPct val="85000"/>
              </a:lnSpc>
            </a:pPr>
            <a:r>
              <a:rPr lang="zh-CN" altLang="en-US" sz="2000" dirty="0">
                <a:latin typeface="宋体" panose="02010600030101010101" pitchFamily="2" charset="-122"/>
              </a:rPr>
              <a:t>克鲁斯卡尔</a:t>
            </a:r>
            <a:r>
              <a:rPr lang="en-US" altLang="zh-CN" sz="2000" dirty="0">
                <a:latin typeface="宋体" panose="02010600030101010101" pitchFamily="2" charset="-122"/>
              </a:rPr>
              <a:t>(Kruskal)</a:t>
            </a:r>
            <a:r>
              <a:rPr lang="zh-CN" altLang="en-US" sz="2000" dirty="0">
                <a:latin typeface="宋体" panose="02010600030101010101" pitchFamily="2" charset="-122"/>
              </a:rPr>
              <a:t>算法，从边中选择</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拓扑排序，根据</a:t>
            </a:r>
            <a:r>
              <a:rPr lang="en-US" altLang="zh-CN" sz="2000" dirty="0">
                <a:latin typeface="宋体" panose="02010600030101010101" pitchFamily="2" charset="-122"/>
              </a:rPr>
              <a:t>AOV</a:t>
            </a:r>
            <a:r>
              <a:rPr lang="zh-CN" altLang="en-US" sz="2000" dirty="0">
                <a:latin typeface="宋体" panose="02010600030101010101" pitchFamily="2" charset="-122"/>
              </a:rPr>
              <a:t>网求拓扑有序序列</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关键路径，根据</a:t>
            </a:r>
            <a:r>
              <a:rPr lang="en-US" altLang="zh-CN" sz="2000" dirty="0">
                <a:latin typeface="宋体" panose="02010600030101010101" pitchFamily="2" charset="-122"/>
              </a:rPr>
              <a:t>AOE</a:t>
            </a:r>
            <a:r>
              <a:rPr lang="zh-CN" altLang="en-US" sz="2000" dirty="0">
                <a:latin typeface="宋体" panose="02010600030101010101" pitchFamily="2" charset="-122"/>
              </a:rPr>
              <a:t>图求关键路径、最早和最晚开始时间</a:t>
            </a:r>
            <a:endParaRPr lang="zh-CN" altLang="en-US" sz="2000" dirty="0">
              <a:latin typeface="宋体" panose="02010600030101010101" pitchFamily="2" charset="-122"/>
            </a:endParaRPr>
          </a:p>
          <a:p>
            <a:pPr marL="571500" lvl="0" indent="-571500" eaLnBrk="1" hangingPunct="1">
              <a:lnSpc>
                <a:spcPct val="85000"/>
              </a:lnSpc>
            </a:pPr>
            <a:r>
              <a:rPr lang="zh-CN" altLang="en-US" sz="2000" dirty="0">
                <a:latin typeface="宋体" panose="02010600030101010101" pitchFamily="2" charset="-122"/>
              </a:rPr>
              <a:t>最短路径：迪杰斯特拉</a:t>
            </a:r>
            <a:r>
              <a:rPr lang="en-US" altLang="zh-CN" sz="2000" dirty="0">
                <a:latin typeface="宋体" panose="02010600030101010101" pitchFamily="2" charset="-122"/>
              </a:rPr>
              <a:t>(Dijkstra)</a:t>
            </a:r>
            <a:r>
              <a:rPr lang="zh-CN" altLang="en-US" sz="2000" dirty="0">
                <a:latin typeface="宋体" panose="02010600030101010101" pitchFamily="2" charset="-122"/>
              </a:rPr>
              <a:t>算法</a:t>
            </a:r>
            <a:endParaRPr lang="zh-CN" altLang="en-US" sz="2000" dirty="0">
              <a:latin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图的数据结构：G＝(V, E) ，V是顶点，E是边或弧</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无向图的边(x,y)，有向图的弧&lt;x,y&gt;，带权值的图称为网</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图的结构术语：</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无向完全图、有向完全图</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邻接、度、入度、出度</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路径、回路（环）、简单路径</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图的连通术语：</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无向图：点的连通，连通分量、连通图</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有向图：点的强连通，强连通分量、强连通图</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生成树，往往用于无向图</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生成森林，往往用于有向图</a:t>
            </a:r>
            <a:endParaRPr lang="zh-CN" altLang="en-US" sz="2400">
              <a:latin typeface="黑体" panose="02010609060101010101" pitchFamily="2" charset="-122"/>
              <a:ea typeface="黑体" panose="02010609060101010101" pitchFamily="2" charset="-122"/>
              <a:sym typeface="+mn-ea"/>
            </a:endParaRPr>
          </a:p>
          <a:p>
            <a:pPr marL="914400" lvl="2" indent="-457200" algn="l">
              <a:buClrTx/>
              <a:buSzTx/>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图的存储结构</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邻接矩阵，结构与性质</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邻接表和逆邻接表，结构与性质</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图的遍历：深度优先搜索DFS、广度优先搜索BFS</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图</a:t>
            </a:r>
            <a:r>
              <a:rPr lang="zh-CN" altLang="en-US" sz="2400">
                <a:latin typeface="黑体" panose="02010609060101010101" pitchFamily="2" charset="-122"/>
                <a:ea typeface="黑体" panose="02010609060101010101" pitchFamily="2" charset="-122"/>
                <a:sym typeface="+mn-ea"/>
              </a:rPr>
              <a:t>的生成树\生成森林：连通分量的极小连通子图</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DFS生成树和BFS生成树</a:t>
            </a:r>
            <a:endParaRPr lang="zh-CN" altLang="en-US" sz="2400">
              <a:latin typeface="黑体" panose="02010609060101010101" pitchFamily="2" charset="-122"/>
              <a:ea typeface="黑体" panose="02010609060101010101" pitchFamily="2" charset="-122"/>
              <a:sym typeface="+mn-ea"/>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最小生成树：</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普里姆(Prim)算法，时间复杂度O(n2)，与边无关，适合边稠密</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克鲁斯卡尔(Kruskal)算法，时间复杂度O(eloge)，与点无关，适合点稠密</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关节点与重连通图</a:t>
            </a:r>
            <a:endParaRPr lang="zh-CN" altLang="en-US" sz="2400">
              <a:latin typeface="黑体" panose="02010609060101010101" pitchFamily="2" charset="-122"/>
              <a:ea typeface="黑体" panose="02010609060101010101" pitchFamily="2" charset="-122"/>
            </a:endParaRPr>
          </a:p>
          <a:p>
            <a:pPr marL="428625" lvl="0" indent="-428625" algn="l">
              <a:lnSpc>
                <a:spcPct val="90000"/>
              </a:lnSpc>
              <a:spcBef>
                <a:spcPts val="1000"/>
              </a:spcBef>
              <a:buClr>
                <a:schemeClr val="accent2"/>
              </a:buClr>
              <a:buSzTx/>
              <a:buFont typeface="Wingdings" panose="05000000000000000000" charset="0"/>
              <a:buChar char="l"/>
            </a:pPr>
            <a:endParaRPr lang="zh-CN" altLang="en-US" sz="2400">
              <a:latin typeface="黑体" panose="02010609060101010101" pitchFamily="2" charset="-122"/>
              <a:ea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有向无环图</a:t>
            </a:r>
            <a:r>
              <a:rPr lang="en-US" altLang="zh-CN" sz="2400">
                <a:latin typeface="黑体" panose="02010609060101010101" pitchFamily="2" charset="-122"/>
                <a:ea typeface="黑体" panose="02010609060101010101" pitchFamily="2" charset="-122"/>
                <a:sym typeface="+mn-ea"/>
              </a:rPr>
              <a:t>DAG</a:t>
            </a:r>
            <a:r>
              <a:rPr lang="zh-CN" altLang="en-US" sz="2400">
                <a:latin typeface="黑体" panose="02010609060101010101" pitchFamily="2" charset="-122"/>
                <a:ea typeface="黑体" panose="02010609060101010101" pitchFamily="2" charset="-122"/>
                <a:sym typeface="+mn-ea"/>
              </a:rPr>
              <a:t>，</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拓扑排序，根据</a:t>
            </a:r>
            <a:r>
              <a:rPr lang="en-US" altLang="zh-CN" sz="2400">
                <a:latin typeface="黑体" panose="02010609060101010101" pitchFamily="2" charset="-122"/>
                <a:ea typeface="黑体" panose="02010609060101010101" pitchFamily="2" charset="-122"/>
                <a:sym typeface="+mn-ea"/>
              </a:rPr>
              <a:t>D</a:t>
            </a:r>
            <a:r>
              <a:rPr lang="zh-CN" altLang="en-US" sz="2400">
                <a:latin typeface="黑体" panose="02010609060101010101" pitchFamily="2" charset="-122"/>
                <a:ea typeface="黑体" panose="02010609060101010101" pitchFamily="2" charset="-122"/>
                <a:sym typeface="+mn-ea"/>
              </a:rPr>
              <a:t>A</a:t>
            </a:r>
            <a:r>
              <a:rPr lang="en-US" altLang="zh-CN" sz="2400">
                <a:latin typeface="黑体" panose="02010609060101010101" pitchFamily="2" charset="-122"/>
                <a:ea typeface="黑体" panose="02010609060101010101" pitchFamily="2" charset="-122"/>
                <a:sym typeface="+mn-ea"/>
              </a:rPr>
              <a:t>G</a:t>
            </a:r>
            <a:r>
              <a:rPr lang="zh-CN" altLang="en-US" sz="2400">
                <a:latin typeface="黑体" panose="02010609060101010101" pitchFamily="2" charset="-122"/>
                <a:ea typeface="黑体" panose="02010609060101010101" pitchFamily="2" charset="-122"/>
                <a:sym typeface="+mn-ea"/>
              </a:rPr>
              <a:t>图求拓扑有序序列</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关键路径，根据AOE网求关键活动、最早和最晚开始时间，关键活动组成关键路径</a:t>
            </a:r>
            <a:endParaRPr lang="zh-CN" altLang="en-US" sz="24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最短路径：</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迪杰斯特拉(Dijkstra)算法，求一个顶点到其他所有顶点的最短路径，时间复杂度</a:t>
            </a:r>
            <a:r>
              <a:rPr lang="en-US" altLang="zh-CN" sz="2400">
                <a:latin typeface="黑体" panose="02010609060101010101" pitchFamily="2" charset="-122"/>
                <a:ea typeface="黑体" panose="02010609060101010101" pitchFamily="2" charset="-122"/>
                <a:sym typeface="+mn-ea"/>
              </a:rPr>
              <a:t>O(n</a:t>
            </a:r>
            <a:r>
              <a:rPr lang="en-US" altLang="zh-CN" sz="2400" baseline="30000">
                <a:latin typeface="黑体" panose="02010609060101010101" pitchFamily="2" charset="-122"/>
                <a:ea typeface="黑体" panose="02010609060101010101" pitchFamily="2" charset="-122"/>
                <a:sym typeface="+mn-ea"/>
              </a:rPr>
              <a:t>2</a:t>
            </a:r>
            <a:r>
              <a:rPr lang="en-US" altLang="zh-CN" sz="2400">
                <a:latin typeface="黑体" panose="02010609060101010101" pitchFamily="2" charset="-122"/>
                <a:ea typeface="黑体" panose="02010609060101010101" pitchFamily="2" charset="-122"/>
                <a:sym typeface="+mn-ea"/>
              </a:rPr>
              <a:t>)</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zh-CN" sz="2400" dirty="0">
                <a:latin typeface="黑体" panose="02010609060101010101" pitchFamily="2" charset="-122"/>
                <a:ea typeface="黑体" panose="02010609060101010101" pitchFamily="2" charset="-122"/>
                <a:cs typeface="黑体" panose="02010609060101010101" pitchFamily="2" charset="-122"/>
                <a:sym typeface="+mn-ea"/>
              </a:rPr>
              <a:t>弗洛伊德</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(Floyd)</a:t>
            </a:r>
            <a:r>
              <a:rPr lang="zh-CN" altLang="zh-CN" sz="2400" dirty="0">
                <a:latin typeface="黑体" panose="02010609060101010101" pitchFamily="2" charset="-122"/>
                <a:ea typeface="黑体" panose="02010609060101010101" pitchFamily="2" charset="-122"/>
                <a:cs typeface="黑体" panose="02010609060101010101" pitchFamily="2" charset="-122"/>
                <a:sym typeface="+mn-ea"/>
              </a:rPr>
              <a:t>算法，求所有两两顶点之间的最短路径</a:t>
            </a:r>
            <a:r>
              <a:rPr lang="zh-CN" altLang="en-US" sz="2400">
                <a:latin typeface="黑体" panose="02010609060101010101" pitchFamily="2" charset="-122"/>
                <a:ea typeface="黑体" panose="02010609060101010101" pitchFamily="2" charset="-122"/>
                <a:sym typeface="+mn-ea"/>
              </a:rPr>
              <a:t>，时间复杂度</a:t>
            </a:r>
            <a:r>
              <a:rPr lang="en-US" altLang="zh-CN" sz="2400">
                <a:latin typeface="黑体" panose="02010609060101010101" pitchFamily="2" charset="-122"/>
                <a:ea typeface="黑体" panose="02010609060101010101" pitchFamily="2" charset="-122"/>
                <a:sym typeface="+mn-ea"/>
              </a:rPr>
              <a:t>O(n</a:t>
            </a:r>
            <a:r>
              <a:rPr lang="en-US" altLang="zh-CN" sz="2400" baseline="30000">
                <a:latin typeface="黑体" panose="02010609060101010101" pitchFamily="2" charset="-122"/>
                <a:ea typeface="黑体" panose="02010609060101010101" pitchFamily="2" charset="-122"/>
                <a:sym typeface="+mn-ea"/>
              </a:rPr>
              <a:t>3</a:t>
            </a:r>
            <a:r>
              <a:rPr lang="en-US" altLang="zh-CN" sz="2400">
                <a:latin typeface="黑体" panose="02010609060101010101" pitchFamily="2" charset="-122"/>
                <a:ea typeface="黑体" panose="02010609060101010101" pitchFamily="2" charset="-122"/>
                <a:sym typeface="+mn-ea"/>
              </a:rPr>
              <a:t>)</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endParaRPr lang="zh-CN" altLang="en-US" sz="2400">
              <a:latin typeface="黑体" panose="02010609060101010101" pitchFamily="2" charset="-122"/>
              <a:ea typeface="黑体" panose="02010609060101010101" pitchFamily="2" charset="-122"/>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endParaRPr lang="zh-CN" altLang="en-US" sz="2400">
              <a:latin typeface="黑体" panose="02010609060101010101" pitchFamily="2" charset="-122"/>
              <a:ea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图的分类</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带权图，又称为网，是指图的边或弧带有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权值</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rPr>
              <a:t>无向带权图</a:t>
            </a:r>
            <a:endParaRPr lang="zh-CN" altLang="en-US" sz="2800" dirty="0">
              <a:latin typeface="黑体" panose="02010609060101010101" pitchFamily="2" charset="-122"/>
              <a:ea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有向带权图</a:t>
            </a:r>
            <a:endParaRPr lang="zh-CN" altLang="en-US" sz="2800" dirty="0">
              <a:latin typeface="黑体" panose="02010609060101010101" pitchFamily="2" charset="-122"/>
              <a:ea typeface="黑体" panose="02010609060101010101" pitchFamily="2" charset="-122"/>
            </a:endParaRPr>
          </a:p>
          <a:p>
            <a:pPr lvl="1" algn="l" eaLnBrk="1" hangingPunct="1">
              <a:spcBef>
                <a:spcPct val="20000"/>
              </a:spcBef>
              <a:buClrTx/>
              <a:buSzTx/>
              <a:buChar char="•"/>
            </a:pP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8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6388" name="Group 16"/>
          <p:cNvGrpSpPr/>
          <p:nvPr/>
        </p:nvGrpSpPr>
        <p:grpSpPr>
          <a:xfrm>
            <a:off x="6959600" y="3357563"/>
            <a:ext cx="2362200" cy="2095500"/>
            <a:chOff x="4032" y="3259"/>
            <a:chExt cx="1296" cy="1056"/>
          </a:xfrm>
        </p:grpSpPr>
        <p:grpSp>
          <p:nvGrpSpPr>
            <p:cNvPr id="16389" name="Group 17"/>
            <p:cNvGrpSpPr/>
            <p:nvPr/>
          </p:nvGrpSpPr>
          <p:grpSpPr>
            <a:xfrm>
              <a:off x="4032" y="3259"/>
              <a:ext cx="1296" cy="1056"/>
              <a:chOff x="3696" y="2784"/>
              <a:chExt cx="1920" cy="1536"/>
            </a:xfrm>
          </p:grpSpPr>
          <p:sp>
            <p:nvSpPr>
              <p:cNvPr id="16390" name="Line 18"/>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16391" name="Line 19"/>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16392" name="Line 20"/>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16393" name="Line 21"/>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16394" name="Line 22"/>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16395" name="Line 23"/>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16396" name="Oval 24"/>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16397" name="Oval 25"/>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16398" name="Oval 26"/>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16399" name="Oval 27"/>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16400" name="Oval 28"/>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sp>
          <p:nvSpPr>
            <p:cNvPr id="16401" name="Text Box 29"/>
            <p:cNvSpPr txBox="1"/>
            <p:nvPr/>
          </p:nvSpPr>
          <p:spPr>
            <a:xfrm>
              <a:off x="4224" y="3264"/>
              <a:ext cx="240"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16402" name="Text Box 30"/>
            <p:cNvSpPr txBox="1"/>
            <p:nvPr/>
          </p:nvSpPr>
          <p:spPr>
            <a:xfrm>
              <a:off x="4032" y="3840"/>
              <a:ext cx="240"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16403" name="Text Box 31"/>
            <p:cNvSpPr txBox="1"/>
            <p:nvPr/>
          </p:nvSpPr>
          <p:spPr>
            <a:xfrm>
              <a:off x="4848" y="3264"/>
              <a:ext cx="384"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15</a:t>
              </a:r>
              <a:endParaRPr lang="en-US" altLang="zh-CN" sz="2000" dirty="0">
                <a:latin typeface="Tahoma" panose="020B0604030504040204" charset="0"/>
                <a:ea typeface="宋体" panose="02010600030101010101" pitchFamily="2" charset="-122"/>
              </a:endParaRPr>
            </a:p>
          </p:txBody>
        </p:sp>
        <p:sp>
          <p:nvSpPr>
            <p:cNvPr id="16404" name="Text Box 32"/>
            <p:cNvSpPr txBox="1"/>
            <p:nvPr/>
          </p:nvSpPr>
          <p:spPr>
            <a:xfrm>
              <a:off x="4560" y="3840"/>
              <a:ext cx="240"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16405" name="Text Box 33"/>
            <p:cNvSpPr txBox="1"/>
            <p:nvPr/>
          </p:nvSpPr>
          <p:spPr>
            <a:xfrm>
              <a:off x="4608" y="3552"/>
              <a:ext cx="240"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7</a:t>
              </a:r>
              <a:endParaRPr lang="en-US" altLang="zh-CN" sz="2000" dirty="0">
                <a:latin typeface="Tahoma" panose="020B0604030504040204" charset="0"/>
                <a:ea typeface="宋体" panose="02010600030101010101" pitchFamily="2" charset="-122"/>
              </a:endParaRPr>
            </a:p>
          </p:txBody>
        </p:sp>
        <p:sp>
          <p:nvSpPr>
            <p:cNvPr id="16406" name="Text Box 34"/>
            <p:cNvSpPr txBox="1"/>
            <p:nvPr/>
          </p:nvSpPr>
          <p:spPr>
            <a:xfrm>
              <a:off x="4656" y="3989"/>
              <a:ext cx="240" cy="20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grpSp>
      <p:grpSp>
        <p:nvGrpSpPr>
          <p:cNvPr id="16407" name="Group 35"/>
          <p:cNvGrpSpPr/>
          <p:nvPr/>
        </p:nvGrpSpPr>
        <p:grpSpPr>
          <a:xfrm>
            <a:off x="2473008" y="3073718"/>
            <a:ext cx="2654300" cy="2413511"/>
            <a:chOff x="336" y="1632"/>
            <a:chExt cx="1326" cy="1150"/>
          </a:xfrm>
        </p:grpSpPr>
        <p:sp>
          <p:nvSpPr>
            <p:cNvPr id="16408" name="Text Box 36"/>
            <p:cNvSpPr txBox="1"/>
            <p:nvPr/>
          </p:nvSpPr>
          <p:spPr>
            <a:xfrm>
              <a:off x="864" y="1632"/>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28</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6409" name="Line 37"/>
            <p:cNvSpPr/>
            <p:nvPr/>
          </p:nvSpPr>
          <p:spPr>
            <a:xfrm>
              <a:off x="1293" y="1932"/>
              <a:ext cx="221" cy="311"/>
            </a:xfrm>
            <a:prstGeom prst="line">
              <a:avLst/>
            </a:prstGeom>
            <a:ln w="28575" cap="flat" cmpd="sng">
              <a:solidFill>
                <a:schemeClr val="tx1"/>
              </a:solidFill>
              <a:prstDash val="solid"/>
              <a:round/>
              <a:headEnd type="none" w="med" len="med"/>
              <a:tailEnd type="none" w="med" len="med"/>
            </a:ln>
          </p:spPr>
        </p:sp>
        <p:sp>
          <p:nvSpPr>
            <p:cNvPr id="16410" name="Line 38"/>
            <p:cNvSpPr/>
            <p:nvPr/>
          </p:nvSpPr>
          <p:spPr>
            <a:xfrm>
              <a:off x="999" y="2274"/>
              <a:ext cx="221" cy="311"/>
            </a:xfrm>
            <a:prstGeom prst="line">
              <a:avLst/>
            </a:prstGeom>
            <a:ln w="28575" cap="flat" cmpd="sng">
              <a:solidFill>
                <a:schemeClr val="tx1"/>
              </a:solidFill>
              <a:prstDash val="solid"/>
              <a:round/>
              <a:headEnd type="none" w="med" len="med"/>
              <a:tailEnd type="none" w="med" len="med"/>
            </a:ln>
          </p:spPr>
        </p:sp>
        <p:sp>
          <p:nvSpPr>
            <p:cNvPr id="16411" name="Line 39"/>
            <p:cNvSpPr/>
            <p:nvPr/>
          </p:nvSpPr>
          <p:spPr>
            <a:xfrm>
              <a:off x="446" y="2274"/>
              <a:ext cx="258" cy="342"/>
            </a:xfrm>
            <a:prstGeom prst="line">
              <a:avLst/>
            </a:prstGeom>
            <a:ln w="28575" cap="flat" cmpd="sng">
              <a:solidFill>
                <a:schemeClr val="tx1"/>
              </a:solidFill>
              <a:prstDash val="solid"/>
              <a:round/>
              <a:headEnd type="none" w="med" len="med"/>
              <a:tailEnd type="none" w="med" len="med"/>
            </a:ln>
          </p:spPr>
        </p:sp>
        <p:sp>
          <p:nvSpPr>
            <p:cNvPr id="16412" name="Line 40"/>
            <p:cNvSpPr/>
            <p:nvPr/>
          </p:nvSpPr>
          <p:spPr>
            <a:xfrm flipH="1">
              <a:off x="446" y="1901"/>
              <a:ext cx="221" cy="342"/>
            </a:xfrm>
            <a:prstGeom prst="line">
              <a:avLst/>
            </a:prstGeom>
            <a:ln w="28575" cap="flat" cmpd="sng">
              <a:solidFill>
                <a:schemeClr val="tx1"/>
              </a:solidFill>
              <a:prstDash val="solid"/>
              <a:round/>
              <a:headEnd type="none" w="med" len="med"/>
              <a:tailEnd type="none" w="med" len="med"/>
            </a:ln>
          </p:spPr>
        </p:sp>
        <p:sp>
          <p:nvSpPr>
            <p:cNvPr id="16413" name="Line 41"/>
            <p:cNvSpPr/>
            <p:nvPr/>
          </p:nvSpPr>
          <p:spPr>
            <a:xfrm>
              <a:off x="815" y="2647"/>
              <a:ext cx="331" cy="0"/>
            </a:xfrm>
            <a:prstGeom prst="line">
              <a:avLst/>
            </a:prstGeom>
            <a:ln w="28575" cap="flat" cmpd="sng">
              <a:solidFill>
                <a:schemeClr val="tx1"/>
              </a:solidFill>
              <a:prstDash val="solid"/>
              <a:round/>
              <a:headEnd type="none" w="med" len="med"/>
              <a:tailEnd type="none" w="med" len="med"/>
            </a:ln>
          </p:spPr>
        </p:sp>
        <p:sp>
          <p:nvSpPr>
            <p:cNvPr id="16414" name="Line 42"/>
            <p:cNvSpPr/>
            <p:nvPr/>
          </p:nvSpPr>
          <p:spPr>
            <a:xfrm flipH="1">
              <a:off x="1293" y="2305"/>
              <a:ext cx="221" cy="342"/>
            </a:xfrm>
            <a:prstGeom prst="line">
              <a:avLst/>
            </a:prstGeom>
            <a:ln w="28575" cap="flat" cmpd="sng">
              <a:solidFill>
                <a:schemeClr val="tx1"/>
              </a:solidFill>
              <a:prstDash val="solid"/>
              <a:round/>
              <a:headEnd type="none" w="med" len="med"/>
              <a:tailEnd type="none" w="med" len="med"/>
            </a:ln>
          </p:spPr>
        </p:sp>
        <p:sp>
          <p:nvSpPr>
            <p:cNvPr id="16415" name="Line 43"/>
            <p:cNvSpPr/>
            <p:nvPr/>
          </p:nvSpPr>
          <p:spPr>
            <a:xfrm flipV="1">
              <a:off x="778" y="1870"/>
              <a:ext cx="479" cy="746"/>
            </a:xfrm>
            <a:prstGeom prst="line">
              <a:avLst/>
            </a:prstGeom>
            <a:ln w="28575" cap="flat" cmpd="sng">
              <a:solidFill>
                <a:schemeClr val="tx1"/>
              </a:solidFill>
              <a:prstDash val="solid"/>
              <a:round/>
              <a:headEnd type="none" w="med" len="med"/>
              <a:tailEnd type="none" w="med" len="med"/>
            </a:ln>
          </p:spPr>
        </p:sp>
        <p:sp>
          <p:nvSpPr>
            <p:cNvPr id="842796" name="Oval 44" descr="羊皮纸"/>
            <p:cNvSpPr>
              <a:spLocks noChangeArrowheads="1"/>
            </p:cNvSpPr>
            <p:nvPr/>
          </p:nvSpPr>
          <p:spPr bwMode="auto">
            <a:xfrm>
              <a:off x="336"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6417" name="Oval 45" descr="羊皮纸"/>
            <p:cNvSpPr/>
            <p:nvPr/>
          </p:nvSpPr>
          <p:spPr>
            <a:xfrm>
              <a:off x="594" y="1776"/>
              <a:ext cx="221" cy="188"/>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42798" name="Oval 46" descr="羊皮纸"/>
            <p:cNvSpPr>
              <a:spLocks noChangeArrowheads="1"/>
            </p:cNvSpPr>
            <p:nvPr/>
          </p:nvSpPr>
          <p:spPr bwMode="auto">
            <a:xfrm>
              <a:off x="594"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42799" name="Oval 47" descr="羊皮纸"/>
            <p:cNvSpPr>
              <a:spLocks noChangeArrowheads="1"/>
            </p:cNvSpPr>
            <p:nvPr/>
          </p:nvSpPr>
          <p:spPr bwMode="auto">
            <a:xfrm>
              <a:off x="888"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42800" name="Oval 48" descr="羊皮纸"/>
            <p:cNvSpPr>
              <a:spLocks noChangeArrowheads="1"/>
            </p:cNvSpPr>
            <p:nvPr/>
          </p:nvSpPr>
          <p:spPr bwMode="auto">
            <a:xfrm>
              <a:off x="1146" y="1776"/>
              <a:ext cx="221" cy="188"/>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42801" name="Oval 49" descr="羊皮纸"/>
            <p:cNvSpPr>
              <a:spLocks noChangeArrowheads="1"/>
            </p:cNvSpPr>
            <p:nvPr/>
          </p:nvSpPr>
          <p:spPr bwMode="auto">
            <a:xfrm>
              <a:off x="1146"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42802" name="Oval 50" descr="羊皮纸"/>
            <p:cNvSpPr>
              <a:spLocks noChangeArrowheads="1"/>
            </p:cNvSpPr>
            <p:nvPr/>
          </p:nvSpPr>
          <p:spPr bwMode="auto">
            <a:xfrm flipH="1">
              <a:off x="1441"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6423" name="Text Box 51"/>
            <p:cNvSpPr txBox="1"/>
            <p:nvPr/>
          </p:nvSpPr>
          <p:spPr>
            <a:xfrm>
              <a:off x="336" y="1920"/>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6424" name="Text Box 52"/>
            <p:cNvSpPr txBox="1"/>
            <p:nvPr/>
          </p:nvSpPr>
          <p:spPr>
            <a:xfrm>
              <a:off x="336" y="2400"/>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25</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6425" name="Text Box 53"/>
            <p:cNvSpPr txBox="1"/>
            <p:nvPr/>
          </p:nvSpPr>
          <p:spPr>
            <a:xfrm>
              <a:off x="864" y="1920"/>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6426" name="Text Box 54"/>
            <p:cNvSpPr txBox="1"/>
            <p:nvPr/>
          </p:nvSpPr>
          <p:spPr>
            <a:xfrm>
              <a:off x="631" y="2352"/>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6427" name="Text Box 55"/>
            <p:cNvSpPr txBox="1"/>
            <p:nvPr/>
          </p:nvSpPr>
          <p:spPr>
            <a:xfrm>
              <a:off x="864" y="2592"/>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22</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6428" name="Text Box 56"/>
            <p:cNvSpPr txBox="1"/>
            <p:nvPr/>
          </p:nvSpPr>
          <p:spPr>
            <a:xfrm>
              <a:off x="1344" y="1920"/>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16</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6429" name="Text Box 57"/>
            <p:cNvSpPr txBox="1"/>
            <p:nvPr/>
          </p:nvSpPr>
          <p:spPr>
            <a:xfrm>
              <a:off x="1106" y="2346"/>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18</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6430" name="Text Box 58"/>
            <p:cNvSpPr txBox="1"/>
            <p:nvPr/>
          </p:nvSpPr>
          <p:spPr>
            <a:xfrm>
              <a:off x="1392" y="2352"/>
              <a:ext cx="218" cy="190"/>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6431" name="Line 59"/>
            <p:cNvSpPr/>
            <p:nvPr/>
          </p:nvSpPr>
          <p:spPr>
            <a:xfrm>
              <a:off x="815" y="1870"/>
              <a:ext cx="331" cy="0"/>
            </a:xfrm>
            <a:prstGeom prst="line">
              <a:avLst/>
            </a:prstGeom>
            <a:ln w="28575" cap="flat" cmpd="sng">
              <a:solidFill>
                <a:schemeClr val="tx1"/>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设无向图G=(V,E)，其中V={a,b,c,d,e}， E={(a,b),(a,d),(b,c),(c,d),(d,e),(e,b),(e,c)}</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画出该图</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求各顶点的度</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设一有向图G=(V,E)，其中V={a,b,c,d,e} ， E={&lt;a,b&gt;, &lt;a,d&gt;, &lt;b,a&gt;, &lt;c,b&gt;, &lt;c,d&gt;, &lt;d,e&gt;,&lt;e,a&gt;, &lt;e,b&gt;, &lt;e,c&gt;}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画出该图</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求各顶点的入度和出度</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endParaRPr lang="zh-CN" altLang="en-US">
              <a:latin typeface="黑体" panose="02010609060101010101" pitchFamily="2" charset="-122"/>
              <a:ea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顶点连通的概念：如果图的顶点</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x</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到顶点</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y</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存在路径，则称</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x</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到</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y</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是连通的。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路径：是一个从顶点</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x</a:t>
            </a: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到</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y</a:t>
            </a: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的顶点序列</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(x, 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i1</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i2</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im</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y)</a:t>
            </a: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，其中</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,(x,v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i1</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ij-1</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ij</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),…(v</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im</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,y)</a:t>
            </a:r>
            <a:r>
              <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皆属于</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E</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路径上边或弧的数目称为该路径的长度</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8436" name="Group 53"/>
          <p:cNvGrpSpPr/>
          <p:nvPr/>
        </p:nvGrpSpPr>
        <p:grpSpPr>
          <a:xfrm>
            <a:off x="551181" y="3638550"/>
            <a:ext cx="4870449" cy="2286001"/>
            <a:chOff x="-314" y="1842"/>
            <a:chExt cx="3068" cy="1440"/>
          </a:xfrm>
        </p:grpSpPr>
        <p:grpSp>
          <p:nvGrpSpPr>
            <p:cNvPr id="18437" name="Group 32"/>
            <p:cNvGrpSpPr/>
            <p:nvPr/>
          </p:nvGrpSpPr>
          <p:grpSpPr>
            <a:xfrm>
              <a:off x="930" y="1842"/>
              <a:ext cx="1824" cy="1440"/>
              <a:chOff x="1056" y="2880"/>
              <a:chExt cx="1824" cy="1440"/>
            </a:xfrm>
          </p:grpSpPr>
          <p:sp>
            <p:nvSpPr>
              <p:cNvPr id="18438" name="Line 33"/>
              <p:cNvSpPr/>
              <p:nvPr/>
            </p:nvSpPr>
            <p:spPr>
              <a:xfrm flipH="1">
                <a:off x="1680" y="3029"/>
                <a:ext cx="576" cy="0"/>
              </a:xfrm>
              <a:prstGeom prst="line">
                <a:avLst/>
              </a:prstGeom>
              <a:ln w="38100" cap="flat" cmpd="sng">
                <a:solidFill>
                  <a:schemeClr val="hlink"/>
                </a:solidFill>
                <a:prstDash val="solid"/>
                <a:round/>
                <a:headEnd type="none" w="med" len="med"/>
                <a:tailEnd type="none" w="med" len="med"/>
              </a:ln>
            </p:spPr>
          </p:sp>
          <p:sp>
            <p:nvSpPr>
              <p:cNvPr id="18439" name="Line 34"/>
              <p:cNvSpPr/>
              <p:nvPr/>
            </p:nvSpPr>
            <p:spPr>
              <a:xfrm>
                <a:off x="2352" y="3125"/>
                <a:ext cx="0" cy="960"/>
              </a:xfrm>
              <a:prstGeom prst="line">
                <a:avLst/>
              </a:prstGeom>
              <a:ln w="38100" cap="flat" cmpd="sng">
                <a:solidFill>
                  <a:schemeClr val="hlink"/>
                </a:solidFill>
                <a:prstDash val="solid"/>
                <a:round/>
                <a:headEnd type="none" w="med" len="med"/>
                <a:tailEnd type="none" w="med" len="med"/>
              </a:ln>
            </p:spPr>
          </p:sp>
          <p:sp>
            <p:nvSpPr>
              <p:cNvPr id="18440" name="Line 35"/>
              <p:cNvSpPr/>
              <p:nvPr/>
            </p:nvSpPr>
            <p:spPr>
              <a:xfrm>
                <a:off x="2400" y="3077"/>
                <a:ext cx="336" cy="480"/>
              </a:xfrm>
              <a:prstGeom prst="line">
                <a:avLst/>
              </a:prstGeom>
              <a:ln w="38100" cap="flat" cmpd="sng">
                <a:solidFill>
                  <a:srgbClr val="009900"/>
                </a:solidFill>
                <a:prstDash val="solid"/>
                <a:round/>
                <a:headEnd type="none" w="med" len="med"/>
                <a:tailEnd type="none" w="med" len="med"/>
              </a:ln>
            </p:spPr>
          </p:sp>
          <p:sp>
            <p:nvSpPr>
              <p:cNvPr id="18441" name="Line 36"/>
              <p:cNvSpPr/>
              <p:nvPr/>
            </p:nvSpPr>
            <p:spPr>
              <a:xfrm flipH="1">
                <a:off x="1248" y="3077"/>
                <a:ext cx="240" cy="432"/>
              </a:xfrm>
              <a:prstGeom prst="line">
                <a:avLst/>
              </a:prstGeom>
              <a:ln w="38100" cap="flat" cmpd="sng">
                <a:solidFill>
                  <a:srgbClr val="009900"/>
                </a:solidFill>
                <a:prstDash val="solid"/>
                <a:round/>
                <a:headEnd type="none" w="med" len="med"/>
                <a:tailEnd type="none" w="med" len="med"/>
              </a:ln>
            </p:spPr>
          </p:sp>
          <p:sp>
            <p:nvSpPr>
              <p:cNvPr id="18442" name="Line 37"/>
              <p:cNvSpPr/>
              <p:nvPr/>
            </p:nvSpPr>
            <p:spPr>
              <a:xfrm flipH="1" flipV="1">
                <a:off x="1536" y="3125"/>
                <a:ext cx="0" cy="1008"/>
              </a:xfrm>
              <a:prstGeom prst="line">
                <a:avLst/>
              </a:prstGeom>
              <a:ln w="38100" cap="flat" cmpd="sng">
                <a:solidFill>
                  <a:srgbClr val="009900"/>
                </a:solidFill>
                <a:prstDash val="solid"/>
                <a:round/>
                <a:headEnd type="none" w="med" len="med"/>
                <a:tailEnd type="none" w="med" len="med"/>
              </a:ln>
            </p:spPr>
          </p:sp>
          <p:sp>
            <p:nvSpPr>
              <p:cNvPr id="18443" name="Line 38"/>
              <p:cNvSpPr/>
              <p:nvPr/>
            </p:nvSpPr>
            <p:spPr>
              <a:xfrm flipH="1" flipV="1">
                <a:off x="1584" y="3077"/>
                <a:ext cx="1104" cy="576"/>
              </a:xfrm>
              <a:prstGeom prst="line">
                <a:avLst/>
              </a:prstGeom>
              <a:ln w="38100" cap="flat" cmpd="sng">
                <a:solidFill>
                  <a:srgbClr val="009900"/>
                </a:solidFill>
                <a:prstDash val="solid"/>
                <a:round/>
                <a:headEnd type="none" w="med" len="med"/>
                <a:tailEnd type="none" w="med" len="med"/>
              </a:ln>
            </p:spPr>
          </p:sp>
          <p:sp>
            <p:nvSpPr>
              <p:cNvPr id="18444" name="Line 39"/>
              <p:cNvSpPr/>
              <p:nvPr/>
            </p:nvSpPr>
            <p:spPr>
              <a:xfrm flipH="1" flipV="1">
                <a:off x="1200" y="3701"/>
                <a:ext cx="288" cy="432"/>
              </a:xfrm>
              <a:prstGeom prst="line">
                <a:avLst/>
              </a:prstGeom>
              <a:ln w="38100" cap="flat" cmpd="sng">
                <a:solidFill>
                  <a:srgbClr val="009900"/>
                </a:solidFill>
                <a:prstDash val="solid"/>
                <a:round/>
                <a:headEnd type="none" w="med" len="med"/>
                <a:tailEnd type="none" w="med" len="med"/>
              </a:ln>
            </p:spPr>
          </p:sp>
          <p:sp>
            <p:nvSpPr>
              <p:cNvPr id="18445" name="Line 40"/>
              <p:cNvSpPr/>
              <p:nvPr/>
            </p:nvSpPr>
            <p:spPr>
              <a:xfrm flipH="1">
                <a:off x="1584" y="4181"/>
                <a:ext cx="720" cy="0"/>
              </a:xfrm>
              <a:prstGeom prst="line">
                <a:avLst/>
              </a:prstGeom>
              <a:ln w="38100" cap="flat" cmpd="sng">
                <a:solidFill>
                  <a:schemeClr val="hlink"/>
                </a:solidFill>
                <a:prstDash val="solid"/>
                <a:round/>
                <a:headEnd type="none" w="med" len="med"/>
                <a:tailEnd type="none" w="med" len="med"/>
              </a:ln>
            </p:spPr>
          </p:sp>
          <p:sp>
            <p:nvSpPr>
              <p:cNvPr id="18446" name="Line 41"/>
              <p:cNvSpPr/>
              <p:nvPr/>
            </p:nvSpPr>
            <p:spPr>
              <a:xfrm flipH="1">
                <a:off x="1632" y="3653"/>
                <a:ext cx="1056" cy="480"/>
              </a:xfrm>
              <a:prstGeom prst="line">
                <a:avLst/>
              </a:prstGeom>
              <a:ln w="38100" cap="flat" cmpd="sng">
                <a:solidFill>
                  <a:srgbClr val="009900"/>
                </a:solidFill>
                <a:prstDash val="solid"/>
                <a:round/>
                <a:headEnd type="none" w="med" len="med"/>
                <a:tailEnd type="none" w="med" len="med"/>
              </a:ln>
            </p:spPr>
          </p:sp>
          <p:sp>
            <p:nvSpPr>
              <p:cNvPr id="18447" name="Line 42"/>
              <p:cNvSpPr/>
              <p:nvPr/>
            </p:nvSpPr>
            <p:spPr>
              <a:xfrm flipH="1">
                <a:off x="2400" y="3701"/>
                <a:ext cx="336" cy="480"/>
              </a:xfrm>
              <a:prstGeom prst="line">
                <a:avLst/>
              </a:prstGeom>
              <a:ln w="38100" cap="flat" cmpd="sng">
                <a:solidFill>
                  <a:srgbClr val="009900"/>
                </a:solidFill>
                <a:prstDash val="solid"/>
                <a:round/>
                <a:headEnd type="none" w="med" len="med"/>
                <a:tailEnd type="none" w="med" len="med"/>
              </a:ln>
            </p:spPr>
          </p:sp>
          <p:grpSp>
            <p:nvGrpSpPr>
              <p:cNvPr id="18448" name="Group 43"/>
              <p:cNvGrpSpPr/>
              <p:nvPr/>
            </p:nvGrpSpPr>
            <p:grpSpPr>
              <a:xfrm>
                <a:off x="1056" y="2880"/>
                <a:ext cx="1824" cy="1440"/>
                <a:chOff x="3648" y="2880"/>
                <a:chExt cx="1824" cy="1440"/>
              </a:xfrm>
            </p:grpSpPr>
            <p:sp>
              <p:nvSpPr>
                <p:cNvPr id="18449" name="Oval 44"/>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8450" name="Oval 45"/>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8451" name="Oval 46"/>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8452" name="Oval 47"/>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8453" name="Oval 48"/>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8454" name="Oval 49"/>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18455" name="Text Box 50"/>
            <p:cNvSpPr txBox="1"/>
            <p:nvPr/>
          </p:nvSpPr>
          <p:spPr>
            <a:xfrm>
              <a:off x="-314" y="2340"/>
              <a:ext cx="1152" cy="523"/>
            </a:xfrm>
            <a:prstGeom prst="rect">
              <a:avLst/>
            </a:prstGeom>
            <a:noFill/>
            <a:ln w="9525">
              <a:noFill/>
            </a:ln>
          </p:spPr>
          <p:txBody>
            <a:bodyPr anchor="t" anchorCtr="0">
              <a:spAutoFit/>
            </a:bodyPr>
            <a:p>
              <a:pPr>
                <a:spcBef>
                  <a:spcPct val="50000"/>
                </a:spcBef>
              </a:pPr>
              <a:r>
                <a:rPr lang="en-US" altLang="zh-CN" sz="2400" dirty="0">
                  <a:latin typeface="Tahoma" panose="020B0604030504040204" charset="0"/>
                  <a:ea typeface="宋体" panose="02010600030101010101" pitchFamily="2" charset="-122"/>
                </a:rPr>
                <a:t>1</a:t>
              </a:r>
              <a:r>
                <a:rPr lang="zh-CN" altLang="en-US" sz="2400" dirty="0">
                  <a:latin typeface="Tahoma" panose="020B0604030504040204" charset="0"/>
                  <a:ea typeface="宋体" panose="02010600030101010101" pitchFamily="2" charset="-122"/>
                </a:rPr>
                <a:t>到</a:t>
              </a:r>
              <a:r>
                <a:rPr lang="en-US" altLang="zh-CN" sz="2400" dirty="0">
                  <a:latin typeface="Tahoma" panose="020B0604030504040204" charset="0"/>
                  <a:ea typeface="宋体" panose="02010600030101010101" pitchFamily="2" charset="-122"/>
                </a:rPr>
                <a:t>3</a:t>
              </a:r>
              <a:r>
                <a:rPr lang="zh-CN" altLang="en-US" sz="2400" dirty="0">
                  <a:latin typeface="Tahoma" panose="020B0604030504040204" charset="0"/>
                  <a:ea typeface="宋体" panose="02010600030101010101" pitchFamily="2" charset="-122"/>
                </a:rPr>
                <a:t>有路径</a:t>
              </a:r>
              <a:r>
                <a:rPr lang="en-US" altLang="zh-CN" sz="2400" dirty="0">
                  <a:latin typeface="Tahoma" panose="020B0604030504040204" charset="0"/>
                  <a:ea typeface="宋体" panose="02010600030101010101" pitchFamily="2" charset="-122"/>
                </a:rPr>
                <a:t>(1,0,4,3)</a:t>
              </a:r>
              <a:endParaRPr lang="en-US" altLang="zh-CN" sz="2400" dirty="0">
                <a:latin typeface="Tahoma" panose="020B0604030504040204" charset="0"/>
                <a:ea typeface="宋体" panose="02010600030101010101" pitchFamily="2" charset="-122"/>
              </a:endParaRPr>
            </a:p>
          </p:txBody>
        </p:sp>
      </p:grpSp>
      <p:grpSp>
        <p:nvGrpSpPr>
          <p:cNvPr id="18456" name="Group 52"/>
          <p:cNvGrpSpPr/>
          <p:nvPr/>
        </p:nvGrpSpPr>
        <p:grpSpPr>
          <a:xfrm>
            <a:off x="8335645" y="2926080"/>
            <a:ext cx="2819400" cy="3206751"/>
            <a:chOff x="3858" y="1842"/>
            <a:chExt cx="1776" cy="2020"/>
          </a:xfrm>
        </p:grpSpPr>
        <p:grpSp>
          <p:nvGrpSpPr>
            <p:cNvPr id="18457" name="Group 20"/>
            <p:cNvGrpSpPr/>
            <p:nvPr/>
          </p:nvGrpSpPr>
          <p:grpSpPr>
            <a:xfrm>
              <a:off x="3858" y="1842"/>
              <a:ext cx="1776" cy="1440"/>
              <a:chOff x="3984" y="2880"/>
              <a:chExt cx="1776" cy="1440"/>
            </a:xfrm>
          </p:grpSpPr>
          <p:sp>
            <p:nvSpPr>
              <p:cNvPr id="18458" name="Line 21"/>
              <p:cNvSpPr/>
              <p:nvPr/>
            </p:nvSpPr>
            <p:spPr>
              <a:xfrm flipH="1" flipV="1">
                <a:off x="4961" y="3060"/>
                <a:ext cx="577" cy="360"/>
              </a:xfrm>
              <a:prstGeom prst="line">
                <a:avLst/>
              </a:prstGeom>
              <a:ln w="38100" cap="flat" cmpd="sng">
                <a:solidFill>
                  <a:srgbClr val="009900"/>
                </a:solidFill>
                <a:prstDash val="solid"/>
                <a:round/>
                <a:headEnd type="triangle" w="med" len="med"/>
                <a:tailEnd type="none" w="med" len="med"/>
              </a:ln>
            </p:spPr>
          </p:sp>
          <p:sp>
            <p:nvSpPr>
              <p:cNvPr id="18459" name="Line 22"/>
              <p:cNvSpPr/>
              <p:nvPr/>
            </p:nvSpPr>
            <p:spPr>
              <a:xfrm>
                <a:off x="4162" y="3555"/>
                <a:ext cx="222" cy="540"/>
              </a:xfrm>
              <a:prstGeom prst="line">
                <a:avLst/>
              </a:prstGeom>
              <a:ln w="38100" cap="flat" cmpd="sng">
                <a:solidFill>
                  <a:schemeClr val="hlink"/>
                </a:solidFill>
                <a:prstDash val="solid"/>
                <a:round/>
                <a:headEnd type="none" w="med" len="med"/>
                <a:tailEnd type="triangle" w="med" len="med"/>
              </a:ln>
            </p:spPr>
          </p:sp>
          <p:sp>
            <p:nvSpPr>
              <p:cNvPr id="18460" name="Line 23"/>
              <p:cNvSpPr/>
              <p:nvPr/>
            </p:nvSpPr>
            <p:spPr>
              <a:xfrm flipH="1">
                <a:off x="4206" y="3015"/>
                <a:ext cx="622" cy="360"/>
              </a:xfrm>
              <a:prstGeom prst="line">
                <a:avLst/>
              </a:prstGeom>
              <a:ln w="38100" cap="flat" cmpd="sng">
                <a:solidFill>
                  <a:srgbClr val="009900"/>
                </a:solidFill>
                <a:prstDash val="solid"/>
                <a:round/>
                <a:headEnd type="none" w="med" len="med"/>
                <a:tailEnd type="triangle" w="med" len="med"/>
              </a:ln>
            </p:spPr>
          </p:sp>
          <p:sp>
            <p:nvSpPr>
              <p:cNvPr id="18461" name="Line 24"/>
              <p:cNvSpPr/>
              <p:nvPr/>
            </p:nvSpPr>
            <p:spPr>
              <a:xfrm flipH="1" flipV="1">
                <a:off x="4916" y="3060"/>
                <a:ext cx="356" cy="990"/>
              </a:xfrm>
              <a:prstGeom prst="line">
                <a:avLst/>
              </a:prstGeom>
              <a:ln w="38100" cap="flat" cmpd="sng">
                <a:solidFill>
                  <a:srgbClr val="009900"/>
                </a:solidFill>
                <a:prstDash val="solid"/>
                <a:round/>
                <a:headEnd type="triangle" w="med" len="med"/>
                <a:tailEnd type="none" w="med" len="med"/>
              </a:ln>
            </p:spPr>
          </p:sp>
          <p:sp>
            <p:nvSpPr>
              <p:cNvPr id="18462" name="Line 25"/>
              <p:cNvSpPr/>
              <p:nvPr/>
            </p:nvSpPr>
            <p:spPr>
              <a:xfrm flipH="1">
                <a:off x="4517" y="4185"/>
                <a:ext cx="666" cy="0"/>
              </a:xfrm>
              <a:prstGeom prst="line">
                <a:avLst/>
              </a:prstGeom>
              <a:ln w="38100" cap="flat" cmpd="sng">
                <a:solidFill>
                  <a:srgbClr val="009900"/>
                </a:solidFill>
                <a:prstDash val="solid"/>
                <a:round/>
                <a:headEnd type="none" w="med" len="med"/>
                <a:tailEnd type="triangle" w="med" len="med"/>
              </a:ln>
            </p:spPr>
          </p:sp>
          <p:sp>
            <p:nvSpPr>
              <p:cNvPr id="18463" name="Line 26"/>
              <p:cNvSpPr/>
              <p:nvPr/>
            </p:nvSpPr>
            <p:spPr>
              <a:xfrm flipH="1">
                <a:off x="4517" y="3600"/>
                <a:ext cx="1065" cy="540"/>
              </a:xfrm>
              <a:prstGeom prst="line">
                <a:avLst/>
              </a:prstGeom>
              <a:ln w="38100" cap="flat" cmpd="sng">
                <a:solidFill>
                  <a:schemeClr val="hlink"/>
                </a:solidFill>
                <a:prstDash val="solid"/>
                <a:round/>
                <a:headEnd type="triangle" w="med" len="med"/>
                <a:tailEnd type="none" w="med" len="med"/>
              </a:ln>
            </p:spPr>
          </p:sp>
          <p:sp>
            <p:nvSpPr>
              <p:cNvPr id="18464" name="Oval 27"/>
              <p:cNvSpPr/>
              <p:nvPr/>
            </p:nvSpPr>
            <p:spPr>
              <a:xfrm>
                <a:off x="3984" y="3330"/>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8465" name="Oval 28"/>
              <p:cNvSpPr/>
              <p:nvPr/>
            </p:nvSpPr>
            <p:spPr>
              <a:xfrm>
                <a:off x="5183"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8466" name="Oval 29"/>
              <p:cNvSpPr/>
              <p:nvPr/>
            </p:nvSpPr>
            <p:spPr>
              <a:xfrm>
                <a:off x="4295"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8467" name="Oval 30"/>
              <p:cNvSpPr/>
              <p:nvPr/>
            </p:nvSpPr>
            <p:spPr>
              <a:xfrm>
                <a:off x="5494" y="33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8468" name="Oval 31"/>
              <p:cNvSpPr/>
              <p:nvPr/>
            </p:nvSpPr>
            <p:spPr>
              <a:xfrm>
                <a:off x="4739" y="288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
          <p:nvSpPr>
            <p:cNvPr id="18469" name="Text Box 51"/>
            <p:cNvSpPr txBox="1"/>
            <p:nvPr/>
          </p:nvSpPr>
          <p:spPr>
            <a:xfrm>
              <a:off x="4105" y="3339"/>
              <a:ext cx="1152" cy="523"/>
            </a:xfrm>
            <a:prstGeom prst="rect">
              <a:avLst/>
            </a:prstGeom>
            <a:noFill/>
            <a:ln w="9525">
              <a:noFill/>
            </a:ln>
          </p:spPr>
          <p:txBody>
            <a:bodyPr anchor="t" anchorCtr="0">
              <a:spAutoFit/>
            </a:bodyPr>
            <a:p>
              <a:pPr>
                <a:spcBef>
                  <a:spcPct val="50000"/>
                </a:spcBef>
              </a:pPr>
              <a:r>
                <a:rPr lang="en-US" altLang="zh-CN" sz="2400" dirty="0">
                  <a:latin typeface="Tahoma" panose="020B0604030504040204" charset="0"/>
                  <a:ea typeface="宋体" panose="02010600030101010101" pitchFamily="2" charset="-122"/>
                </a:rPr>
                <a:t>1</a:t>
              </a:r>
              <a:r>
                <a:rPr lang="zh-CN" altLang="en-US" sz="2400" dirty="0">
                  <a:latin typeface="Tahoma" panose="020B0604030504040204" charset="0"/>
                  <a:ea typeface="宋体" panose="02010600030101010101" pitchFamily="2" charset="-122"/>
                </a:rPr>
                <a:t>到</a:t>
              </a:r>
              <a:r>
                <a:rPr lang="en-US" altLang="zh-CN" sz="2400" dirty="0">
                  <a:latin typeface="Tahoma" panose="020B0604030504040204" charset="0"/>
                  <a:ea typeface="宋体" panose="02010600030101010101" pitchFamily="2" charset="-122"/>
                </a:rPr>
                <a:t>4</a:t>
              </a:r>
              <a:r>
                <a:rPr lang="zh-CN" altLang="en-US" sz="2400" dirty="0">
                  <a:latin typeface="Tahoma" panose="020B0604030504040204" charset="0"/>
                  <a:ea typeface="宋体" panose="02010600030101010101" pitchFamily="2" charset="-122"/>
                </a:rPr>
                <a:t>有路径</a:t>
              </a:r>
              <a:r>
                <a:rPr lang="en-US" altLang="zh-CN" sz="2400" dirty="0">
                  <a:latin typeface="Tahoma" panose="020B0604030504040204" charset="0"/>
                  <a:ea typeface="宋体" panose="02010600030101010101" pitchFamily="2" charset="-122"/>
                </a:rPr>
                <a:t>(1,2,4)</a:t>
              </a:r>
              <a:endParaRPr lang="en-US" altLang="zh-CN" sz="2400" dirty="0">
                <a:latin typeface="Tahoma" panose="020B0604030504040204" charset="0"/>
                <a:ea typeface="宋体" panose="02010600030101010101" pitchFamily="2"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图连通的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回路或环：路径的开始顶点与最后一个顶点相同，即路径中(x, v</a:t>
            </a:r>
            <a:r>
              <a:rPr lang="zh-CN" altLang="en-US" sz="2400" baseline="-25000" dirty="0">
                <a:latin typeface="黑体" panose="02010609060101010101" pitchFamily="2" charset="-122"/>
                <a:ea typeface="黑体" panose="02010609060101010101" pitchFamily="2" charset="-122"/>
                <a:cs typeface="+mn-ea"/>
                <a:sym typeface="Symbol" panose="05050102010706020507" pitchFamily="18" charset="2"/>
              </a:rPr>
              <a:t>i1</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v</a:t>
            </a:r>
            <a:r>
              <a:rPr lang="zh-CN" altLang="en-US" sz="2400" baseline="-25000" dirty="0">
                <a:latin typeface="黑体" panose="02010609060101010101" pitchFamily="2" charset="-122"/>
                <a:ea typeface="黑体" panose="02010609060101010101" pitchFamily="2" charset="-122"/>
                <a:cs typeface="+mn-ea"/>
                <a:sym typeface="Symbol" panose="05050102010706020507" pitchFamily="18" charset="2"/>
              </a:rPr>
              <a:t>i2</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v</a:t>
            </a:r>
            <a:r>
              <a:rPr lang="zh-CN" altLang="en-US" sz="2400" baseline="-25000" dirty="0">
                <a:latin typeface="黑体" panose="02010609060101010101" pitchFamily="2" charset="-122"/>
                <a:ea typeface="黑体" panose="02010609060101010101" pitchFamily="2" charset="-122"/>
                <a:cs typeface="+mn-ea"/>
                <a:sym typeface="Symbol" panose="05050102010706020507" pitchFamily="18" charset="2"/>
              </a:rPr>
              <a:t>im</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 y)，x=</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y</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简单路径：路径的顶点序列中，顶点不重复出现</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9460" name="Group 4"/>
          <p:cNvGrpSpPr/>
          <p:nvPr/>
        </p:nvGrpSpPr>
        <p:grpSpPr>
          <a:xfrm>
            <a:off x="2855595" y="2996565"/>
            <a:ext cx="2895600" cy="2286000"/>
            <a:chOff x="3552" y="2880"/>
            <a:chExt cx="1824" cy="1440"/>
          </a:xfrm>
        </p:grpSpPr>
        <p:sp>
          <p:nvSpPr>
            <p:cNvPr id="19461" name="Line 5"/>
            <p:cNvSpPr/>
            <p:nvPr/>
          </p:nvSpPr>
          <p:spPr>
            <a:xfrm flipH="1">
              <a:off x="4176" y="3029"/>
              <a:ext cx="576" cy="0"/>
            </a:xfrm>
            <a:prstGeom prst="line">
              <a:avLst/>
            </a:prstGeom>
            <a:ln w="38100" cap="flat" cmpd="sng">
              <a:solidFill>
                <a:schemeClr val="hlink"/>
              </a:solidFill>
              <a:prstDash val="solid"/>
              <a:round/>
              <a:headEnd type="none" w="med" len="med"/>
              <a:tailEnd type="none" w="med" len="med"/>
            </a:ln>
          </p:spPr>
        </p:sp>
        <p:sp>
          <p:nvSpPr>
            <p:cNvPr id="19462" name="Line 6"/>
            <p:cNvSpPr/>
            <p:nvPr/>
          </p:nvSpPr>
          <p:spPr>
            <a:xfrm>
              <a:off x="4848" y="3125"/>
              <a:ext cx="0" cy="960"/>
            </a:xfrm>
            <a:prstGeom prst="line">
              <a:avLst/>
            </a:prstGeom>
            <a:ln w="38100" cap="flat" cmpd="sng">
              <a:solidFill>
                <a:schemeClr val="hlink"/>
              </a:solidFill>
              <a:prstDash val="solid"/>
              <a:round/>
              <a:headEnd type="none" w="med" len="med"/>
              <a:tailEnd type="none" w="med" len="med"/>
            </a:ln>
          </p:spPr>
        </p:sp>
        <p:sp>
          <p:nvSpPr>
            <p:cNvPr id="19463" name="Line 7"/>
            <p:cNvSpPr/>
            <p:nvPr/>
          </p:nvSpPr>
          <p:spPr>
            <a:xfrm>
              <a:off x="4896" y="3077"/>
              <a:ext cx="336" cy="480"/>
            </a:xfrm>
            <a:prstGeom prst="line">
              <a:avLst/>
            </a:prstGeom>
            <a:ln w="38100" cap="flat" cmpd="sng">
              <a:solidFill>
                <a:srgbClr val="009900"/>
              </a:solidFill>
              <a:prstDash val="solid"/>
              <a:round/>
              <a:headEnd type="none" w="med" len="med"/>
              <a:tailEnd type="none" w="med" len="med"/>
            </a:ln>
          </p:spPr>
        </p:sp>
        <p:sp>
          <p:nvSpPr>
            <p:cNvPr id="19464" name="Line 8"/>
            <p:cNvSpPr/>
            <p:nvPr/>
          </p:nvSpPr>
          <p:spPr>
            <a:xfrm flipH="1">
              <a:off x="3744" y="3077"/>
              <a:ext cx="240" cy="432"/>
            </a:xfrm>
            <a:prstGeom prst="line">
              <a:avLst/>
            </a:prstGeom>
            <a:ln w="38100" cap="flat" cmpd="sng">
              <a:solidFill>
                <a:srgbClr val="009900"/>
              </a:solidFill>
              <a:prstDash val="solid"/>
              <a:round/>
              <a:headEnd type="none" w="med" len="med"/>
              <a:tailEnd type="none" w="med" len="med"/>
            </a:ln>
          </p:spPr>
        </p:sp>
        <p:sp>
          <p:nvSpPr>
            <p:cNvPr id="19465" name="Line 9"/>
            <p:cNvSpPr/>
            <p:nvPr/>
          </p:nvSpPr>
          <p:spPr>
            <a:xfrm flipH="1" flipV="1">
              <a:off x="4032" y="3125"/>
              <a:ext cx="0" cy="1008"/>
            </a:xfrm>
            <a:prstGeom prst="line">
              <a:avLst/>
            </a:prstGeom>
            <a:ln w="38100" cap="flat" cmpd="sng">
              <a:solidFill>
                <a:schemeClr val="hlink"/>
              </a:solidFill>
              <a:prstDash val="solid"/>
              <a:round/>
              <a:headEnd type="none" w="med" len="med"/>
              <a:tailEnd type="none" w="med" len="med"/>
            </a:ln>
          </p:spPr>
        </p:sp>
        <p:sp>
          <p:nvSpPr>
            <p:cNvPr id="19466" name="Line 10"/>
            <p:cNvSpPr/>
            <p:nvPr/>
          </p:nvSpPr>
          <p:spPr>
            <a:xfrm flipH="1" flipV="1">
              <a:off x="4080" y="3077"/>
              <a:ext cx="1104" cy="576"/>
            </a:xfrm>
            <a:prstGeom prst="line">
              <a:avLst/>
            </a:prstGeom>
            <a:ln w="38100" cap="flat" cmpd="sng">
              <a:solidFill>
                <a:srgbClr val="009900"/>
              </a:solidFill>
              <a:prstDash val="solid"/>
              <a:round/>
              <a:headEnd type="none" w="med" len="med"/>
              <a:tailEnd type="none" w="med" len="med"/>
            </a:ln>
          </p:spPr>
        </p:sp>
        <p:sp>
          <p:nvSpPr>
            <p:cNvPr id="19467" name="Line 11"/>
            <p:cNvSpPr/>
            <p:nvPr/>
          </p:nvSpPr>
          <p:spPr>
            <a:xfrm flipH="1" flipV="1">
              <a:off x="3696" y="3701"/>
              <a:ext cx="288" cy="432"/>
            </a:xfrm>
            <a:prstGeom prst="line">
              <a:avLst/>
            </a:prstGeom>
            <a:ln w="38100" cap="flat" cmpd="sng">
              <a:solidFill>
                <a:srgbClr val="009900"/>
              </a:solidFill>
              <a:prstDash val="solid"/>
              <a:round/>
              <a:headEnd type="none" w="med" len="med"/>
              <a:tailEnd type="none" w="med" len="med"/>
            </a:ln>
          </p:spPr>
        </p:sp>
        <p:sp>
          <p:nvSpPr>
            <p:cNvPr id="19468" name="Line 12"/>
            <p:cNvSpPr/>
            <p:nvPr/>
          </p:nvSpPr>
          <p:spPr>
            <a:xfrm flipH="1">
              <a:off x="4080" y="4181"/>
              <a:ext cx="720" cy="0"/>
            </a:xfrm>
            <a:prstGeom prst="line">
              <a:avLst/>
            </a:prstGeom>
            <a:ln w="38100" cap="flat" cmpd="sng">
              <a:solidFill>
                <a:schemeClr val="hlink"/>
              </a:solidFill>
              <a:prstDash val="solid"/>
              <a:round/>
              <a:headEnd type="none" w="med" len="med"/>
              <a:tailEnd type="none" w="med" len="med"/>
            </a:ln>
          </p:spPr>
        </p:sp>
        <p:sp>
          <p:nvSpPr>
            <p:cNvPr id="19469" name="Line 13"/>
            <p:cNvSpPr/>
            <p:nvPr/>
          </p:nvSpPr>
          <p:spPr>
            <a:xfrm flipH="1">
              <a:off x="4128" y="3653"/>
              <a:ext cx="1056" cy="480"/>
            </a:xfrm>
            <a:prstGeom prst="line">
              <a:avLst/>
            </a:prstGeom>
            <a:ln w="38100" cap="flat" cmpd="sng">
              <a:solidFill>
                <a:srgbClr val="009900"/>
              </a:solidFill>
              <a:prstDash val="solid"/>
              <a:round/>
              <a:headEnd type="none" w="med" len="med"/>
              <a:tailEnd type="none" w="med" len="med"/>
            </a:ln>
          </p:spPr>
        </p:sp>
        <p:sp>
          <p:nvSpPr>
            <p:cNvPr id="19470" name="Line 14"/>
            <p:cNvSpPr/>
            <p:nvPr/>
          </p:nvSpPr>
          <p:spPr>
            <a:xfrm flipH="1">
              <a:off x="4896" y="3701"/>
              <a:ext cx="336" cy="480"/>
            </a:xfrm>
            <a:prstGeom prst="line">
              <a:avLst/>
            </a:prstGeom>
            <a:ln w="38100" cap="flat" cmpd="sng">
              <a:solidFill>
                <a:srgbClr val="009900"/>
              </a:solidFill>
              <a:prstDash val="solid"/>
              <a:round/>
              <a:headEnd type="none" w="med" len="med"/>
              <a:tailEnd type="none" w="med" len="med"/>
            </a:ln>
          </p:spPr>
        </p:sp>
        <p:grpSp>
          <p:nvGrpSpPr>
            <p:cNvPr id="19471" name="Group 15"/>
            <p:cNvGrpSpPr/>
            <p:nvPr/>
          </p:nvGrpSpPr>
          <p:grpSpPr>
            <a:xfrm>
              <a:off x="3552" y="2880"/>
              <a:ext cx="1824" cy="1440"/>
              <a:chOff x="3648" y="2880"/>
              <a:chExt cx="1824" cy="1440"/>
            </a:xfrm>
          </p:grpSpPr>
          <p:sp>
            <p:nvSpPr>
              <p:cNvPr id="19472"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9473"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9474"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9475"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9476"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9477"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19478" name="Text Box 22"/>
          <p:cNvSpPr txBox="1"/>
          <p:nvPr/>
        </p:nvSpPr>
        <p:spPr>
          <a:xfrm>
            <a:off x="6671945" y="4652963"/>
            <a:ext cx="1828800" cy="829945"/>
          </a:xfrm>
          <a:prstGeom prst="rect">
            <a:avLst/>
          </a:prstGeom>
          <a:noFill/>
          <a:ln w="9525">
            <a:noFill/>
          </a:ln>
        </p:spPr>
        <p:txBody>
          <a:bodyPr anchor="t" anchorCtr="0">
            <a:spAutoFit/>
          </a:bodyPr>
          <a:p>
            <a:pPr>
              <a:spcBef>
                <a:spcPct val="50000"/>
              </a:spcBef>
            </a:pPr>
            <a:r>
              <a:rPr lang="en-US" altLang="zh-CN" sz="2400" b="1" dirty="0">
                <a:latin typeface="Tahoma" panose="020B0604030504040204" charset="0"/>
                <a:ea typeface="宋体" panose="02010600030101010101" pitchFamily="2" charset="-122"/>
              </a:rPr>
              <a:t>1</a:t>
            </a:r>
            <a:r>
              <a:rPr lang="zh-CN" altLang="en-US" sz="2400" b="1" dirty="0">
                <a:latin typeface="Tahoma" panose="020B0604030504040204" charset="0"/>
                <a:ea typeface="宋体" panose="02010600030101010101" pitchFamily="2" charset="-122"/>
              </a:rPr>
              <a:t>到</a:t>
            </a:r>
            <a:r>
              <a:rPr lang="en-US" altLang="zh-CN" sz="2400" b="1" dirty="0">
                <a:latin typeface="Tahoma" panose="020B0604030504040204" charset="0"/>
                <a:ea typeface="宋体" panose="02010600030101010101" pitchFamily="2" charset="-122"/>
              </a:rPr>
              <a:t>1</a:t>
            </a:r>
            <a:r>
              <a:rPr lang="zh-CN" altLang="en-US" sz="2400" b="1" dirty="0">
                <a:latin typeface="Tahoma" panose="020B0604030504040204" charset="0"/>
                <a:ea typeface="宋体" panose="02010600030101010101" pitchFamily="2" charset="-122"/>
              </a:rPr>
              <a:t>构成环</a:t>
            </a:r>
            <a:r>
              <a:rPr lang="en-US" altLang="zh-CN" sz="2400" b="1" dirty="0">
                <a:latin typeface="Tahoma" panose="020B0604030504040204" charset="0"/>
                <a:ea typeface="宋体" panose="02010600030101010101" pitchFamily="2" charset="-122"/>
              </a:rPr>
              <a:t>(1,0,4,3,1)</a:t>
            </a:r>
            <a:endParaRPr lang="en-US" altLang="zh-CN" sz="2400" b="1" dirty="0">
              <a:latin typeface="Tahoma" panose="020B0604030504040204" charset="0"/>
              <a:ea typeface="宋体" panose="02010600030101010101" pitchFamily="2" charset="-122"/>
            </a:endParaRPr>
          </a:p>
        </p:txBody>
      </p:sp>
      <p:sp>
        <p:nvSpPr>
          <p:cNvPr id="19479" name="Text Box 23"/>
          <p:cNvSpPr txBox="1"/>
          <p:nvPr/>
        </p:nvSpPr>
        <p:spPr>
          <a:xfrm>
            <a:off x="6665278" y="3014345"/>
            <a:ext cx="2514600" cy="829945"/>
          </a:xfrm>
          <a:prstGeom prst="rect">
            <a:avLst/>
          </a:prstGeom>
          <a:noFill/>
          <a:ln w="9525">
            <a:noFill/>
          </a:ln>
        </p:spPr>
        <p:txBody>
          <a:bodyPr anchor="t" anchorCtr="0">
            <a:spAutoFit/>
          </a:bodyPr>
          <a:p>
            <a:pPr>
              <a:spcBef>
                <a:spcPct val="50000"/>
              </a:spcBef>
            </a:pPr>
            <a:r>
              <a:rPr lang="en-US" altLang="zh-CN" sz="2400" b="1" dirty="0">
                <a:latin typeface="Tahoma" panose="020B0604030504040204" charset="0"/>
                <a:ea typeface="宋体" panose="02010600030101010101" pitchFamily="2" charset="-122"/>
              </a:rPr>
              <a:t>1</a:t>
            </a:r>
            <a:r>
              <a:rPr lang="zh-CN" altLang="en-US" sz="2400" b="1" dirty="0">
                <a:latin typeface="Tahoma" panose="020B0604030504040204" charset="0"/>
                <a:ea typeface="宋体" panose="02010600030101010101" pitchFamily="2" charset="-122"/>
              </a:rPr>
              <a:t>到</a:t>
            </a:r>
            <a:r>
              <a:rPr lang="en-US" altLang="zh-CN" sz="2400" b="1" dirty="0">
                <a:latin typeface="Tahoma" panose="020B0604030504040204" charset="0"/>
                <a:ea typeface="宋体" panose="02010600030101010101" pitchFamily="2" charset="-122"/>
              </a:rPr>
              <a:t>3</a:t>
            </a:r>
            <a:r>
              <a:rPr lang="zh-CN" altLang="en-US" sz="2400" b="1" dirty="0">
                <a:latin typeface="Tahoma" panose="020B0604030504040204" charset="0"/>
                <a:ea typeface="宋体" panose="02010600030101010101" pitchFamily="2" charset="-122"/>
              </a:rPr>
              <a:t>是简单路径</a:t>
            </a:r>
            <a:r>
              <a:rPr lang="en-US" altLang="zh-CN" sz="2400" b="1" dirty="0">
                <a:latin typeface="Tahoma" panose="020B0604030504040204" charset="0"/>
                <a:ea typeface="宋体" panose="02010600030101010101" pitchFamily="2" charset="-122"/>
              </a:rPr>
              <a:t>(1,0,4,3)</a:t>
            </a:r>
            <a:endParaRPr lang="en-US" altLang="zh-CN" sz="2400" b="1" dirty="0">
              <a:latin typeface="Tahoma" panose="020B060403050404020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子图的概念：</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设有两个图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(V, E)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和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(V', E')</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。若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V'</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V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且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E'</a:t>
            </a:r>
            <a:r>
              <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E,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称图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是图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的子图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极大：指的是对子图再增加图G中的其它顶点，子图就不再连通</a:t>
            </a:r>
            <a:endParaRPr lang="zh-CN" altLang="en-US" sz="2800" dirty="0">
              <a:latin typeface="黑体" panose="02010609060101010101" pitchFamily="2" charset="-122"/>
              <a:ea typeface="黑体" panose="02010609060101010101" pitchFamily="2" charset="-122"/>
              <a:cs typeface="+mn-ea"/>
              <a:sym typeface="+mn-ea"/>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极大实际上就是子图尽可能包含多的点和多的边或</a:t>
            </a:r>
            <a:r>
              <a:rPr lang="zh-CN" altLang="en-US" sz="2800" dirty="0">
                <a:latin typeface="黑体" panose="02010609060101010101" pitchFamily="2" charset="-122"/>
                <a:ea typeface="黑体" panose="02010609060101010101" pitchFamily="2" charset="-122"/>
                <a:cs typeface="+mn-ea"/>
                <a:sym typeface="+mn-ea"/>
              </a:rPr>
              <a:t>弧</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3556" name="Group 4"/>
          <p:cNvGrpSpPr/>
          <p:nvPr/>
        </p:nvGrpSpPr>
        <p:grpSpPr>
          <a:xfrm>
            <a:off x="352743" y="3596958"/>
            <a:ext cx="2895600" cy="2286000"/>
            <a:chOff x="864" y="2784"/>
            <a:chExt cx="1824" cy="1440"/>
          </a:xfrm>
        </p:grpSpPr>
        <p:sp>
          <p:nvSpPr>
            <p:cNvPr id="23557" name="Line 5"/>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23558" name="Line 6"/>
            <p:cNvSpPr/>
            <p:nvPr/>
          </p:nvSpPr>
          <p:spPr>
            <a:xfrm>
              <a:off x="2160" y="3029"/>
              <a:ext cx="0" cy="960"/>
            </a:xfrm>
            <a:prstGeom prst="line">
              <a:avLst/>
            </a:prstGeom>
            <a:ln w="38100" cap="flat" cmpd="sng">
              <a:solidFill>
                <a:schemeClr val="hlink"/>
              </a:solidFill>
              <a:prstDash val="solid"/>
              <a:round/>
              <a:headEnd type="none" w="med" len="med"/>
              <a:tailEnd type="none" w="med" len="med"/>
            </a:ln>
          </p:spPr>
        </p:sp>
        <p:sp>
          <p:nvSpPr>
            <p:cNvPr id="23559" name="Line 7"/>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23560" name="Line 8"/>
            <p:cNvSpPr/>
            <p:nvPr/>
          </p:nvSpPr>
          <p:spPr>
            <a:xfrm flipH="1">
              <a:off x="1056" y="2981"/>
              <a:ext cx="240" cy="432"/>
            </a:xfrm>
            <a:prstGeom prst="line">
              <a:avLst/>
            </a:prstGeom>
            <a:ln w="38100" cap="flat" cmpd="sng">
              <a:solidFill>
                <a:srgbClr val="009900"/>
              </a:solidFill>
              <a:prstDash val="solid"/>
              <a:round/>
              <a:headEnd type="none" w="med" len="med"/>
              <a:tailEnd type="none" w="med" len="med"/>
            </a:ln>
          </p:spPr>
        </p:sp>
        <p:sp>
          <p:nvSpPr>
            <p:cNvPr id="23561" name="Line 9"/>
            <p:cNvSpPr/>
            <p:nvPr/>
          </p:nvSpPr>
          <p:spPr>
            <a:xfrm flipH="1" flipV="1">
              <a:off x="1344" y="3029"/>
              <a:ext cx="0" cy="1008"/>
            </a:xfrm>
            <a:prstGeom prst="line">
              <a:avLst/>
            </a:prstGeom>
            <a:ln w="38100" cap="flat" cmpd="sng">
              <a:solidFill>
                <a:srgbClr val="009900"/>
              </a:solidFill>
              <a:prstDash val="solid"/>
              <a:round/>
              <a:headEnd type="none" w="med" len="med"/>
              <a:tailEnd type="none" w="med" len="med"/>
            </a:ln>
          </p:spPr>
        </p:sp>
        <p:sp>
          <p:nvSpPr>
            <p:cNvPr id="23562" name="Line 10"/>
            <p:cNvSpPr/>
            <p:nvPr/>
          </p:nvSpPr>
          <p:spPr>
            <a:xfrm flipH="1" flipV="1">
              <a:off x="1392" y="2981"/>
              <a:ext cx="1104" cy="576"/>
            </a:xfrm>
            <a:prstGeom prst="line">
              <a:avLst/>
            </a:prstGeom>
            <a:ln w="38100" cap="flat" cmpd="sng">
              <a:solidFill>
                <a:srgbClr val="009900"/>
              </a:solidFill>
              <a:prstDash val="solid"/>
              <a:round/>
              <a:headEnd type="none" w="med" len="med"/>
              <a:tailEnd type="none" w="med" len="med"/>
            </a:ln>
          </p:spPr>
        </p:sp>
        <p:sp>
          <p:nvSpPr>
            <p:cNvPr id="23563" name="Line 11"/>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23564" name="Line 12"/>
            <p:cNvSpPr/>
            <p:nvPr/>
          </p:nvSpPr>
          <p:spPr>
            <a:xfrm flipH="1">
              <a:off x="1392" y="4085"/>
              <a:ext cx="720" cy="0"/>
            </a:xfrm>
            <a:prstGeom prst="line">
              <a:avLst/>
            </a:prstGeom>
            <a:ln w="38100" cap="flat" cmpd="sng">
              <a:solidFill>
                <a:schemeClr val="hlink"/>
              </a:solidFill>
              <a:prstDash val="solid"/>
              <a:round/>
              <a:headEnd type="none" w="med" len="med"/>
              <a:tailEnd type="none" w="med" len="med"/>
            </a:ln>
          </p:spPr>
        </p:sp>
        <p:sp>
          <p:nvSpPr>
            <p:cNvPr id="23565" name="Line 13"/>
            <p:cNvSpPr/>
            <p:nvPr/>
          </p:nvSpPr>
          <p:spPr>
            <a:xfrm flipH="1">
              <a:off x="1440" y="3557"/>
              <a:ext cx="1056" cy="480"/>
            </a:xfrm>
            <a:prstGeom prst="line">
              <a:avLst/>
            </a:prstGeom>
            <a:ln w="38100" cap="flat" cmpd="sng">
              <a:solidFill>
                <a:srgbClr val="009900"/>
              </a:solidFill>
              <a:prstDash val="solid"/>
              <a:round/>
              <a:headEnd type="none" w="med" len="med"/>
              <a:tailEnd type="none" w="med" len="med"/>
            </a:ln>
          </p:spPr>
        </p:sp>
        <p:sp>
          <p:nvSpPr>
            <p:cNvPr id="23566" name="Line 14"/>
            <p:cNvSpPr/>
            <p:nvPr/>
          </p:nvSpPr>
          <p:spPr>
            <a:xfrm flipH="1">
              <a:off x="2208" y="3605"/>
              <a:ext cx="336" cy="480"/>
            </a:xfrm>
            <a:prstGeom prst="line">
              <a:avLst/>
            </a:prstGeom>
            <a:ln w="38100" cap="flat" cmpd="sng">
              <a:solidFill>
                <a:srgbClr val="009900"/>
              </a:solidFill>
              <a:prstDash val="solid"/>
              <a:round/>
              <a:headEnd type="none" w="med" len="med"/>
              <a:tailEnd type="none" w="med" len="med"/>
            </a:ln>
          </p:spPr>
        </p:sp>
        <p:grpSp>
          <p:nvGrpSpPr>
            <p:cNvPr id="23567" name="Group 15"/>
            <p:cNvGrpSpPr/>
            <p:nvPr/>
          </p:nvGrpSpPr>
          <p:grpSpPr>
            <a:xfrm>
              <a:off x="864" y="2784"/>
              <a:ext cx="1824" cy="1440"/>
              <a:chOff x="3648" y="2880"/>
              <a:chExt cx="1824" cy="1440"/>
            </a:xfrm>
          </p:grpSpPr>
          <p:sp>
            <p:nvSpPr>
              <p:cNvPr id="23568"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3569"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3570"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3571"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23572"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3573"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grpSp>
        <p:nvGrpSpPr>
          <p:cNvPr id="23574" name="Group 22"/>
          <p:cNvGrpSpPr/>
          <p:nvPr/>
        </p:nvGrpSpPr>
        <p:grpSpPr>
          <a:xfrm>
            <a:off x="3389948" y="3651568"/>
            <a:ext cx="2286000" cy="2286000"/>
            <a:chOff x="3504" y="2880"/>
            <a:chExt cx="1440" cy="1440"/>
          </a:xfrm>
        </p:grpSpPr>
        <p:sp>
          <p:nvSpPr>
            <p:cNvPr id="23575" name="Line 23"/>
            <p:cNvSpPr/>
            <p:nvPr/>
          </p:nvSpPr>
          <p:spPr>
            <a:xfrm>
              <a:off x="4800" y="3125"/>
              <a:ext cx="0" cy="960"/>
            </a:xfrm>
            <a:prstGeom prst="line">
              <a:avLst/>
            </a:prstGeom>
            <a:ln w="38100" cap="flat" cmpd="sng">
              <a:solidFill>
                <a:srgbClr val="009900"/>
              </a:solidFill>
              <a:prstDash val="solid"/>
              <a:round/>
              <a:headEnd type="none" w="med" len="med"/>
              <a:tailEnd type="none" w="med" len="med"/>
            </a:ln>
          </p:spPr>
        </p:sp>
        <p:sp>
          <p:nvSpPr>
            <p:cNvPr id="23576" name="Line 24"/>
            <p:cNvSpPr/>
            <p:nvPr/>
          </p:nvSpPr>
          <p:spPr>
            <a:xfrm flipH="1" flipV="1">
              <a:off x="3648" y="3701"/>
              <a:ext cx="288" cy="432"/>
            </a:xfrm>
            <a:prstGeom prst="line">
              <a:avLst/>
            </a:prstGeom>
            <a:ln w="38100" cap="flat" cmpd="sng">
              <a:solidFill>
                <a:srgbClr val="009900"/>
              </a:solidFill>
              <a:prstDash val="solid"/>
              <a:round/>
              <a:headEnd type="none" w="med" len="med"/>
              <a:tailEnd type="none" w="med" len="med"/>
            </a:ln>
          </p:spPr>
        </p:sp>
        <p:sp>
          <p:nvSpPr>
            <p:cNvPr id="23577" name="Line 25"/>
            <p:cNvSpPr/>
            <p:nvPr/>
          </p:nvSpPr>
          <p:spPr>
            <a:xfrm flipH="1">
              <a:off x="4032" y="4181"/>
              <a:ext cx="720" cy="0"/>
            </a:xfrm>
            <a:prstGeom prst="line">
              <a:avLst/>
            </a:prstGeom>
            <a:ln w="38100" cap="flat" cmpd="sng">
              <a:solidFill>
                <a:srgbClr val="009900"/>
              </a:solidFill>
              <a:prstDash val="solid"/>
              <a:round/>
              <a:headEnd type="none" w="med" len="med"/>
              <a:tailEnd type="none" w="med" len="med"/>
            </a:ln>
          </p:spPr>
        </p:sp>
        <p:grpSp>
          <p:nvGrpSpPr>
            <p:cNvPr id="23578" name="Group 26"/>
            <p:cNvGrpSpPr/>
            <p:nvPr/>
          </p:nvGrpSpPr>
          <p:grpSpPr>
            <a:xfrm>
              <a:off x="3504" y="2880"/>
              <a:ext cx="1440" cy="1440"/>
              <a:chOff x="3504" y="2880"/>
              <a:chExt cx="1440" cy="1440"/>
            </a:xfrm>
          </p:grpSpPr>
          <p:sp>
            <p:nvSpPr>
              <p:cNvPr id="23579" name="Oval 27"/>
              <p:cNvSpPr/>
              <p:nvPr/>
            </p:nvSpPr>
            <p:spPr>
              <a:xfrm>
                <a:off x="3840"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3580" name="Oval 28"/>
              <p:cNvSpPr/>
              <p:nvPr/>
            </p:nvSpPr>
            <p:spPr>
              <a:xfrm>
                <a:off x="3504"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3581" name="Oval 29"/>
              <p:cNvSpPr/>
              <p:nvPr/>
            </p:nvSpPr>
            <p:spPr>
              <a:xfrm>
                <a:off x="4656"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3582" name="Oval 30"/>
              <p:cNvSpPr/>
              <p:nvPr/>
            </p:nvSpPr>
            <p:spPr>
              <a:xfrm>
                <a:off x="4656"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grpSp>
        <p:nvGrpSpPr>
          <p:cNvPr id="18457" name="Group 20"/>
          <p:cNvGrpSpPr/>
          <p:nvPr/>
        </p:nvGrpSpPr>
        <p:grpSpPr>
          <a:xfrm rot="0">
            <a:off x="6319520" y="3199765"/>
            <a:ext cx="2819400" cy="2286000"/>
            <a:chOff x="3984" y="2880"/>
            <a:chExt cx="1776" cy="1440"/>
          </a:xfrm>
        </p:grpSpPr>
        <p:sp>
          <p:nvSpPr>
            <p:cNvPr id="18458" name="Line 21"/>
            <p:cNvSpPr/>
            <p:nvPr/>
          </p:nvSpPr>
          <p:spPr>
            <a:xfrm flipH="1" flipV="1">
              <a:off x="4961" y="3060"/>
              <a:ext cx="577" cy="360"/>
            </a:xfrm>
            <a:prstGeom prst="line">
              <a:avLst/>
            </a:prstGeom>
            <a:ln w="38100" cap="flat" cmpd="sng">
              <a:solidFill>
                <a:srgbClr val="009900"/>
              </a:solidFill>
              <a:prstDash val="solid"/>
              <a:round/>
              <a:headEnd type="triangle" w="med" len="med"/>
              <a:tailEnd type="none" w="med" len="med"/>
            </a:ln>
          </p:spPr>
        </p:sp>
        <p:sp>
          <p:nvSpPr>
            <p:cNvPr id="18459" name="Line 22"/>
            <p:cNvSpPr/>
            <p:nvPr/>
          </p:nvSpPr>
          <p:spPr>
            <a:xfrm>
              <a:off x="4162" y="3555"/>
              <a:ext cx="222" cy="540"/>
            </a:xfrm>
            <a:prstGeom prst="line">
              <a:avLst/>
            </a:prstGeom>
            <a:ln w="38100" cap="flat" cmpd="sng">
              <a:solidFill>
                <a:schemeClr val="hlink"/>
              </a:solidFill>
              <a:prstDash val="solid"/>
              <a:round/>
              <a:headEnd type="none" w="med" len="med"/>
              <a:tailEnd type="triangle" w="med" len="med"/>
            </a:ln>
          </p:spPr>
        </p:sp>
        <p:sp>
          <p:nvSpPr>
            <p:cNvPr id="18460" name="Line 23"/>
            <p:cNvSpPr/>
            <p:nvPr/>
          </p:nvSpPr>
          <p:spPr>
            <a:xfrm flipH="1">
              <a:off x="4206" y="3015"/>
              <a:ext cx="622" cy="360"/>
            </a:xfrm>
            <a:prstGeom prst="line">
              <a:avLst/>
            </a:prstGeom>
            <a:ln w="38100" cap="flat" cmpd="sng">
              <a:solidFill>
                <a:srgbClr val="009900"/>
              </a:solidFill>
              <a:prstDash val="solid"/>
              <a:round/>
              <a:headEnd type="none" w="med" len="med"/>
              <a:tailEnd type="triangle" w="med" len="med"/>
            </a:ln>
          </p:spPr>
        </p:sp>
        <p:sp>
          <p:nvSpPr>
            <p:cNvPr id="18461" name="Line 24"/>
            <p:cNvSpPr/>
            <p:nvPr/>
          </p:nvSpPr>
          <p:spPr>
            <a:xfrm flipH="1" flipV="1">
              <a:off x="4916" y="3060"/>
              <a:ext cx="356" cy="990"/>
            </a:xfrm>
            <a:prstGeom prst="line">
              <a:avLst/>
            </a:prstGeom>
            <a:ln w="38100" cap="flat" cmpd="sng">
              <a:solidFill>
                <a:srgbClr val="009900"/>
              </a:solidFill>
              <a:prstDash val="solid"/>
              <a:round/>
              <a:headEnd type="triangle" w="med" len="med"/>
              <a:tailEnd type="none" w="med" len="med"/>
            </a:ln>
          </p:spPr>
        </p:sp>
        <p:sp>
          <p:nvSpPr>
            <p:cNvPr id="18462" name="Line 25"/>
            <p:cNvSpPr/>
            <p:nvPr/>
          </p:nvSpPr>
          <p:spPr>
            <a:xfrm flipH="1">
              <a:off x="4517" y="4185"/>
              <a:ext cx="666" cy="0"/>
            </a:xfrm>
            <a:prstGeom prst="line">
              <a:avLst/>
            </a:prstGeom>
            <a:ln w="38100" cap="flat" cmpd="sng">
              <a:solidFill>
                <a:srgbClr val="009900"/>
              </a:solidFill>
              <a:prstDash val="solid"/>
              <a:round/>
              <a:headEnd type="none" w="med" len="med"/>
              <a:tailEnd type="triangle" w="med" len="med"/>
            </a:ln>
          </p:spPr>
        </p:sp>
        <p:sp>
          <p:nvSpPr>
            <p:cNvPr id="18463" name="Line 26"/>
            <p:cNvSpPr/>
            <p:nvPr/>
          </p:nvSpPr>
          <p:spPr>
            <a:xfrm flipH="1">
              <a:off x="4517" y="3600"/>
              <a:ext cx="1065" cy="540"/>
            </a:xfrm>
            <a:prstGeom prst="line">
              <a:avLst/>
            </a:prstGeom>
            <a:ln w="38100" cap="flat" cmpd="sng">
              <a:solidFill>
                <a:schemeClr val="hlink"/>
              </a:solidFill>
              <a:prstDash val="solid"/>
              <a:round/>
              <a:headEnd type="triangle" w="med" len="med"/>
              <a:tailEnd type="none" w="med" len="med"/>
            </a:ln>
          </p:spPr>
        </p:sp>
        <p:sp>
          <p:nvSpPr>
            <p:cNvPr id="18464" name="Oval 27"/>
            <p:cNvSpPr/>
            <p:nvPr/>
          </p:nvSpPr>
          <p:spPr>
            <a:xfrm>
              <a:off x="3984" y="3330"/>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8465" name="Oval 28"/>
            <p:cNvSpPr/>
            <p:nvPr/>
          </p:nvSpPr>
          <p:spPr>
            <a:xfrm>
              <a:off x="5183"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8466" name="Oval 29"/>
            <p:cNvSpPr/>
            <p:nvPr/>
          </p:nvSpPr>
          <p:spPr>
            <a:xfrm>
              <a:off x="4295"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8467" name="Oval 30"/>
            <p:cNvSpPr/>
            <p:nvPr/>
          </p:nvSpPr>
          <p:spPr>
            <a:xfrm>
              <a:off x="5494" y="33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8468" name="Oval 31"/>
            <p:cNvSpPr/>
            <p:nvPr/>
          </p:nvSpPr>
          <p:spPr>
            <a:xfrm>
              <a:off x="4739" y="288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5" name="Group 20"/>
          <p:cNvGrpSpPr/>
          <p:nvPr/>
        </p:nvGrpSpPr>
        <p:grpSpPr>
          <a:xfrm rot="0">
            <a:off x="9152890" y="3654425"/>
            <a:ext cx="2819400" cy="2286000"/>
            <a:chOff x="3984" y="2880"/>
            <a:chExt cx="1776" cy="1440"/>
          </a:xfrm>
        </p:grpSpPr>
        <p:sp>
          <p:nvSpPr>
            <p:cNvPr id="6" name="Line 21"/>
            <p:cNvSpPr/>
            <p:nvPr/>
          </p:nvSpPr>
          <p:spPr>
            <a:xfrm flipH="1" flipV="1">
              <a:off x="4961" y="3060"/>
              <a:ext cx="577" cy="360"/>
            </a:xfrm>
            <a:prstGeom prst="line">
              <a:avLst/>
            </a:prstGeom>
            <a:ln w="38100" cap="flat" cmpd="sng">
              <a:solidFill>
                <a:srgbClr val="009900"/>
              </a:solidFill>
              <a:prstDash val="solid"/>
              <a:round/>
              <a:headEnd type="triangle" w="med" len="med"/>
              <a:tailEnd type="none" w="med" len="med"/>
            </a:ln>
          </p:spPr>
        </p:sp>
        <p:sp>
          <p:nvSpPr>
            <p:cNvPr id="8" name="Line 23"/>
            <p:cNvSpPr/>
            <p:nvPr/>
          </p:nvSpPr>
          <p:spPr>
            <a:xfrm flipH="1">
              <a:off x="4206" y="3015"/>
              <a:ext cx="622" cy="360"/>
            </a:xfrm>
            <a:prstGeom prst="line">
              <a:avLst/>
            </a:prstGeom>
            <a:ln w="38100" cap="flat" cmpd="sng">
              <a:solidFill>
                <a:srgbClr val="009900"/>
              </a:solidFill>
              <a:prstDash val="solid"/>
              <a:round/>
              <a:headEnd type="none" w="med" len="med"/>
              <a:tailEnd type="triangle" w="med" len="med"/>
            </a:ln>
          </p:spPr>
        </p:sp>
        <p:sp>
          <p:nvSpPr>
            <p:cNvPr id="9" name="Line 24"/>
            <p:cNvSpPr/>
            <p:nvPr/>
          </p:nvSpPr>
          <p:spPr>
            <a:xfrm flipH="1" flipV="1">
              <a:off x="4916" y="3060"/>
              <a:ext cx="356" cy="990"/>
            </a:xfrm>
            <a:prstGeom prst="line">
              <a:avLst/>
            </a:prstGeom>
            <a:ln w="38100" cap="flat" cmpd="sng">
              <a:solidFill>
                <a:srgbClr val="009900"/>
              </a:solidFill>
              <a:prstDash val="solid"/>
              <a:round/>
              <a:headEnd type="triangle" w="med" len="med"/>
              <a:tailEnd type="none" w="med" len="med"/>
            </a:ln>
          </p:spPr>
        </p:sp>
        <p:sp>
          <p:nvSpPr>
            <p:cNvPr id="12" name="Oval 27"/>
            <p:cNvSpPr/>
            <p:nvPr/>
          </p:nvSpPr>
          <p:spPr>
            <a:xfrm>
              <a:off x="3984" y="3330"/>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3" name="Oval 28"/>
            <p:cNvSpPr/>
            <p:nvPr/>
          </p:nvSpPr>
          <p:spPr>
            <a:xfrm>
              <a:off x="5183"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5" name="Oval 30"/>
            <p:cNvSpPr/>
            <p:nvPr/>
          </p:nvSpPr>
          <p:spPr>
            <a:xfrm>
              <a:off x="5494" y="33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6" name="Oval 31"/>
            <p:cNvSpPr/>
            <p:nvPr/>
          </p:nvSpPr>
          <p:spPr>
            <a:xfrm>
              <a:off x="4739" y="288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191770" y="1052830"/>
            <a:ext cx="8229600" cy="4386580"/>
          </a:xfrm>
        </p:spPr>
        <p:txBody>
          <a:bodyPr/>
          <a:lstStyle/>
          <a:p>
            <a:pPr eaLnBrk="1" hangingPunct="1"/>
            <a:r>
              <a:rPr lang="zh-CN" altLang="en-US" smtClean="0">
                <a:latin typeface="楷体" panose="02010609060101010101" charset="-122"/>
                <a:ea typeface="楷体" panose="02010609060101010101" charset="-122"/>
                <a:cs typeface="楷体" panose="02010609060101010101" charset="-122"/>
              </a:rPr>
              <a:t>绪论</a:t>
            </a:r>
            <a:endParaRPr lang="en-US" altLang="zh-CN"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线性表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栈和队列</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串</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数组和广义表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树和二叉树</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查找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内部排序</a:t>
            </a:r>
            <a:endParaRPr lang="zh-CN" altLang="en-US" smtClean="0">
              <a:latin typeface="楷体" panose="02010609060101010101" charset="-122"/>
              <a:ea typeface="楷体" panose="02010609060101010101" charset="-122"/>
              <a:cs typeface="楷体" panose="02010609060101010101" charset="-122"/>
            </a:endParaRPr>
          </a:p>
        </p:txBody>
      </p:sp>
      <p:sp>
        <p:nvSpPr>
          <p:cNvPr id="2" name="标题 1"/>
          <p:cNvSpPr>
            <a:spLocks noGrp="1"/>
          </p:cNvSpPr>
          <p:nvPr>
            <p:ph type="title"/>
          </p:nvPr>
        </p:nvSpPr>
        <p:spPr/>
        <p:txBody>
          <a:bodyPr/>
          <a:lstStyle/>
          <a:p>
            <a:pPr eaLnBrk="1" fontAlgn="auto" hangingPunct="1">
              <a:spcAft>
                <a:spcPts val="0"/>
              </a:spcAft>
              <a:defRPr/>
            </a:pPr>
            <a:r>
              <a:rPr lang="zh-CN" altLang="en-US" dirty="0" smtClean="0"/>
              <a:t>课程结构（按教材划分）</a:t>
            </a:r>
            <a:endParaRPr lang="zh-CN" altLang="en-US" dirty="0"/>
          </a:p>
        </p:txBody>
      </p:sp>
      <p:sp>
        <p:nvSpPr>
          <p:cNvPr id="4" name="右大括号 3"/>
          <p:cNvSpPr/>
          <p:nvPr/>
        </p:nvSpPr>
        <p:spPr>
          <a:xfrm>
            <a:off x="2999105" y="1628775"/>
            <a:ext cx="504190" cy="166941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线性结构</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5" name="右大括号 4"/>
          <p:cNvSpPr/>
          <p:nvPr/>
        </p:nvSpPr>
        <p:spPr>
          <a:xfrm>
            <a:off x="4007485" y="4653280"/>
            <a:ext cx="504190" cy="929640"/>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应用</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7" name="右大括号 6"/>
          <p:cNvSpPr/>
          <p:nvPr/>
        </p:nvSpPr>
        <p:spPr>
          <a:xfrm>
            <a:off x="4871720" y="2111375"/>
            <a:ext cx="876935" cy="300672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三类结构</a:t>
            </a:r>
            <a:r>
              <a:rPr lang="en-US" altLang="zh-CN" sz="2000" b="1">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两种应用</a:t>
            </a:r>
            <a:endPar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endParaRPr>
          </a:p>
        </p:txBody>
      </p:sp>
      <p:sp>
        <p:nvSpPr>
          <p:cNvPr id="8" name="标题 1"/>
          <p:cNvSpPr>
            <a:spLocks noGrp="1"/>
          </p:cNvSpPr>
          <p:nvPr/>
        </p:nvSpPr>
        <p:spPr>
          <a:xfrm>
            <a:off x="4968875" y="5544820"/>
            <a:ext cx="7044055" cy="796925"/>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0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2pPr>
            <a:lvl3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3pPr>
            <a:lvl4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4pPr>
            <a:lvl5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9pPr>
          </a:lstStyle>
          <a:p>
            <a:pPr algn="ctr" eaLnBrk="1" fontAlgn="auto" hangingPunct="1">
              <a:spcAft>
                <a:spcPts val="0"/>
              </a:spcAft>
              <a:defRPr/>
            </a:pPr>
            <a:r>
              <a:rPr lang="zh-CN" altLang="en-US" sz="2400" u="sng" dirty="0" smtClean="0">
                <a:solidFill>
                  <a:srgbClr val="FF0000"/>
                </a:solidFill>
              </a:rPr>
              <a:t>成绩：实验</a:t>
            </a:r>
            <a:r>
              <a:rPr lang="en-US" altLang="zh-CN" sz="2400" u="sng" dirty="0" smtClean="0">
                <a:solidFill>
                  <a:srgbClr val="FF0000"/>
                </a:solidFill>
              </a:rPr>
              <a:t>30%+</a:t>
            </a:r>
            <a:r>
              <a:rPr lang="zh-CN" altLang="en-US" sz="2400" u="sng" dirty="0" smtClean="0">
                <a:solidFill>
                  <a:srgbClr val="FF0000"/>
                </a:solidFill>
              </a:rPr>
              <a:t>作业</a:t>
            </a:r>
            <a:r>
              <a:rPr lang="en-US" altLang="zh-CN" sz="2400" u="sng" dirty="0" smtClean="0">
                <a:solidFill>
                  <a:srgbClr val="FF0000"/>
                </a:solidFill>
              </a:rPr>
              <a:t>10%+</a:t>
            </a:r>
            <a:r>
              <a:rPr lang="zh-CN" altLang="en-US" sz="2400" u="sng" dirty="0" smtClean="0">
                <a:solidFill>
                  <a:srgbClr val="FF0000"/>
                </a:solidFill>
              </a:rPr>
              <a:t>机考</a:t>
            </a:r>
            <a:r>
              <a:rPr lang="en-US" altLang="zh-CN" sz="2400" u="sng" dirty="0" smtClean="0">
                <a:solidFill>
                  <a:srgbClr val="FF0000"/>
                </a:solidFill>
              </a:rPr>
              <a:t>20%+</a:t>
            </a:r>
            <a:r>
              <a:rPr lang="zh-CN" altLang="en-US" sz="2400" u="sng" dirty="0" smtClean="0">
                <a:solidFill>
                  <a:srgbClr val="FF0000"/>
                </a:solidFill>
              </a:rPr>
              <a:t>笔试</a:t>
            </a:r>
            <a:r>
              <a:rPr lang="en-US" altLang="zh-CN" sz="2400" u="sng" dirty="0" smtClean="0">
                <a:solidFill>
                  <a:srgbClr val="FF0000"/>
                </a:solidFill>
              </a:rPr>
              <a:t>40%</a:t>
            </a:r>
            <a:endParaRPr lang="en-US" altLang="zh-CN" sz="2400" u="sng" dirty="0" smtClean="0">
              <a:solidFill>
                <a:srgbClr val="FF0000"/>
              </a:solidFill>
            </a:endParaRPr>
          </a:p>
        </p:txBody>
      </p:sp>
      <p:pic>
        <p:nvPicPr>
          <p:cNvPr id="10" name="图片 9"/>
          <p:cNvPicPr>
            <a:picLocks noChangeAspect="1"/>
          </p:cNvPicPr>
          <p:nvPr/>
        </p:nvPicPr>
        <p:blipFill>
          <a:blip r:embed="rId1"/>
          <a:stretch>
            <a:fillRect/>
          </a:stretch>
        </p:blipFill>
        <p:spPr>
          <a:xfrm>
            <a:off x="6096000" y="838200"/>
            <a:ext cx="3651885" cy="4601210"/>
          </a:xfrm>
          <a:prstGeom prst="rect">
            <a:avLst/>
          </a:prstGeom>
        </p:spPr>
      </p:pic>
      <p:sp>
        <p:nvSpPr>
          <p:cNvPr id="11" name="右大括号 10"/>
          <p:cNvSpPr/>
          <p:nvPr/>
        </p:nvSpPr>
        <p:spPr>
          <a:xfrm>
            <a:off x="3279775" y="3425825"/>
            <a:ext cx="583565" cy="59499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树</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12" name="右大括号 11"/>
          <p:cNvSpPr/>
          <p:nvPr/>
        </p:nvSpPr>
        <p:spPr>
          <a:xfrm>
            <a:off x="3647440" y="4076700"/>
            <a:ext cx="504190" cy="47307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图</a:t>
            </a:r>
            <a:endParaRPr lang="zh-CN" altLang="en-US" sz="2000" b="1">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无向图连通的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如果顶点x到y有路径，称x和y是连通的</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Symbol" panose="05050102010706020507" pitchFamily="18" charset="2"/>
              </a:rPr>
              <a:t>无向图的连通分量是指无向图中的极大连通子图</a:t>
            </a:r>
            <a:endParaRPr lang="zh-CN" altLang="en-US"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40" name="图片 39"/>
          <p:cNvPicPr>
            <a:picLocks noChangeAspect="1"/>
          </p:cNvPicPr>
          <p:nvPr/>
        </p:nvPicPr>
        <p:blipFill>
          <a:blip r:embed="rId1"/>
          <a:stretch>
            <a:fillRect/>
          </a:stretch>
        </p:blipFill>
        <p:spPr>
          <a:xfrm>
            <a:off x="1127125" y="2348865"/>
            <a:ext cx="6066155" cy="36531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无向图连通的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连通图：无向图中任意两个顶点都连通</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连通图的任意两个顶点都存在</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路径</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连通图的连通分量只有一个，就是它</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本身</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连通”概念往往用于无向图，连通分量和连通图都是用在无向图</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8" name="组合 47"/>
          <p:cNvGrpSpPr/>
          <p:nvPr/>
        </p:nvGrpSpPr>
        <p:grpSpPr>
          <a:xfrm>
            <a:off x="7607935" y="1602740"/>
            <a:ext cx="3600450" cy="3397250"/>
            <a:chOff x="11981" y="2524"/>
            <a:chExt cx="5670" cy="5350"/>
          </a:xfrm>
        </p:grpSpPr>
        <p:grpSp>
          <p:nvGrpSpPr>
            <p:cNvPr id="32" name="组合 31"/>
            <p:cNvGrpSpPr/>
            <p:nvPr/>
          </p:nvGrpSpPr>
          <p:grpSpPr>
            <a:xfrm>
              <a:off x="11981" y="3112"/>
              <a:ext cx="5670" cy="4762"/>
              <a:chOff x="755" y="4039"/>
              <a:chExt cx="5670" cy="4762"/>
            </a:xfrm>
          </p:grpSpPr>
          <p:grpSp>
            <p:nvGrpSpPr>
              <p:cNvPr id="33" name="Group 4"/>
              <p:cNvGrpSpPr/>
              <p:nvPr/>
            </p:nvGrpSpPr>
            <p:grpSpPr>
              <a:xfrm>
                <a:off x="1189" y="4482"/>
                <a:ext cx="4560" cy="3600"/>
                <a:chOff x="864" y="2784"/>
                <a:chExt cx="1824" cy="1440"/>
              </a:xfrm>
            </p:grpSpPr>
            <p:sp>
              <p:nvSpPr>
                <p:cNvPr id="34" name="Line 5"/>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35" name="Line 6"/>
                <p:cNvSpPr/>
                <p:nvPr/>
              </p:nvSpPr>
              <p:spPr>
                <a:xfrm>
                  <a:off x="2160" y="3029"/>
                  <a:ext cx="0" cy="960"/>
                </a:xfrm>
                <a:prstGeom prst="line">
                  <a:avLst/>
                </a:prstGeom>
                <a:ln w="38100" cap="flat" cmpd="sng">
                  <a:solidFill>
                    <a:schemeClr val="hlink"/>
                  </a:solidFill>
                  <a:prstDash val="solid"/>
                  <a:round/>
                  <a:headEnd type="none" w="med" len="med"/>
                  <a:tailEnd type="none" w="med" len="med"/>
                </a:ln>
              </p:spPr>
            </p:sp>
            <p:sp>
              <p:nvSpPr>
                <p:cNvPr id="36" name="Line 7"/>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37" name="Line 10"/>
                <p:cNvSpPr/>
                <p:nvPr/>
              </p:nvSpPr>
              <p:spPr>
                <a:xfrm flipH="1" flipV="1">
                  <a:off x="1392" y="2981"/>
                  <a:ext cx="1104" cy="576"/>
                </a:xfrm>
                <a:prstGeom prst="line">
                  <a:avLst/>
                </a:prstGeom>
                <a:ln w="38100" cap="flat" cmpd="sng">
                  <a:solidFill>
                    <a:srgbClr val="009900"/>
                  </a:solidFill>
                  <a:prstDash val="solid"/>
                  <a:round/>
                  <a:headEnd type="none" w="med" len="med"/>
                  <a:tailEnd type="none" w="med" len="med"/>
                </a:ln>
              </p:spPr>
            </p:sp>
            <p:sp>
              <p:nvSpPr>
                <p:cNvPr id="38" name="Line 11"/>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39" name="Line 14"/>
                <p:cNvSpPr/>
                <p:nvPr/>
              </p:nvSpPr>
              <p:spPr>
                <a:xfrm flipH="1">
                  <a:off x="2208" y="3605"/>
                  <a:ext cx="336" cy="480"/>
                </a:xfrm>
                <a:prstGeom prst="line">
                  <a:avLst/>
                </a:prstGeom>
                <a:ln w="38100" cap="flat" cmpd="sng">
                  <a:solidFill>
                    <a:srgbClr val="009900"/>
                  </a:solidFill>
                  <a:prstDash val="solid"/>
                  <a:round/>
                  <a:headEnd type="none" w="med" len="med"/>
                  <a:tailEnd type="none" w="med" len="med"/>
                </a:ln>
              </p:spPr>
            </p:sp>
            <p:grpSp>
              <p:nvGrpSpPr>
                <p:cNvPr id="40" name="Group 15"/>
                <p:cNvGrpSpPr/>
                <p:nvPr/>
              </p:nvGrpSpPr>
              <p:grpSpPr>
                <a:xfrm>
                  <a:off x="864" y="2784"/>
                  <a:ext cx="1824" cy="1440"/>
                  <a:chOff x="3648" y="2880"/>
                  <a:chExt cx="1824" cy="1440"/>
                </a:xfrm>
              </p:grpSpPr>
              <p:sp>
                <p:nvSpPr>
                  <p:cNvPr id="41"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42"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43"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44"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45"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46"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47" name="椭圆 46"/>
              <p:cNvSpPr/>
              <p:nvPr/>
            </p:nvSpPr>
            <p:spPr>
              <a:xfrm>
                <a:off x="755" y="4039"/>
                <a:ext cx="5670" cy="4763"/>
              </a:xfrm>
              <a:prstGeom prst="ellipse">
                <a:avLst/>
              </a:prstGeom>
              <a:noFill/>
              <a:ln w="12700" cap="flat" cmpd="sng" algn="ctr">
                <a:solidFill>
                  <a:srgbClr val="FF0000"/>
                </a:solidFill>
                <a:prstDash val="dash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1530" name="Text Box 100"/>
            <p:cNvSpPr txBox="1"/>
            <p:nvPr/>
          </p:nvSpPr>
          <p:spPr>
            <a:xfrm>
              <a:off x="12533" y="2524"/>
              <a:ext cx="4566" cy="725"/>
            </a:xfrm>
            <a:prstGeom prst="rect">
              <a:avLst/>
            </a:prstGeom>
            <a:noFill/>
            <a:ln w="9525">
              <a:noFill/>
            </a:ln>
          </p:spPr>
          <p:txBody>
            <a:bodyPr wrap="square" anchor="t" anchorCtr="0">
              <a:spAutoFit/>
            </a:bodyPr>
            <a:p>
              <a:pPr algn="ctr">
                <a:spcBef>
                  <a:spcPct val="50000"/>
                </a:spcBef>
              </a:pPr>
              <a:r>
                <a:rPr lang="zh-CN" altLang="en-US" sz="2400" b="1" dirty="0">
                  <a:latin typeface="Tahoma" panose="020B0604030504040204" charset="0"/>
                  <a:ea typeface="宋体" panose="02010600030101010101" pitchFamily="2" charset="-122"/>
                </a:rPr>
                <a:t>非连通</a:t>
              </a:r>
              <a:r>
                <a:rPr lang="zh-CN" altLang="en-US" sz="2400" b="1" dirty="0">
                  <a:latin typeface="Tahoma" panose="020B0604030504040204" charset="0"/>
                  <a:ea typeface="宋体" panose="02010600030101010101" pitchFamily="2" charset="-122"/>
                </a:rPr>
                <a:t>图</a:t>
              </a:r>
              <a:endParaRPr lang="zh-CN" altLang="en-US" sz="2400" b="1" dirty="0">
                <a:latin typeface="Tahoma" panose="020B0604030504040204" charset="0"/>
                <a:ea typeface="宋体" panose="02010600030101010101" pitchFamily="2" charset="-122"/>
              </a:endParaRPr>
            </a:p>
          </p:txBody>
        </p:sp>
      </p:grpSp>
      <p:grpSp>
        <p:nvGrpSpPr>
          <p:cNvPr id="50" name="组合 49"/>
          <p:cNvGrpSpPr/>
          <p:nvPr/>
        </p:nvGrpSpPr>
        <p:grpSpPr>
          <a:xfrm>
            <a:off x="479425" y="2832418"/>
            <a:ext cx="4785043" cy="2286000"/>
            <a:chOff x="755" y="4461"/>
            <a:chExt cx="7536" cy="3600"/>
          </a:xfrm>
        </p:grpSpPr>
        <p:grpSp>
          <p:nvGrpSpPr>
            <p:cNvPr id="7" name="Group 4"/>
            <p:cNvGrpSpPr/>
            <p:nvPr/>
          </p:nvGrpSpPr>
          <p:grpSpPr>
            <a:xfrm>
              <a:off x="3731" y="4461"/>
              <a:ext cx="4560" cy="3600"/>
              <a:chOff x="864" y="2784"/>
              <a:chExt cx="1824" cy="1440"/>
            </a:xfrm>
          </p:grpSpPr>
          <p:sp>
            <p:nvSpPr>
              <p:cNvPr id="13" name="Line 5"/>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17" name="Line 6"/>
              <p:cNvSpPr/>
              <p:nvPr/>
            </p:nvSpPr>
            <p:spPr>
              <a:xfrm>
                <a:off x="2160" y="3029"/>
                <a:ext cx="0" cy="960"/>
              </a:xfrm>
              <a:prstGeom prst="line">
                <a:avLst/>
              </a:prstGeom>
              <a:ln w="38100" cap="flat" cmpd="sng">
                <a:solidFill>
                  <a:schemeClr val="hlink"/>
                </a:solidFill>
                <a:prstDash val="solid"/>
                <a:round/>
                <a:headEnd type="none" w="med" len="med"/>
                <a:tailEnd type="none" w="med" len="med"/>
              </a:ln>
            </p:spPr>
          </p:sp>
          <p:sp>
            <p:nvSpPr>
              <p:cNvPr id="18" name="Line 7"/>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23560" name="Line 8"/>
              <p:cNvSpPr/>
              <p:nvPr/>
            </p:nvSpPr>
            <p:spPr>
              <a:xfrm flipH="1">
                <a:off x="1056" y="2981"/>
                <a:ext cx="240" cy="432"/>
              </a:xfrm>
              <a:prstGeom prst="line">
                <a:avLst/>
              </a:prstGeom>
              <a:ln w="38100" cap="flat" cmpd="sng">
                <a:solidFill>
                  <a:srgbClr val="009900"/>
                </a:solidFill>
                <a:prstDash val="solid"/>
                <a:round/>
                <a:headEnd type="none" w="med" len="med"/>
                <a:tailEnd type="none" w="med" len="med"/>
              </a:ln>
            </p:spPr>
          </p:sp>
          <p:sp>
            <p:nvSpPr>
              <p:cNvPr id="23561" name="Line 9"/>
              <p:cNvSpPr/>
              <p:nvPr/>
            </p:nvSpPr>
            <p:spPr>
              <a:xfrm flipH="1" flipV="1">
                <a:off x="1344" y="3029"/>
                <a:ext cx="0" cy="1008"/>
              </a:xfrm>
              <a:prstGeom prst="line">
                <a:avLst/>
              </a:prstGeom>
              <a:ln w="38100" cap="flat" cmpd="sng">
                <a:solidFill>
                  <a:srgbClr val="009900"/>
                </a:solidFill>
                <a:prstDash val="solid"/>
                <a:round/>
                <a:headEnd type="none" w="med" len="med"/>
                <a:tailEnd type="none" w="med" len="med"/>
              </a:ln>
            </p:spPr>
          </p:sp>
          <p:sp>
            <p:nvSpPr>
              <p:cNvPr id="22" name="Line 10"/>
              <p:cNvSpPr/>
              <p:nvPr/>
            </p:nvSpPr>
            <p:spPr>
              <a:xfrm flipH="1" flipV="1">
                <a:off x="1392" y="2981"/>
                <a:ext cx="1104" cy="576"/>
              </a:xfrm>
              <a:prstGeom prst="line">
                <a:avLst/>
              </a:prstGeom>
              <a:ln w="38100" cap="flat" cmpd="sng">
                <a:solidFill>
                  <a:srgbClr val="009900"/>
                </a:solidFill>
                <a:prstDash val="solid"/>
                <a:round/>
                <a:headEnd type="none" w="med" len="med"/>
                <a:tailEnd type="none" w="med" len="med"/>
              </a:ln>
            </p:spPr>
          </p:sp>
          <p:sp>
            <p:nvSpPr>
              <p:cNvPr id="23" name="Line 11"/>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23564" name="Line 12"/>
              <p:cNvSpPr/>
              <p:nvPr/>
            </p:nvSpPr>
            <p:spPr>
              <a:xfrm flipH="1">
                <a:off x="1392" y="4085"/>
                <a:ext cx="720" cy="0"/>
              </a:xfrm>
              <a:prstGeom prst="line">
                <a:avLst/>
              </a:prstGeom>
              <a:ln w="38100" cap="flat" cmpd="sng">
                <a:solidFill>
                  <a:schemeClr val="hlink"/>
                </a:solidFill>
                <a:prstDash val="solid"/>
                <a:round/>
                <a:headEnd type="none" w="med" len="med"/>
                <a:tailEnd type="none" w="med" len="med"/>
              </a:ln>
            </p:spPr>
          </p:sp>
          <p:sp>
            <p:nvSpPr>
              <p:cNvPr id="23565" name="Line 13"/>
              <p:cNvSpPr/>
              <p:nvPr/>
            </p:nvSpPr>
            <p:spPr>
              <a:xfrm flipH="1">
                <a:off x="1440" y="3557"/>
                <a:ext cx="1056" cy="480"/>
              </a:xfrm>
              <a:prstGeom prst="line">
                <a:avLst/>
              </a:prstGeom>
              <a:ln w="38100" cap="flat" cmpd="sng">
                <a:solidFill>
                  <a:srgbClr val="009900"/>
                </a:solidFill>
                <a:prstDash val="solid"/>
                <a:round/>
                <a:headEnd type="none" w="med" len="med"/>
                <a:tailEnd type="none" w="med" len="med"/>
              </a:ln>
            </p:spPr>
          </p:sp>
          <p:sp>
            <p:nvSpPr>
              <p:cNvPr id="24" name="Line 14"/>
              <p:cNvSpPr/>
              <p:nvPr/>
            </p:nvSpPr>
            <p:spPr>
              <a:xfrm flipH="1">
                <a:off x="2208" y="3605"/>
                <a:ext cx="336" cy="480"/>
              </a:xfrm>
              <a:prstGeom prst="line">
                <a:avLst/>
              </a:prstGeom>
              <a:ln w="38100" cap="flat" cmpd="sng">
                <a:solidFill>
                  <a:srgbClr val="009900"/>
                </a:solidFill>
                <a:prstDash val="solid"/>
                <a:round/>
                <a:headEnd type="none" w="med" len="med"/>
                <a:tailEnd type="none" w="med" len="med"/>
              </a:ln>
            </p:spPr>
          </p:sp>
          <p:grpSp>
            <p:nvGrpSpPr>
              <p:cNvPr id="25" name="Group 15"/>
              <p:cNvGrpSpPr/>
              <p:nvPr/>
            </p:nvGrpSpPr>
            <p:grpSpPr>
              <a:xfrm>
                <a:off x="864" y="2784"/>
                <a:ext cx="1824" cy="1440"/>
                <a:chOff x="3648" y="2880"/>
                <a:chExt cx="1824" cy="1440"/>
              </a:xfrm>
            </p:grpSpPr>
            <p:sp>
              <p:nvSpPr>
                <p:cNvPr id="26"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7"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8"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9"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30"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31"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49" name="Text Box 100"/>
            <p:cNvSpPr txBox="1"/>
            <p:nvPr/>
          </p:nvSpPr>
          <p:spPr>
            <a:xfrm>
              <a:off x="755" y="5877"/>
              <a:ext cx="2949" cy="725"/>
            </a:xfrm>
            <a:prstGeom prst="rect">
              <a:avLst/>
            </a:prstGeom>
            <a:noFill/>
            <a:ln w="9525">
              <a:noFill/>
            </a:ln>
          </p:spPr>
          <p:txBody>
            <a:bodyPr wrap="square" anchor="t" anchorCtr="0">
              <a:spAutoFit/>
            </a:bodyPr>
            <a:p>
              <a:pPr algn="ctr">
                <a:spcBef>
                  <a:spcPct val="50000"/>
                </a:spcBef>
              </a:pPr>
              <a:r>
                <a:rPr lang="zh-CN" altLang="en-US" sz="2400" b="1" dirty="0">
                  <a:latin typeface="Tahoma" panose="020B0604030504040204" charset="0"/>
                  <a:ea typeface="宋体" panose="02010600030101010101" pitchFamily="2" charset="-122"/>
                </a:rPr>
                <a:t>连通</a:t>
              </a:r>
              <a:r>
                <a:rPr lang="zh-CN" altLang="en-US" sz="2400" b="1" dirty="0">
                  <a:latin typeface="Tahoma" panose="020B0604030504040204" charset="0"/>
                  <a:ea typeface="宋体" panose="02010600030101010101" pitchFamily="2" charset="-122"/>
                </a:rPr>
                <a:t>图</a:t>
              </a:r>
              <a:endParaRPr lang="zh-CN" altLang="en-US" sz="2400" b="1" dirty="0">
                <a:latin typeface="Tahoma" panose="020B0604030504040204" charset="0"/>
                <a:ea typeface="宋体" panose="02010600030101010101"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有向图连通的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术语</a:t>
            </a:r>
            <a:endParaRPr lang="en-US"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强连通：如果顶点</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x</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到</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y</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y</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到</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x</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都存在路径，我们称顶点</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x</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和</a:t>
            </a:r>
            <a:r>
              <a:rPr lang="en-US" altLang="zh-CN" sz="2400" dirty="0">
                <a:latin typeface="黑体" panose="02010609060101010101" pitchFamily="2" charset="-122"/>
                <a:ea typeface="黑体" panose="02010609060101010101" pitchFamily="2" charset="-122"/>
                <a:cs typeface="+mn-ea"/>
                <a:sym typeface="Symbol" panose="05050102010706020507" pitchFamily="18" charset="2"/>
              </a:rPr>
              <a:t>y</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是强连通</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强连通分量：有向图中极大的</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强连通子图</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强连通图：有向图中任意两结点都存在路径</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“强连通”概念往往用于有向图，强连通分量和强连通图都是用在有向图</a:t>
            </a: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 name="Group 4"/>
          <p:cNvGrpSpPr/>
          <p:nvPr/>
        </p:nvGrpSpPr>
        <p:grpSpPr>
          <a:xfrm>
            <a:off x="1625600" y="3333750"/>
            <a:ext cx="2819400" cy="2913063"/>
            <a:chOff x="158" y="1752"/>
            <a:chExt cx="1776" cy="1835"/>
          </a:xfrm>
        </p:grpSpPr>
        <p:grpSp>
          <p:nvGrpSpPr>
            <p:cNvPr id="13" name="Group 5"/>
            <p:cNvGrpSpPr/>
            <p:nvPr/>
          </p:nvGrpSpPr>
          <p:grpSpPr>
            <a:xfrm>
              <a:off x="158" y="1752"/>
              <a:ext cx="1776" cy="1440"/>
              <a:chOff x="158" y="1752"/>
              <a:chExt cx="1776" cy="1440"/>
            </a:xfrm>
          </p:grpSpPr>
          <p:sp>
            <p:nvSpPr>
              <p:cNvPr id="17" name="Line 6"/>
              <p:cNvSpPr/>
              <p:nvPr/>
            </p:nvSpPr>
            <p:spPr>
              <a:xfrm>
                <a:off x="431" y="2341"/>
                <a:ext cx="1224" cy="0"/>
              </a:xfrm>
              <a:prstGeom prst="line">
                <a:avLst/>
              </a:prstGeom>
              <a:ln w="38100" cap="flat" cmpd="sng">
                <a:solidFill>
                  <a:srgbClr val="009900"/>
                </a:solidFill>
                <a:prstDash val="solid"/>
                <a:round/>
                <a:headEnd type="triangle" w="med" len="med"/>
                <a:tailEnd type="none" w="med" len="med"/>
              </a:ln>
            </p:spPr>
          </p:sp>
          <p:sp>
            <p:nvSpPr>
              <p:cNvPr id="18" name="Line 7"/>
              <p:cNvSpPr/>
              <p:nvPr/>
            </p:nvSpPr>
            <p:spPr>
              <a:xfrm>
                <a:off x="336" y="2427"/>
                <a:ext cx="222" cy="540"/>
              </a:xfrm>
              <a:prstGeom prst="line">
                <a:avLst/>
              </a:prstGeom>
              <a:ln w="38100" cap="flat" cmpd="sng">
                <a:solidFill>
                  <a:srgbClr val="009900"/>
                </a:solidFill>
                <a:prstDash val="solid"/>
                <a:round/>
                <a:headEnd type="none" w="med" len="med"/>
                <a:tailEnd type="triangle" w="med" len="med"/>
              </a:ln>
            </p:spPr>
          </p:sp>
          <p:sp>
            <p:nvSpPr>
              <p:cNvPr id="22" name="Line 8"/>
              <p:cNvSpPr/>
              <p:nvPr/>
            </p:nvSpPr>
            <p:spPr>
              <a:xfrm flipH="1">
                <a:off x="380" y="1887"/>
                <a:ext cx="622" cy="360"/>
              </a:xfrm>
              <a:prstGeom prst="line">
                <a:avLst/>
              </a:prstGeom>
              <a:ln w="38100" cap="flat" cmpd="sng">
                <a:solidFill>
                  <a:srgbClr val="009900"/>
                </a:solidFill>
                <a:prstDash val="solid"/>
                <a:round/>
                <a:headEnd type="none" w="med" len="med"/>
                <a:tailEnd type="triangle" w="med" len="med"/>
              </a:ln>
            </p:spPr>
          </p:sp>
          <p:sp>
            <p:nvSpPr>
              <p:cNvPr id="23" name="Line 9"/>
              <p:cNvSpPr/>
              <p:nvPr/>
            </p:nvSpPr>
            <p:spPr>
              <a:xfrm>
                <a:off x="1080" y="1965"/>
                <a:ext cx="360" cy="945"/>
              </a:xfrm>
              <a:prstGeom prst="line">
                <a:avLst/>
              </a:prstGeom>
              <a:ln w="38100" cap="flat" cmpd="sng">
                <a:solidFill>
                  <a:srgbClr val="009900"/>
                </a:solidFill>
                <a:prstDash val="solid"/>
                <a:round/>
                <a:headEnd type="triangle" w="med" len="med"/>
                <a:tailEnd type="none" w="med" len="med"/>
              </a:ln>
            </p:spPr>
          </p:sp>
          <p:sp>
            <p:nvSpPr>
              <p:cNvPr id="25" name="Line 10"/>
              <p:cNvSpPr/>
              <p:nvPr/>
            </p:nvSpPr>
            <p:spPr>
              <a:xfrm>
                <a:off x="748" y="3067"/>
                <a:ext cx="590" cy="0"/>
              </a:xfrm>
              <a:prstGeom prst="line">
                <a:avLst/>
              </a:prstGeom>
              <a:ln w="38100" cap="flat" cmpd="sng">
                <a:solidFill>
                  <a:srgbClr val="009900"/>
                </a:solidFill>
                <a:prstDash val="solid"/>
                <a:round/>
                <a:headEnd type="none" w="med" len="med"/>
                <a:tailEnd type="triangle" w="med" len="med"/>
              </a:ln>
            </p:spPr>
          </p:sp>
          <p:sp>
            <p:nvSpPr>
              <p:cNvPr id="26" name="Line 11"/>
              <p:cNvSpPr/>
              <p:nvPr/>
            </p:nvSpPr>
            <p:spPr>
              <a:xfrm flipH="1">
                <a:off x="1519" y="2478"/>
                <a:ext cx="237" cy="504"/>
              </a:xfrm>
              <a:prstGeom prst="line">
                <a:avLst/>
              </a:prstGeom>
              <a:ln w="38100" cap="flat" cmpd="sng">
                <a:solidFill>
                  <a:srgbClr val="009900"/>
                </a:solidFill>
                <a:prstDash val="solid"/>
                <a:round/>
                <a:headEnd type="triangle" w="med" len="med"/>
                <a:tailEnd type="none" w="med" len="med"/>
              </a:ln>
            </p:spPr>
          </p:sp>
          <p:sp>
            <p:nvSpPr>
              <p:cNvPr id="27" name="Oval 12"/>
              <p:cNvSpPr/>
              <p:nvPr/>
            </p:nvSpPr>
            <p:spPr>
              <a:xfrm>
                <a:off x="158" y="2202"/>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8" name="Oval 13"/>
              <p:cNvSpPr/>
              <p:nvPr/>
            </p:nvSpPr>
            <p:spPr>
              <a:xfrm>
                <a:off x="1357" y="2938"/>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30" name="Oval 14"/>
              <p:cNvSpPr/>
              <p:nvPr/>
            </p:nvSpPr>
            <p:spPr>
              <a:xfrm>
                <a:off x="469" y="2938"/>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32" name="Oval 15"/>
              <p:cNvSpPr/>
              <p:nvPr/>
            </p:nvSpPr>
            <p:spPr>
              <a:xfrm>
                <a:off x="1668" y="2247"/>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35" name="Oval 16"/>
              <p:cNvSpPr/>
              <p:nvPr/>
            </p:nvSpPr>
            <p:spPr>
              <a:xfrm>
                <a:off x="913" y="1752"/>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
          <p:nvSpPr>
            <p:cNvPr id="36" name="Text Box 17"/>
            <p:cNvSpPr txBox="1"/>
            <p:nvPr/>
          </p:nvSpPr>
          <p:spPr>
            <a:xfrm>
              <a:off x="683" y="3297"/>
              <a:ext cx="1008" cy="290"/>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强连通图</a:t>
              </a:r>
              <a:endParaRPr lang="zh-CN" altLang="en-US" sz="2400" b="1" dirty="0">
                <a:latin typeface="Tahoma" panose="020B0604030504040204" charset="0"/>
                <a:ea typeface="宋体" panose="02010600030101010101" pitchFamily="2" charset="-122"/>
              </a:endParaRPr>
            </a:p>
          </p:txBody>
        </p:sp>
      </p:grpSp>
      <p:grpSp>
        <p:nvGrpSpPr>
          <p:cNvPr id="37" name="组合 36"/>
          <p:cNvGrpSpPr/>
          <p:nvPr/>
        </p:nvGrpSpPr>
        <p:grpSpPr>
          <a:xfrm>
            <a:off x="4943475" y="3357880"/>
            <a:ext cx="2818130" cy="2839085"/>
            <a:chOff x="7785" y="5288"/>
            <a:chExt cx="4438" cy="4471"/>
          </a:xfrm>
        </p:grpSpPr>
        <p:sp>
          <p:nvSpPr>
            <p:cNvPr id="22556" name="Text Box 29"/>
            <p:cNvSpPr txBox="1"/>
            <p:nvPr/>
          </p:nvSpPr>
          <p:spPr>
            <a:xfrm>
              <a:off x="9098" y="9035"/>
              <a:ext cx="2520" cy="725"/>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非连通图</a:t>
              </a:r>
              <a:endParaRPr lang="zh-CN" altLang="en-US" sz="2400" b="1" dirty="0">
                <a:latin typeface="Tahoma" panose="020B0604030504040204" charset="0"/>
                <a:ea typeface="宋体" panose="02010600030101010101" pitchFamily="2" charset="-122"/>
              </a:endParaRPr>
            </a:p>
          </p:txBody>
        </p:sp>
        <p:grpSp>
          <p:nvGrpSpPr>
            <p:cNvPr id="38" name="组合 37"/>
            <p:cNvGrpSpPr/>
            <p:nvPr/>
          </p:nvGrpSpPr>
          <p:grpSpPr>
            <a:xfrm>
              <a:off x="7785" y="5288"/>
              <a:ext cx="4439" cy="3599"/>
              <a:chOff x="7785" y="5288"/>
              <a:chExt cx="4439" cy="3599"/>
            </a:xfrm>
          </p:grpSpPr>
          <p:sp>
            <p:nvSpPr>
              <p:cNvPr id="22546" name="Line 19"/>
              <p:cNvSpPr/>
              <p:nvPr/>
            </p:nvSpPr>
            <p:spPr>
              <a:xfrm flipH="1">
                <a:off x="9038" y="5963"/>
                <a:ext cx="1125" cy="2362"/>
              </a:xfrm>
              <a:prstGeom prst="line">
                <a:avLst/>
              </a:prstGeom>
              <a:ln w="38100" cap="flat" cmpd="sng">
                <a:solidFill>
                  <a:srgbClr val="009900"/>
                </a:solidFill>
                <a:prstDash val="solid"/>
                <a:round/>
                <a:headEnd type="triangle" w="med" len="med"/>
                <a:tailEnd type="none" w="med" len="med"/>
              </a:ln>
            </p:spPr>
          </p:sp>
          <p:sp>
            <p:nvSpPr>
              <p:cNvPr id="22547" name="Line 20"/>
              <p:cNvSpPr/>
              <p:nvPr/>
            </p:nvSpPr>
            <p:spPr>
              <a:xfrm>
                <a:off x="8230" y="6975"/>
                <a:ext cx="555" cy="1350"/>
              </a:xfrm>
              <a:prstGeom prst="line">
                <a:avLst/>
              </a:prstGeom>
              <a:ln w="38100" cap="flat" cmpd="sng">
                <a:solidFill>
                  <a:srgbClr val="009900"/>
                </a:solidFill>
                <a:prstDash val="solid"/>
                <a:round/>
                <a:headEnd type="none" w="med" len="med"/>
                <a:tailEnd type="triangle" w="med" len="med"/>
              </a:ln>
            </p:spPr>
          </p:sp>
          <p:sp>
            <p:nvSpPr>
              <p:cNvPr id="39" name="Line 21"/>
              <p:cNvSpPr/>
              <p:nvPr/>
            </p:nvSpPr>
            <p:spPr>
              <a:xfrm flipH="1">
                <a:off x="8340" y="5625"/>
                <a:ext cx="1555" cy="900"/>
              </a:xfrm>
              <a:prstGeom prst="line">
                <a:avLst/>
              </a:prstGeom>
              <a:ln w="38100" cap="flat" cmpd="sng">
                <a:solidFill>
                  <a:srgbClr val="009900"/>
                </a:solidFill>
                <a:prstDash val="solid"/>
                <a:round/>
                <a:headEnd type="none" w="med" len="med"/>
                <a:tailEnd type="triangle" w="med" len="med"/>
              </a:ln>
            </p:spPr>
          </p:sp>
          <p:sp>
            <p:nvSpPr>
              <p:cNvPr id="22549" name="Line 22"/>
              <p:cNvSpPr/>
              <p:nvPr/>
            </p:nvSpPr>
            <p:spPr>
              <a:xfrm flipH="1">
                <a:off x="9118" y="8550"/>
                <a:ext cx="1665" cy="0"/>
              </a:xfrm>
              <a:prstGeom prst="line">
                <a:avLst/>
              </a:prstGeom>
              <a:ln w="38100" cap="flat" cmpd="sng">
                <a:solidFill>
                  <a:srgbClr val="009900"/>
                </a:solidFill>
                <a:prstDash val="solid"/>
                <a:round/>
                <a:headEnd type="none" w="med" len="med"/>
                <a:tailEnd type="triangle" w="med" len="med"/>
              </a:ln>
            </p:spPr>
          </p:sp>
          <p:sp>
            <p:nvSpPr>
              <p:cNvPr id="22550" name="Line 23"/>
              <p:cNvSpPr/>
              <p:nvPr/>
            </p:nvSpPr>
            <p:spPr>
              <a:xfrm flipH="1">
                <a:off x="11063" y="6975"/>
                <a:ext cx="595" cy="1350"/>
              </a:xfrm>
              <a:prstGeom prst="line">
                <a:avLst/>
              </a:prstGeom>
              <a:ln w="38100" cap="flat" cmpd="sng">
                <a:solidFill>
                  <a:srgbClr val="009900"/>
                </a:solidFill>
                <a:prstDash val="solid"/>
                <a:round/>
                <a:headEnd type="triangle" w="med" len="med"/>
                <a:tailEnd type="none" w="med" len="med"/>
              </a:ln>
            </p:spPr>
          </p:sp>
          <p:sp>
            <p:nvSpPr>
              <p:cNvPr id="22551" name="Oval 24"/>
              <p:cNvSpPr/>
              <p:nvPr/>
            </p:nvSpPr>
            <p:spPr>
              <a:xfrm>
                <a:off x="7785" y="6413"/>
                <a:ext cx="665" cy="635"/>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2552" name="Oval 25"/>
              <p:cNvSpPr/>
              <p:nvPr/>
            </p:nvSpPr>
            <p:spPr>
              <a:xfrm>
                <a:off x="10783" y="8253"/>
                <a:ext cx="665" cy="635"/>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2553" name="Oval 26"/>
              <p:cNvSpPr/>
              <p:nvPr/>
            </p:nvSpPr>
            <p:spPr>
              <a:xfrm>
                <a:off x="8563" y="8253"/>
                <a:ext cx="665" cy="635"/>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2554" name="Oval 27"/>
              <p:cNvSpPr/>
              <p:nvPr/>
            </p:nvSpPr>
            <p:spPr>
              <a:xfrm>
                <a:off x="11560" y="6525"/>
                <a:ext cx="665" cy="63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2555" name="Oval 28"/>
              <p:cNvSpPr/>
              <p:nvPr/>
            </p:nvSpPr>
            <p:spPr>
              <a:xfrm>
                <a:off x="9673" y="5288"/>
                <a:ext cx="665" cy="632"/>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sp>
            <p:nvSpPr>
              <p:cNvPr id="22569" name="Line 23"/>
              <p:cNvSpPr/>
              <p:nvPr/>
            </p:nvSpPr>
            <p:spPr>
              <a:xfrm flipV="1">
                <a:off x="11288" y="7200"/>
                <a:ext cx="562" cy="1238"/>
              </a:xfrm>
              <a:prstGeom prst="line">
                <a:avLst/>
              </a:prstGeom>
              <a:ln w="38100" cap="flat" cmpd="sng">
                <a:solidFill>
                  <a:srgbClr val="009900"/>
                </a:solidFill>
                <a:prstDash val="solid"/>
                <a:round/>
                <a:headEnd type="triangle" w="med" len="med"/>
                <a:tailEnd type="none" w="med" len="med"/>
              </a:ln>
            </p:spPr>
          </p:sp>
        </p:grpSp>
      </p:grpSp>
      <p:grpSp>
        <p:nvGrpSpPr>
          <p:cNvPr id="40" name="组合 39"/>
          <p:cNvGrpSpPr/>
          <p:nvPr/>
        </p:nvGrpSpPr>
        <p:grpSpPr>
          <a:xfrm>
            <a:off x="8112125" y="3429000"/>
            <a:ext cx="2355850" cy="2764790"/>
            <a:chOff x="12775" y="5400"/>
            <a:chExt cx="3710" cy="4354"/>
          </a:xfrm>
        </p:grpSpPr>
        <p:sp>
          <p:nvSpPr>
            <p:cNvPr id="22568" name="Text Box 40"/>
            <p:cNvSpPr txBox="1"/>
            <p:nvPr/>
          </p:nvSpPr>
          <p:spPr>
            <a:xfrm>
              <a:off x="13230" y="9030"/>
              <a:ext cx="3060" cy="725"/>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强连通分量</a:t>
              </a:r>
              <a:endParaRPr lang="zh-CN" altLang="en-US" sz="2400" b="1" dirty="0">
                <a:latin typeface="Tahoma" panose="020B0604030504040204" charset="0"/>
                <a:ea typeface="宋体" panose="02010600030101010101" pitchFamily="2" charset="-122"/>
              </a:endParaRPr>
            </a:p>
          </p:txBody>
        </p:sp>
        <p:grpSp>
          <p:nvGrpSpPr>
            <p:cNvPr id="41" name="组合 40"/>
            <p:cNvGrpSpPr/>
            <p:nvPr/>
          </p:nvGrpSpPr>
          <p:grpSpPr>
            <a:xfrm>
              <a:off x="12775" y="5400"/>
              <a:ext cx="3710" cy="3600"/>
              <a:chOff x="12775" y="5400"/>
              <a:chExt cx="3710" cy="3600"/>
            </a:xfrm>
          </p:grpSpPr>
          <p:sp>
            <p:nvSpPr>
              <p:cNvPr id="22570" name="Line 23"/>
              <p:cNvSpPr/>
              <p:nvPr/>
            </p:nvSpPr>
            <p:spPr>
              <a:xfrm flipV="1">
                <a:off x="15675" y="7088"/>
                <a:ext cx="563" cy="1237"/>
              </a:xfrm>
              <a:prstGeom prst="line">
                <a:avLst/>
              </a:prstGeom>
              <a:ln w="38100" cap="flat" cmpd="sng">
                <a:solidFill>
                  <a:srgbClr val="009900"/>
                </a:solidFill>
                <a:prstDash val="solid"/>
                <a:round/>
                <a:headEnd type="triangle" w="med" len="med"/>
                <a:tailEnd type="none" w="med" len="med"/>
              </a:ln>
            </p:spPr>
          </p:sp>
          <p:grpSp>
            <p:nvGrpSpPr>
              <p:cNvPr id="42" name="组合 41"/>
              <p:cNvGrpSpPr/>
              <p:nvPr/>
            </p:nvGrpSpPr>
            <p:grpSpPr>
              <a:xfrm>
                <a:off x="12775" y="5400"/>
                <a:ext cx="3710" cy="3600"/>
                <a:chOff x="12775" y="5400"/>
                <a:chExt cx="3710" cy="3600"/>
              </a:xfrm>
            </p:grpSpPr>
            <p:grpSp>
              <p:nvGrpSpPr>
                <p:cNvPr id="22557" name="组合 41"/>
                <p:cNvGrpSpPr/>
                <p:nvPr/>
              </p:nvGrpSpPr>
              <p:grpSpPr>
                <a:xfrm>
                  <a:off x="12775" y="5400"/>
                  <a:ext cx="3710" cy="3600"/>
                  <a:chOff x="6588125" y="3284538"/>
                  <a:chExt cx="2355850" cy="2286000"/>
                </a:xfrm>
              </p:grpSpPr>
              <p:grpSp>
                <p:nvGrpSpPr>
                  <p:cNvPr id="22558" name="Group 30"/>
                  <p:cNvGrpSpPr/>
                  <p:nvPr/>
                </p:nvGrpSpPr>
                <p:grpSpPr>
                  <a:xfrm>
                    <a:off x="8027988" y="3933825"/>
                    <a:ext cx="915987" cy="1500188"/>
                    <a:chOff x="5012" y="2558"/>
                    <a:chExt cx="577" cy="945"/>
                  </a:xfrm>
                </p:grpSpPr>
                <p:sp>
                  <p:nvSpPr>
                    <p:cNvPr id="22559" name="Line 31"/>
                    <p:cNvSpPr/>
                    <p:nvPr/>
                  </p:nvSpPr>
                  <p:spPr>
                    <a:xfrm flipH="1">
                      <a:off x="5173" y="2783"/>
                      <a:ext cx="238" cy="459"/>
                    </a:xfrm>
                    <a:prstGeom prst="line">
                      <a:avLst/>
                    </a:prstGeom>
                    <a:ln w="38100" cap="flat" cmpd="sng">
                      <a:solidFill>
                        <a:srgbClr val="009900"/>
                      </a:solidFill>
                      <a:prstDash val="solid"/>
                      <a:round/>
                      <a:headEnd type="triangle" w="med" len="med"/>
                      <a:tailEnd type="none" w="med" len="med"/>
                    </a:ln>
                  </p:spPr>
                </p:sp>
                <p:sp>
                  <p:nvSpPr>
                    <p:cNvPr id="22560" name="Oval 32"/>
                    <p:cNvSpPr/>
                    <p:nvPr/>
                  </p:nvSpPr>
                  <p:spPr>
                    <a:xfrm>
                      <a:off x="5012" y="3249"/>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2561" name="Oval 33"/>
                    <p:cNvSpPr/>
                    <p:nvPr/>
                  </p:nvSpPr>
                  <p:spPr>
                    <a:xfrm>
                      <a:off x="5323" y="2558"/>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22562" name="Group 34"/>
                  <p:cNvGrpSpPr/>
                  <p:nvPr/>
                </p:nvGrpSpPr>
                <p:grpSpPr>
                  <a:xfrm>
                    <a:off x="6588125" y="3284538"/>
                    <a:ext cx="1692275" cy="2286000"/>
                    <a:chOff x="4030" y="1797"/>
                    <a:chExt cx="1066" cy="1440"/>
                  </a:xfrm>
                </p:grpSpPr>
                <p:sp>
                  <p:nvSpPr>
                    <p:cNvPr id="22563" name="Line 35"/>
                    <p:cNvSpPr/>
                    <p:nvPr/>
                  </p:nvSpPr>
                  <p:spPr>
                    <a:xfrm>
                      <a:off x="4208" y="2472"/>
                      <a:ext cx="222" cy="540"/>
                    </a:xfrm>
                    <a:prstGeom prst="line">
                      <a:avLst/>
                    </a:prstGeom>
                    <a:ln w="38100" cap="flat" cmpd="sng">
                      <a:solidFill>
                        <a:srgbClr val="009900"/>
                      </a:solidFill>
                      <a:prstDash val="solid"/>
                      <a:round/>
                      <a:headEnd type="none" w="med" len="med"/>
                      <a:tailEnd type="triangle" w="med" len="med"/>
                    </a:ln>
                  </p:spPr>
                </p:sp>
                <p:sp>
                  <p:nvSpPr>
                    <p:cNvPr id="22564" name="Oval 36"/>
                    <p:cNvSpPr/>
                    <p:nvPr/>
                  </p:nvSpPr>
                  <p:spPr>
                    <a:xfrm>
                      <a:off x="4030" y="2247"/>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2565" name="Oval 37"/>
                    <p:cNvSpPr/>
                    <p:nvPr/>
                  </p:nvSpPr>
                  <p:spPr>
                    <a:xfrm>
                      <a:off x="4341" y="2983"/>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2566" name="Oval 38"/>
                    <p:cNvSpPr/>
                    <p:nvPr/>
                  </p:nvSpPr>
                  <p:spPr>
                    <a:xfrm>
                      <a:off x="4830" y="1797"/>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sp>
                  <p:nvSpPr>
                    <p:cNvPr id="22567" name="Line 39"/>
                    <p:cNvSpPr/>
                    <p:nvPr/>
                  </p:nvSpPr>
                  <p:spPr>
                    <a:xfrm flipH="1">
                      <a:off x="4241" y="1979"/>
                      <a:ext cx="622" cy="360"/>
                    </a:xfrm>
                    <a:prstGeom prst="line">
                      <a:avLst/>
                    </a:prstGeom>
                    <a:ln w="38100" cap="flat" cmpd="sng">
                      <a:solidFill>
                        <a:srgbClr val="009900"/>
                      </a:solidFill>
                      <a:prstDash val="solid"/>
                      <a:round/>
                      <a:headEnd type="none" w="med" len="med"/>
                      <a:tailEnd type="triangle" w="med" len="med"/>
                    </a:ln>
                  </p:spPr>
                </p:sp>
              </p:grpSp>
            </p:grpSp>
            <p:sp>
              <p:nvSpPr>
                <p:cNvPr id="22571" name="Line 19"/>
                <p:cNvSpPr/>
                <p:nvPr/>
              </p:nvSpPr>
              <p:spPr>
                <a:xfrm flipH="1">
                  <a:off x="13875" y="5963"/>
                  <a:ext cx="1125" cy="2362"/>
                </a:xfrm>
                <a:prstGeom prst="line">
                  <a:avLst/>
                </a:prstGeom>
                <a:ln w="38100" cap="flat" cmpd="sng">
                  <a:solidFill>
                    <a:srgbClr val="009900"/>
                  </a:solidFill>
                  <a:prstDash val="solid"/>
                  <a:round/>
                  <a:headEnd type="triangle" w="med" len="med"/>
                  <a:tailEnd type="none" w="med" len="med"/>
                </a:ln>
              </p:spPr>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设无向图G=(V,E)，其中V={a,b,c,d,e,f}， E={(a,b),(a,d),(b,c),(c,d),(e,f)}</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判断该图是否为连通图，画出连通分量</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设一有向图G=(V,E)，其中V={a,b,c,d,e} ， E={&lt;a,b&gt;, &lt;a,d&gt;, &lt;b,c&gt;, &lt;b,e&gt;, &lt;c,d&gt;, &lt;c,e&gt;, &lt;d,e&gt;, &lt;d,b&gt;,&lt;e,a&gt;,&lt;e,c&gt;}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画出a到c的所有简单路径、</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判断该图是否为强连通图，画出</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强</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连通分量</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有一图G=(V,E)，其中V={a,b,c,d,e} ， E={&lt;a,b,3&gt;, &lt;a,d,4&gt;, &lt;b,a,3&gt;, &lt;c,b,2&gt;, &lt;c,d,5&gt;, &lt;d,e,12&gt;,&lt;e,a,27&gt;, &lt;e,b,9&gt;, &lt;e,c,6&gt;}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请找出d到a的最短路径</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Font typeface="Wingdings" panose="05000000000000000000" pitchFamily="2" charset="2"/>
              <a:buChar char="•"/>
            </a:pPr>
            <a:endParaRPr lang="en-US" altLang="zh-CN" sz="2800" dirty="0">
              <a:latin typeface="宋体" panose="02010600030101010101" pitchFamily="2" charset="-122"/>
            </a:endParaRPr>
          </a:p>
          <a:p>
            <a:endParaRPr lang="zh-CN" altLang="en-US">
              <a:latin typeface="黑体" panose="02010609060101010101" pitchFamily="2" charset="-122"/>
              <a:ea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一个非连通图包含多个连通分量，每个连通分量的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生成树是一个极小连通子图，它含有图中全部n个顶点，但只有足以构成一棵树的n-1条边</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生成树概念：一个连通分量的极小连通子图，即尽可能多的点含尽可能少的边</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生成树往往用于无向图，生成森林往往用于有向图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向图的生成</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一棵有n个顶点的生成树有且仅有n-1条边</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a:t>
            </a:r>
            <a:r>
              <a:rPr lang="zh-CN" altLang="en-US" dirty="0">
                <a:latin typeface="黑体" panose="02010609060101010101" pitchFamily="2" charset="-122"/>
                <a:ea typeface="黑体" panose="02010609060101010101" pitchFamily="2" charset="-122"/>
                <a:cs typeface="+mn-ea"/>
                <a:sym typeface="+mn-ea"/>
              </a:rPr>
              <a:t>一个图有n个顶点和</a:t>
            </a:r>
            <a:r>
              <a:rPr lang="zh-CN" altLang="en-US" dirty="0">
                <a:latin typeface="黑体" panose="02010609060101010101" pitchFamily="2" charset="-122"/>
                <a:ea typeface="黑体" panose="02010609060101010101" pitchFamily="2" charset="-122"/>
                <a:cs typeface="+mn-ea"/>
                <a:sym typeface="+mn-ea"/>
              </a:rPr>
              <a:t>多于n-1条边，则一定有环</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连通图只包含一个连通分量，因此只有一棵</a:t>
            </a:r>
            <a:r>
              <a:rPr lang="zh-CN" altLang="en-US" dirty="0">
                <a:latin typeface="黑体" panose="02010609060101010101" pitchFamily="2" charset="-122"/>
                <a:ea typeface="黑体" panose="02010609060101010101" pitchFamily="2" charset="-122"/>
                <a:cs typeface="+mn-ea"/>
                <a:sym typeface="+mn-ea"/>
              </a:rPr>
              <a:t>生成树</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5604" name="Group 31"/>
          <p:cNvGrpSpPr/>
          <p:nvPr/>
        </p:nvGrpSpPr>
        <p:grpSpPr>
          <a:xfrm>
            <a:off x="8633143" y="1176020"/>
            <a:ext cx="2895600" cy="2286000"/>
            <a:chOff x="864" y="2784"/>
            <a:chExt cx="1824" cy="1440"/>
          </a:xfrm>
        </p:grpSpPr>
        <p:sp>
          <p:nvSpPr>
            <p:cNvPr id="25605" name="Line 32"/>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25606" name="Line 33"/>
            <p:cNvSpPr/>
            <p:nvPr/>
          </p:nvSpPr>
          <p:spPr>
            <a:xfrm>
              <a:off x="2160" y="3029"/>
              <a:ext cx="0" cy="960"/>
            </a:xfrm>
            <a:prstGeom prst="line">
              <a:avLst/>
            </a:prstGeom>
            <a:ln w="38100" cap="flat" cmpd="sng">
              <a:solidFill>
                <a:schemeClr val="hlink"/>
              </a:solidFill>
              <a:prstDash val="solid"/>
              <a:round/>
              <a:headEnd type="none" w="med" len="med"/>
              <a:tailEnd type="none" w="med" len="med"/>
            </a:ln>
          </p:spPr>
        </p:sp>
        <p:sp>
          <p:nvSpPr>
            <p:cNvPr id="25607" name="Line 34"/>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25608" name="Line 35"/>
            <p:cNvSpPr/>
            <p:nvPr/>
          </p:nvSpPr>
          <p:spPr>
            <a:xfrm flipH="1">
              <a:off x="1056" y="2981"/>
              <a:ext cx="240" cy="432"/>
            </a:xfrm>
            <a:prstGeom prst="line">
              <a:avLst/>
            </a:prstGeom>
            <a:ln w="38100" cap="flat" cmpd="sng">
              <a:solidFill>
                <a:schemeClr val="hlink"/>
              </a:solidFill>
              <a:prstDash val="solid"/>
              <a:round/>
              <a:headEnd type="none" w="med" len="med"/>
              <a:tailEnd type="none" w="med" len="med"/>
            </a:ln>
          </p:spPr>
        </p:sp>
        <p:sp>
          <p:nvSpPr>
            <p:cNvPr id="25609" name="Line 36"/>
            <p:cNvSpPr/>
            <p:nvPr/>
          </p:nvSpPr>
          <p:spPr>
            <a:xfrm flipH="1" flipV="1">
              <a:off x="1344" y="3029"/>
              <a:ext cx="0" cy="1008"/>
            </a:xfrm>
            <a:prstGeom prst="line">
              <a:avLst/>
            </a:prstGeom>
            <a:ln w="38100" cap="flat" cmpd="sng">
              <a:solidFill>
                <a:srgbClr val="009900"/>
              </a:solidFill>
              <a:prstDash val="solid"/>
              <a:round/>
              <a:headEnd type="none" w="med" len="med"/>
              <a:tailEnd type="none" w="med" len="med"/>
            </a:ln>
          </p:spPr>
        </p:sp>
        <p:sp>
          <p:nvSpPr>
            <p:cNvPr id="25610" name="Line 37"/>
            <p:cNvSpPr/>
            <p:nvPr/>
          </p:nvSpPr>
          <p:spPr>
            <a:xfrm flipH="1" flipV="1">
              <a:off x="1392" y="2981"/>
              <a:ext cx="1104" cy="576"/>
            </a:xfrm>
            <a:prstGeom prst="line">
              <a:avLst/>
            </a:prstGeom>
            <a:ln w="38100" cap="flat" cmpd="sng">
              <a:solidFill>
                <a:srgbClr val="009900"/>
              </a:solidFill>
              <a:prstDash val="solid"/>
              <a:round/>
              <a:headEnd type="none" w="med" len="med"/>
              <a:tailEnd type="none" w="med" len="med"/>
            </a:ln>
          </p:spPr>
        </p:sp>
        <p:sp>
          <p:nvSpPr>
            <p:cNvPr id="25611" name="Line 38"/>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25612" name="Line 39"/>
            <p:cNvSpPr/>
            <p:nvPr/>
          </p:nvSpPr>
          <p:spPr>
            <a:xfrm flipH="1">
              <a:off x="1392" y="4085"/>
              <a:ext cx="720" cy="0"/>
            </a:xfrm>
            <a:prstGeom prst="line">
              <a:avLst/>
            </a:prstGeom>
            <a:ln w="38100" cap="flat" cmpd="sng">
              <a:solidFill>
                <a:schemeClr val="hlink"/>
              </a:solidFill>
              <a:prstDash val="solid"/>
              <a:round/>
              <a:headEnd type="none" w="med" len="med"/>
              <a:tailEnd type="none" w="med" len="med"/>
            </a:ln>
          </p:spPr>
        </p:sp>
        <p:sp>
          <p:nvSpPr>
            <p:cNvPr id="25613" name="Line 40"/>
            <p:cNvSpPr/>
            <p:nvPr/>
          </p:nvSpPr>
          <p:spPr>
            <a:xfrm flipH="1">
              <a:off x="1440" y="3557"/>
              <a:ext cx="1056" cy="480"/>
            </a:xfrm>
            <a:prstGeom prst="line">
              <a:avLst/>
            </a:prstGeom>
            <a:ln w="38100" cap="flat" cmpd="sng">
              <a:solidFill>
                <a:srgbClr val="009900"/>
              </a:solidFill>
              <a:prstDash val="solid"/>
              <a:round/>
              <a:headEnd type="none" w="med" len="med"/>
              <a:tailEnd type="none" w="med" len="med"/>
            </a:ln>
          </p:spPr>
        </p:sp>
        <p:sp>
          <p:nvSpPr>
            <p:cNvPr id="25614" name="Line 41"/>
            <p:cNvSpPr/>
            <p:nvPr/>
          </p:nvSpPr>
          <p:spPr>
            <a:xfrm flipH="1">
              <a:off x="2208" y="3605"/>
              <a:ext cx="336" cy="480"/>
            </a:xfrm>
            <a:prstGeom prst="line">
              <a:avLst/>
            </a:prstGeom>
            <a:ln w="38100" cap="flat" cmpd="sng">
              <a:solidFill>
                <a:schemeClr val="hlink"/>
              </a:solidFill>
              <a:prstDash val="solid"/>
              <a:round/>
              <a:headEnd type="none" w="med" len="med"/>
              <a:tailEnd type="none" w="med" len="med"/>
            </a:ln>
          </p:spPr>
        </p:sp>
        <p:grpSp>
          <p:nvGrpSpPr>
            <p:cNvPr id="25615" name="Group 42"/>
            <p:cNvGrpSpPr/>
            <p:nvPr/>
          </p:nvGrpSpPr>
          <p:grpSpPr>
            <a:xfrm>
              <a:off x="864" y="2784"/>
              <a:ext cx="1824" cy="1440"/>
              <a:chOff x="3648" y="2880"/>
              <a:chExt cx="1824" cy="1440"/>
            </a:xfrm>
          </p:grpSpPr>
          <p:sp>
            <p:nvSpPr>
              <p:cNvPr id="25616" name="Oval 43"/>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5617" name="Oval 44"/>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5618" name="Oval 45"/>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5619" name="Oval 46"/>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25620" name="Oval 47"/>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5621" name="Oval 48"/>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grpSp>
        <p:nvGrpSpPr>
          <p:cNvPr id="25622" name="Group 49"/>
          <p:cNvGrpSpPr/>
          <p:nvPr/>
        </p:nvGrpSpPr>
        <p:grpSpPr>
          <a:xfrm>
            <a:off x="8861743" y="3831908"/>
            <a:ext cx="2895600" cy="2286000"/>
            <a:chOff x="3360" y="2784"/>
            <a:chExt cx="1824" cy="1440"/>
          </a:xfrm>
        </p:grpSpPr>
        <p:sp>
          <p:nvSpPr>
            <p:cNvPr id="25623" name="Line 50"/>
            <p:cNvSpPr/>
            <p:nvPr/>
          </p:nvSpPr>
          <p:spPr>
            <a:xfrm>
              <a:off x="4656" y="3029"/>
              <a:ext cx="0" cy="960"/>
            </a:xfrm>
            <a:prstGeom prst="line">
              <a:avLst/>
            </a:prstGeom>
            <a:ln w="38100" cap="flat" cmpd="sng">
              <a:solidFill>
                <a:srgbClr val="009900"/>
              </a:solidFill>
              <a:prstDash val="solid"/>
              <a:round/>
              <a:headEnd type="none" w="med" len="med"/>
              <a:tailEnd type="none" w="med" len="med"/>
            </a:ln>
          </p:spPr>
        </p:sp>
        <p:sp>
          <p:nvSpPr>
            <p:cNvPr id="25624" name="Line 51"/>
            <p:cNvSpPr/>
            <p:nvPr/>
          </p:nvSpPr>
          <p:spPr>
            <a:xfrm flipH="1">
              <a:off x="3552" y="2981"/>
              <a:ext cx="240" cy="432"/>
            </a:xfrm>
            <a:prstGeom prst="line">
              <a:avLst/>
            </a:prstGeom>
            <a:ln w="38100" cap="flat" cmpd="sng">
              <a:solidFill>
                <a:srgbClr val="009900"/>
              </a:solidFill>
              <a:prstDash val="solid"/>
              <a:round/>
              <a:headEnd type="none" w="med" len="med"/>
              <a:tailEnd type="none" w="med" len="med"/>
            </a:ln>
          </p:spPr>
        </p:sp>
        <p:sp>
          <p:nvSpPr>
            <p:cNvPr id="25625" name="Line 52"/>
            <p:cNvSpPr/>
            <p:nvPr/>
          </p:nvSpPr>
          <p:spPr>
            <a:xfrm flipH="1" flipV="1">
              <a:off x="3504" y="3605"/>
              <a:ext cx="288" cy="432"/>
            </a:xfrm>
            <a:prstGeom prst="line">
              <a:avLst/>
            </a:prstGeom>
            <a:ln w="38100" cap="flat" cmpd="sng">
              <a:solidFill>
                <a:srgbClr val="009900"/>
              </a:solidFill>
              <a:prstDash val="solid"/>
              <a:round/>
              <a:headEnd type="none" w="med" len="med"/>
              <a:tailEnd type="none" w="med" len="med"/>
            </a:ln>
          </p:spPr>
        </p:sp>
        <p:sp>
          <p:nvSpPr>
            <p:cNvPr id="25626" name="Line 53"/>
            <p:cNvSpPr/>
            <p:nvPr/>
          </p:nvSpPr>
          <p:spPr>
            <a:xfrm flipH="1">
              <a:off x="3888" y="4085"/>
              <a:ext cx="720" cy="0"/>
            </a:xfrm>
            <a:prstGeom prst="line">
              <a:avLst/>
            </a:prstGeom>
            <a:ln w="38100" cap="flat" cmpd="sng">
              <a:solidFill>
                <a:srgbClr val="009900"/>
              </a:solidFill>
              <a:prstDash val="solid"/>
              <a:round/>
              <a:headEnd type="none" w="med" len="med"/>
              <a:tailEnd type="none" w="med" len="med"/>
            </a:ln>
          </p:spPr>
        </p:sp>
        <p:sp>
          <p:nvSpPr>
            <p:cNvPr id="25627" name="Line 54"/>
            <p:cNvSpPr/>
            <p:nvPr/>
          </p:nvSpPr>
          <p:spPr>
            <a:xfrm flipH="1">
              <a:off x="4704" y="3605"/>
              <a:ext cx="336" cy="480"/>
            </a:xfrm>
            <a:prstGeom prst="line">
              <a:avLst/>
            </a:prstGeom>
            <a:ln w="38100" cap="flat" cmpd="sng">
              <a:solidFill>
                <a:srgbClr val="009900"/>
              </a:solidFill>
              <a:prstDash val="solid"/>
              <a:round/>
              <a:headEnd type="none" w="med" len="med"/>
              <a:tailEnd type="none" w="med" len="med"/>
            </a:ln>
          </p:spPr>
        </p:sp>
        <p:grpSp>
          <p:nvGrpSpPr>
            <p:cNvPr id="25628" name="Group 55"/>
            <p:cNvGrpSpPr/>
            <p:nvPr/>
          </p:nvGrpSpPr>
          <p:grpSpPr>
            <a:xfrm>
              <a:off x="3360" y="2784"/>
              <a:ext cx="1824" cy="1440"/>
              <a:chOff x="3648" y="2880"/>
              <a:chExt cx="1824" cy="1440"/>
            </a:xfrm>
          </p:grpSpPr>
          <p:sp>
            <p:nvSpPr>
              <p:cNvPr id="25629" name="Oval 5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25630" name="Oval 5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25631" name="Oval 5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25632" name="Oval 5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25633" name="Oval 6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5634" name="Oval 6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grpSp>
        <p:nvGrpSpPr>
          <p:cNvPr id="48" name="组合 47"/>
          <p:cNvGrpSpPr/>
          <p:nvPr/>
        </p:nvGrpSpPr>
        <p:grpSpPr>
          <a:xfrm>
            <a:off x="378460" y="3089275"/>
            <a:ext cx="3251835" cy="3041015"/>
            <a:chOff x="11981" y="2524"/>
            <a:chExt cx="5670" cy="5350"/>
          </a:xfrm>
        </p:grpSpPr>
        <p:grpSp>
          <p:nvGrpSpPr>
            <p:cNvPr id="32" name="组合 31"/>
            <p:cNvGrpSpPr/>
            <p:nvPr/>
          </p:nvGrpSpPr>
          <p:grpSpPr>
            <a:xfrm>
              <a:off x="11981" y="3112"/>
              <a:ext cx="5670" cy="4762"/>
              <a:chOff x="755" y="4039"/>
              <a:chExt cx="5670" cy="4762"/>
            </a:xfrm>
          </p:grpSpPr>
          <p:grpSp>
            <p:nvGrpSpPr>
              <p:cNvPr id="33" name="Group 4"/>
              <p:cNvGrpSpPr/>
              <p:nvPr/>
            </p:nvGrpSpPr>
            <p:grpSpPr>
              <a:xfrm>
                <a:off x="1189" y="4482"/>
                <a:ext cx="4560" cy="3600"/>
                <a:chOff x="864" y="2784"/>
                <a:chExt cx="1824" cy="1440"/>
              </a:xfrm>
            </p:grpSpPr>
            <p:sp>
              <p:nvSpPr>
                <p:cNvPr id="34" name="Line 5"/>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35" name="Line 6"/>
                <p:cNvSpPr/>
                <p:nvPr/>
              </p:nvSpPr>
              <p:spPr>
                <a:xfrm>
                  <a:off x="2160" y="3029"/>
                  <a:ext cx="0" cy="960"/>
                </a:xfrm>
                <a:prstGeom prst="line">
                  <a:avLst/>
                </a:prstGeom>
                <a:ln w="38100" cap="flat" cmpd="sng">
                  <a:solidFill>
                    <a:schemeClr val="hlink"/>
                  </a:solidFill>
                  <a:prstDash val="solid"/>
                  <a:round/>
                  <a:headEnd type="none" w="med" len="med"/>
                  <a:tailEnd type="none" w="med" len="med"/>
                </a:ln>
              </p:spPr>
            </p:sp>
            <p:sp>
              <p:nvSpPr>
                <p:cNvPr id="36" name="Line 7"/>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37" name="Line 10"/>
                <p:cNvSpPr/>
                <p:nvPr/>
              </p:nvSpPr>
              <p:spPr>
                <a:xfrm flipH="1" flipV="1">
                  <a:off x="1392" y="2981"/>
                  <a:ext cx="1104" cy="576"/>
                </a:xfrm>
                <a:prstGeom prst="line">
                  <a:avLst/>
                </a:prstGeom>
                <a:ln w="38100" cap="flat" cmpd="sng">
                  <a:solidFill>
                    <a:srgbClr val="009900"/>
                  </a:solidFill>
                  <a:prstDash val="solid"/>
                  <a:round/>
                  <a:headEnd type="none" w="med" len="med"/>
                  <a:tailEnd type="none" w="med" len="med"/>
                </a:ln>
              </p:spPr>
            </p:sp>
            <p:sp>
              <p:nvSpPr>
                <p:cNvPr id="38" name="Line 11"/>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39" name="Line 14"/>
                <p:cNvSpPr/>
                <p:nvPr/>
              </p:nvSpPr>
              <p:spPr>
                <a:xfrm flipH="1">
                  <a:off x="2208" y="3605"/>
                  <a:ext cx="336" cy="480"/>
                </a:xfrm>
                <a:prstGeom prst="line">
                  <a:avLst/>
                </a:prstGeom>
                <a:ln w="38100" cap="flat" cmpd="sng">
                  <a:solidFill>
                    <a:srgbClr val="009900"/>
                  </a:solidFill>
                  <a:prstDash val="solid"/>
                  <a:round/>
                  <a:headEnd type="none" w="med" len="med"/>
                  <a:tailEnd type="none" w="med" len="med"/>
                </a:ln>
              </p:spPr>
            </p:sp>
            <p:grpSp>
              <p:nvGrpSpPr>
                <p:cNvPr id="40" name="Group 15"/>
                <p:cNvGrpSpPr/>
                <p:nvPr/>
              </p:nvGrpSpPr>
              <p:grpSpPr>
                <a:xfrm>
                  <a:off x="864" y="2784"/>
                  <a:ext cx="1824" cy="1440"/>
                  <a:chOff x="3648" y="2880"/>
                  <a:chExt cx="1824" cy="1440"/>
                </a:xfrm>
              </p:grpSpPr>
              <p:sp>
                <p:nvSpPr>
                  <p:cNvPr id="41"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42"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43"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44"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45"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46"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47" name="椭圆 46"/>
              <p:cNvSpPr/>
              <p:nvPr/>
            </p:nvSpPr>
            <p:spPr>
              <a:xfrm>
                <a:off x="755" y="4039"/>
                <a:ext cx="5670" cy="4763"/>
              </a:xfrm>
              <a:prstGeom prst="ellipse">
                <a:avLst/>
              </a:prstGeom>
              <a:noFill/>
              <a:ln w="12700" cap="flat" cmpd="sng" algn="ctr">
                <a:solidFill>
                  <a:srgbClr val="FF0000"/>
                </a:solidFill>
                <a:prstDash val="dash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1530" name="Text Box 100"/>
            <p:cNvSpPr txBox="1"/>
            <p:nvPr/>
          </p:nvSpPr>
          <p:spPr>
            <a:xfrm>
              <a:off x="12533" y="2524"/>
              <a:ext cx="4566" cy="810"/>
            </a:xfrm>
            <a:prstGeom prst="rect">
              <a:avLst/>
            </a:prstGeom>
            <a:noFill/>
            <a:ln w="9525">
              <a:noFill/>
            </a:ln>
          </p:spPr>
          <p:txBody>
            <a:bodyPr wrap="square" anchor="t" anchorCtr="0">
              <a:spAutoFit/>
            </a:bodyPr>
            <a:p>
              <a:pPr algn="ctr">
                <a:spcBef>
                  <a:spcPct val="50000"/>
                </a:spcBef>
              </a:pPr>
              <a:r>
                <a:rPr lang="zh-CN" altLang="en-US" sz="2400" b="1" dirty="0">
                  <a:latin typeface="Tahoma" panose="020B0604030504040204" charset="0"/>
                  <a:ea typeface="宋体" panose="02010600030101010101" pitchFamily="2" charset="-122"/>
                </a:rPr>
                <a:t>非连通</a:t>
              </a:r>
              <a:r>
                <a:rPr lang="zh-CN" altLang="en-US" sz="2400" b="1" dirty="0">
                  <a:latin typeface="Tahoma" panose="020B0604030504040204" charset="0"/>
                  <a:ea typeface="宋体" panose="02010600030101010101" pitchFamily="2" charset="-122"/>
                </a:rPr>
                <a:t>图</a:t>
              </a:r>
              <a:endParaRPr lang="zh-CN" altLang="en-US" sz="2400" b="1" dirty="0">
                <a:latin typeface="Tahoma" panose="020B0604030504040204" charset="0"/>
                <a:ea typeface="宋体" panose="02010600030101010101" pitchFamily="2" charset="-122"/>
              </a:endParaRPr>
            </a:p>
          </p:txBody>
        </p:sp>
      </p:grpSp>
      <p:grpSp>
        <p:nvGrpSpPr>
          <p:cNvPr id="5" name="组合 4"/>
          <p:cNvGrpSpPr/>
          <p:nvPr/>
        </p:nvGrpSpPr>
        <p:grpSpPr>
          <a:xfrm>
            <a:off x="3791585" y="3089910"/>
            <a:ext cx="3251835" cy="3041015"/>
            <a:chOff x="11981" y="2524"/>
            <a:chExt cx="5670" cy="5350"/>
          </a:xfrm>
        </p:grpSpPr>
        <p:grpSp>
          <p:nvGrpSpPr>
            <p:cNvPr id="6" name="组合 5"/>
            <p:cNvGrpSpPr/>
            <p:nvPr/>
          </p:nvGrpSpPr>
          <p:grpSpPr>
            <a:xfrm>
              <a:off x="11981" y="3112"/>
              <a:ext cx="5670" cy="4762"/>
              <a:chOff x="755" y="4039"/>
              <a:chExt cx="5670" cy="4762"/>
            </a:xfrm>
          </p:grpSpPr>
          <p:grpSp>
            <p:nvGrpSpPr>
              <p:cNvPr id="7" name="Group 4"/>
              <p:cNvGrpSpPr/>
              <p:nvPr/>
            </p:nvGrpSpPr>
            <p:grpSpPr>
              <a:xfrm>
                <a:off x="1189" y="4482"/>
                <a:ext cx="4560" cy="3600"/>
                <a:chOff x="864" y="2784"/>
                <a:chExt cx="1824" cy="1440"/>
              </a:xfrm>
            </p:grpSpPr>
            <p:sp>
              <p:nvSpPr>
                <p:cNvPr id="8" name="Line 5"/>
                <p:cNvSpPr/>
                <p:nvPr/>
              </p:nvSpPr>
              <p:spPr>
                <a:xfrm flipH="1">
                  <a:off x="1488" y="2933"/>
                  <a:ext cx="576" cy="0"/>
                </a:xfrm>
                <a:prstGeom prst="line">
                  <a:avLst/>
                </a:prstGeom>
                <a:ln w="38100" cap="flat" cmpd="sng">
                  <a:solidFill>
                    <a:srgbClr val="009900"/>
                  </a:solidFill>
                  <a:prstDash val="solid"/>
                  <a:round/>
                  <a:headEnd type="none" w="med" len="med"/>
                  <a:tailEnd type="none" w="med" len="med"/>
                </a:ln>
              </p:spPr>
            </p:sp>
            <p:sp>
              <p:nvSpPr>
                <p:cNvPr id="10" name="Line 7"/>
                <p:cNvSpPr/>
                <p:nvPr/>
              </p:nvSpPr>
              <p:spPr>
                <a:xfrm>
                  <a:off x="2208" y="2981"/>
                  <a:ext cx="336" cy="480"/>
                </a:xfrm>
                <a:prstGeom prst="line">
                  <a:avLst/>
                </a:prstGeom>
                <a:ln w="38100" cap="flat" cmpd="sng">
                  <a:solidFill>
                    <a:srgbClr val="009900"/>
                  </a:solidFill>
                  <a:prstDash val="solid"/>
                  <a:round/>
                  <a:headEnd type="none" w="med" len="med"/>
                  <a:tailEnd type="none" w="med" len="med"/>
                </a:ln>
              </p:spPr>
            </p:sp>
            <p:sp>
              <p:nvSpPr>
                <p:cNvPr id="12" name="Line 11"/>
                <p:cNvSpPr/>
                <p:nvPr/>
              </p:nvSpPr>
              <p:spPr>
                <a:xfrm flipH="1" flipV="1">
                  <a:off x="1008" y="3605"/>
                  <a:ext cx="288" cy="432"/>
                </a:xfrm>
                <a:prstGeom prst="line">
                  <a:avLst/>
                </a:prstGeom>
                <a:ln w="38100" cap="flat" cmpd="sng">
                  <a:solidFill>
                    <a:schemeClr val="hlink"/>
                  </a:solidFill>
                  <a:prstDash val="solid"/>
                  <a:round/>
                  <a:headEnd type="none" w="med" len="med"/>
                  <a:tailEnd type="none" w="med" len="med"/>
                </a:ln>
              </p:spPr>
            </p:sp>
            <p:sp>
              <p:nvSpPr>
                <p:cNvPr id="13" name="Line 14"/>
                <p:cNvSpPr/>
                <p:nvPr/>
              </p:nvSpPr>
              <p:spPr>
                <a:xfrm flipH="1">
                  <a:off x="2208" y="3605"/>
                  <a:ext cx="336" cy="480"/>
                </a:xfrm>
                <a:prstGeom prst="line">
                  <a:avLst/>
                </a:prstGeom>
                <a:ln w="38100" cap="flat" cmpd="sng">
                  <a:solidFill>
                    <a:srgbClr val="009900"/>
                  </a:solidFill>
                  <a:prstDash val="solid"/>
                  <a:round/>
                  <a:headEnd type="none" w="med" len="med"/>
                  <a:tailEnd type="none" w="med" len="med"/>
                </a:ln>
              </p:spPr>
            </p:sp>
            <p:grpSp>
              <p:nvGrpSpPr>
                <p:cNvPr id="14" name="Group 15"/>
                <p:cNvGrpSpPr/>
                <p:nvPr/>
              </p:nvGrpSpPr>
              <p:grpSpPr>
                <a:xfrm>
                  <a:off x="864" y="2784"/>
                  <a:ext cx="1824" cy="1440"/>
                  <a:chOff x="3648" y="2880"/>
                  <a:chExt cx="1824" cy="1440"/>
                </a:xfrm>
              </p:grpSpPr>
              <p:sp>
                <p:nvSpPr>
                  <p:cNvPr id="15"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6"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7"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8"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9"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20"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21" name="椭圆 20"/>
              <p:cNvSpPr/>
              <p:nvPr/>
            </p:nvSpPr>
            <p:spPr>
              <a:xfrm>
                <a:off x="755" y="4039"/>
                <a:ext cx="5670" cy="4763"/>
              </a:xfrm>
              <a:prstGeom prst="ellipse">
                <a:avLst/>
              </a:prstGeom>
              <a:noFill/>
              <a:ln w="12700" cap="flat" cmpd="sng" algn="ctr">
                <a:solidFill>
                  <a:srgbClr val="FF0000"/>
                </a:solidFill>
                <a:prstDash val="dash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 name="Text Box 100"/>
            <p:cNvSpPr txBox="1"/>
            <p:nvPr/>
          </p:nvSpPr>
          <p:spPr>
            <a:xfrm>
              <a:off x="12533" y="2524"/>
              <a:ext cx="4566" cy="810"/>
            </a:xfrm>
            <a:prstGeom prst="rect">
              <a:avLst/>
            </a:prstGeom>
            <a:noFill/>
            <a:ln w="9525">
              <a:noFill/>
            </a:ln>
          </p:spPr>
          <p:txBody>
            <a:bodyPr wrap="square" anchor="t" anchorCtr="0">
              <a:spAutoFit/>
            </a:bodyPr>
            <a:p>
              <a:pPr algn="ctr">
                <a:spcBef>
                  <a:spcPct val="50000"/>
                </a:spcBef>
              </a:pPr>
              <a:r>
                <a:rPr lang="zh-CN" altLang="en-US" sz="2400" b="1" dirty="0">
                  <a:latin typeface="Tahoma" panose="020B0604030504040204" charset="0"/>
                  <a:ea typeface="宋体" panose="02010600030101010101" pitchFamily="2" charset="-122"/>
                </a:rPr>
                <a:t>生成树</a:t>
              </a:r>
              <a:endParaRPr lang="zh-CN" altLang="en-US" sz="2400" b="1" dirty="0">
                <a:latin typeface="Tahoma" panose="020B0604030504040204" charset="0"/>
                <a:ea typeface="宋体" panose="02010600030101010101" pitchFamily="2"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有向图的生成</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有向图往往</a:t>
            </a:r>
            <a:r>
              <a:rPr lang="zh-CN" altLang="en-US" dirty="0">
                <a:latin typeface="黑体" panose="02010609060101010101" pitchFamily="2" charset="-122"/>
                <a:ea typeface="黑体" panose="02010609060101010101" pitchFamily="2" charset="-122"/>
                <a:cs typeface="+mn-ea"/>
                <a:sym typeface="+mn-ea"/>
              </a:rPr>
              <a:t>是生成森林，由若干棵有向树组成，含有图中全部顶点</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有向树是只有一个顶点的入度为0 ，其余顶点的入度均为1的有向图</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2783840" y="2636520"/>
            <a:ext cx="5683885" cy="32099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已知无向图G=(V,E)，其中V={a,b,c,d,e,f,g}， E={(a,b),(a,c),(c,d), (d,e), (d,f), (b,f),(e,f),(f,g), (g,c)}</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请画出该图的连通分量</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请画出该图的生成树</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设有向图如图所示，请画出该图的生成森林</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0" indent="0" algn="l" eaLnBrk="1" hangingPunct="1">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生成过程中以编号小的顶点优先</a:t>
            </a:r>
            <a:r>
              <a:rPr lang="zh-CN" altLang="en-US" dirty="0">
                <a:latin typeface="黑体" panose="02010609060101010101" pitchFamily="2" charset="-122"/>
                <a:ea typeface="黑体" panose="02010609060101010101" pitchFamily="2" charset="-122"/>
                <a:cs typeface="黑体" panose="02010609060101010101" pitchFamily="2" charset="-122"/>
              </a:rPr>
              <a:t>）</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8112125" y="2851785"/>
            <a:ext cx="2484120" cy="2717800"/>
            <a:chOff x="10508" y="3925"/>
            <a:chExt cx="3912" cy="4280"/>
          </a:xfrm>
        </p:grpSpPr>
        <p:sp>
          <p:nvSpPr>
            <p:cNvPr id="28677" name="Oval 8"/>
            <p:cNvSpPr/>
            <p:nvPr/>
          </p:nvSpPr>
          <p:spPr>
            <a:xfrm>
              <a:off x="11948" y="504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3</a:t>
              </a:r>
              <a:endParaRPr lang="en-US" altLang="zh-CN" sz="2000" baseline="-18000" dirty="0">
                <a:latin typeface="Times New Roman" panose="02020603050405020304" pitchFamily="18" charset="0"/>
                <a:ea typeface="宋体" panose="02010600030101010101" pitchFamily="2" charset="-122"/>
              </a:endParaRPr>
            </a:p>
          </p:txBody>
        </p:sp>
        <p:sp>
          <p:nvSpPr>
            <p:cNvPr id="28678" name="Oval 9"/>
            <p:cNvSpPr/>
            <p:nvPr/>
          </p:nvSpPr>
          <p:spPr>
            <a:xfrm>
              <a:off x="13570" y="7328"/>
              <a:ext cx="793"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7</a:t>
              </a:r>
              <a:endParaRPr lang="en-US" altLang="zh-CN" sz="2000" baseline="-18000" dirty="0">
                <a:latin typeface="Times New Roman" panose="02020603050405020304" pitchFamily="18" charset="0"/>
                <a:ea typeface="宋体" panose="02010600030101010101" pitchFamily="2" charset="-122"/>
              </a:endParaRPr>
            </a:p>
          </p:txBody>
        </p:sp>
        <p:sp>
          <p:nvSpPr>
            <p:cNvPr id="28679" name="Oval 10"/>
            <p:cNvSpPr/>
            <p:nvPr/>
          </p:nvSpPr>
          <p:spPr>
            <a:xfrm>
              <a:off x="11948" y="648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6</a:t>
              </a:r>
              <a:endParaRPr lang="en-US" altLang="zh-CN" sz="2000" baseline="-18000" dirty="0">
                <a:latin typeface="Times New Roman" panose="02020603050405020304" pitchFamily="18" charset="0"/>
                <a:ea typeface="宋体" panose="02010600030101010101" pitchFamily="2" charset="-122"/>
              </a:endParaRPr>
            </a:p>
          </p:txBody>
        </p:sp>
        <p:sp>
          <p:nvSpPr>
            <p:cNvPr id="28680" name="Oval 11"/>
            <p:cNvSpPr/>
            <p:nvPr/>
          </p:nvSpPr>
          <p:spPr>
            <a:xfrm>
              <a:off x="10528" y="588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5</a:t>
              </a:r>
              <a:endParaRPr lang="en-US" altLang="zh-CN" sz="2000" baseline="-18000" dirty="0">
                <a:latin typeface="Times New Roman" panose="02020603050405020304" pitchFamily="18" charset="0"/>
                <a:ea typeface="宋体" panose="02010600030101010101" pitchFamily="2" charset="-122"/>
              </a:endParaRPr>
            </a:p>
          </p:txBody>
        </p:sp>
        <p:sp>
          <p:nvSpPr>
            <p:cNvPr id="28681" name="Oval 12"/>
            <p:cNvSpPr/>
            <p:nvPr/>
          </p:nvSpPr>
          <p:spPr>
            <a:xfrm>
              <a:off x="13628" y="564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4</a:t>
              </a:r>
              <a:endParaRPr lang="en-US" altLang="zh-CN" sz="2000" baseline="-18000" dirty="0">
                <a:latin typeface="Times New Roman" panose="02020603050405020304" pitchFamily="18" charset="0"/>
                <a:ea typeface="宋体" panose="02010600030101010101" pitchFamily="2" charset="-122"/>
              </a:endParaRPr>
            </a:p>
          </p:txBody>
        </p:sp>
        <p:sp>
          <p:nvSpPr>
            <p:cNvPr id="28682" name="Oval 13"/>
            <p:cNvSpPr/>
            <p:nvPr/>
          </p:nvSpPr>
          <p:spPr>
            <a:xfrm>
              <a:off x="13628" y="444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2</a:t>
              </a:r>
              <a:endParaRPr lang="en-US" altLang="zh-CN" sz="2000" baseline="-18000" dirty="0">
                <a:latin typeface="Times New Roman" panose="02020603050405020304" pitchFamily="18" charset="0"/>
                <a:ea typeface="宋体" panose="02010600030101010101" pitchFamily="2" charset="-122"/>
              </a:endParaRPr>
            </a:p>
          </p:txBody>
        </p:sp>
        <p:sp>
          <p:nvSpPr>
            <p:cNvPr id="28683" name="Oval 14"/>
            <p:cNvSpPr/>
            <p:nvPr/>
          </p:nvSpPr>
          <p:spPr>
            <a:xfrm>
              <a:off x="11948" y="392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1</a:t>
              </a:r>
              <a:endParaRPr lang="en-US" altLang="zh-CN" sz="2000" baseline="-18000" dirty="0">
                <a:latin typeface="Times New Roman" panose="02020603050405020304" pitchFamily="18" charset="0"/>
                <a:ea typeface="宋体" panose="02010600030101010101" pitchFamily="2" charset="-122"/>
              </a:endParaRPr>
            </a:p>
          </p:txBody>
        </p:sp>
        <p:sp>
          <p:nvSpPr>
            <p:cNvPr id="28684" name="Oval 15"/>
            <p:cNvSpPr/>
            <p:nvPr/>
          </p:nvSpPr>
          <p:spPr>
            <a:xfrm>
              <a:off x="12075" y="7525"/>
              <a:ext cx="793"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9</a:t>
              </a:r>
              <a:endParaRPr lang="en-US" altLang="zh-CN" sz="2000" baseline="-18000" dirty="0">
                <a:latin typeface="Times New Roman" panose="02020603050405020304" pitchFamily="18" charset="0"/>
                <a:ea typeface="宋体" panose="02010600030101010101" pitchFamily="2" charset="-122"/>
              </a:endParaRPr>
            </a:p>
          </p:txBody>
        </p:sp>
        <p:sp>
          <p:nvSpPr>
            <p:cNvPr id="28685" name="Oval 16"/>
            <p:cNvSpPr/>
            <p:nvPr/>
          </p:nvSpPr>
          <p:spPr>
            <a:xfrm>
              <a:off x="10508" y="7285"/>
              <a:ext cx="792" cy="680"/>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V</a:t>
              </a:r>
              <a:r>
                <a:rPr lang="en-US" altLang="zh-CN" sz="2000" baseline="-18000" dirty="0">
                  <a:latin typeface="Times New Roman" panose="02020603050405020304" pitchFamily="18" charset="0"/>
                  <a:ea typeface="宋体" panose="02010600030101010101" pitchFamily="2" charset="-122"/>
                </a:rPr>
                <a:t>8</a:t>
              </a:r>
              <a:endParaRPr lang="en-US" altLang="zh-CN" sz="2000" baseline="-18000" dirty="0">
                <a:latin typeface="Times New Roman" panose="02020603050405020304" pitchFamily="18" charset="0"/>
                <a:ea typeface="宋体" panose="02010600030101010101" pitchFamily="2" charset="-122"/>
              </a:endParaRPr>
            </a:p>
          </p:txBody>
        </p:sp>
        <p:sp>
          <p:nvSpPr>
            <p:cNvPr id="28686" name="Line 17"/>
            <p:cNvSpPr/>
            <p:nvPr/>
          </p:nvSpPr>
          <p:spPr>
            <a:xfrm flipH="1" flipV="1">
              <a:off x="12663" y="4380"/>
              <a:ext cx="1020" cy="225"/>
            </a:xfrm>
            <a:prstGeom prst="line">
              <a:avLst/>
            </a:prstGeom>
            <a:ln w="28575" cap="flat" cmpd="sng">
              <a:solidFill>
                <a:schemeClr val="tx1"/>
              </a:solidFill>
              <a:prstDash val="solid"/>
              <a:round/>
              <a:headEnd type="none" w="med" len="med"/>
              <a:tailEnd type="triangle" w="med" len="med"/>
            </a:ln>
          </p:spPr>
        </p:sp>
        <p:sp>
          <p:nvSpPr>
            <p:cNvPr id="28687" name="Line 18"/>
            <p:cNvSpPr/>
            <p:nvPr/>
          </p:nvSpPr>
          <p:spPr>
            <a:xfrm>
              <a:off x="12748" y="5433"/>
              <a:ext cx="907" cy="452"/>
            </a:xfrm>
            <a:prstGeom prst="line">
              <a:avLst/>
            </a:prstGeom>
            <a:ln w="28575" cap="flat" cmpd="sng">
              <a:solidFill>
                <a:schemeClr val="tx1"/>
              </a:solidFill>
              <a:prstDash val="solid"/>
              <a:round/>
              <a:headEnd type="triangle" w="med" len="med"/>
              <a:tailEnd type="none" w="med" len="med"/>
            </a:ln>
          </p:spPr>
        </p:sp>
        <p:sp>
          <p:nvSpPr>
            <p:cNvPr id="28688" name="Line 19"/>
            <p:cNvSpPr/>
            <p:nvPr/>
          </p:nvSpPr>
          <p:spPr>
            <a:xfrm flipH="1" flipV="1">
              <a:off x="12413" y="5738"/>
              <a:ext cx="1237" cy="1687"/>
            </a:xfrm>
            <a:prstGeom prst="line">
              <a:avLst/>
            </a:prstGeom>
            <a:ln w="28575" cap="flat" cmpd="sng">
              <a:solidFill>
                <a:schemeClr val="tx1"/>
              </a:solidFill>
              <a:prstDash val="solid"/>
              <a:round/>
              <a:headEnd type="none" w="med" len="med"/>
              <a:tailEnd type="triangle" w="med" len="med"/>
            </a:ln>
          </p:spPr>
        </p:sp>
        <p:sp>
          <p:nvSpPr>
            <p:cNvPr id="28689" name="Line 20"/>
            <p:cNvSpPr/>
            <p:nvPr/>
          </p:nvSpPr>
          <p:spPr>
            <a:xfrm flipV="1">
              <a:off x="12775" y="4948"/>
              <a:ext cx="908" cy="340"/>
            </a:xfrm>
            <a:prstGeom prst="line">
              <a:avLst/>
            </a:prstGeom>
            <a:ln w="28575" cap="flat" cmpd="sng">
              <a:solidFill>
                <a:schemeClr val="tx1"/>
              </a:solidFill>
              <a:prstDash val="solid"/>
              <a:round/>
              <a:headEnd type="none" w="med" len="med"/>
              <a:tailEnd type="triangle" w="med" len="med"/>
            </a:ln>
          </p:spPr>
        </p:sp>
        <p:sp>
          <p:nvSpPr>
            <p:cNvPr id="28690" name="Line 21"/>
            <p:cNvSpPr/>
            <p:nvPr/>
          </p:nvSpPr>
          <p:spPr>
            <a:xfrm>
              <a:off x="11308" y="6293"/>
              <a:ext cx="680" cy="397"/>
            </a:xfrm>
            <a:prstGeom prst="line">
              <a:avLst/>
            </a:prstGeom>
            <a:ln w="28575" cap="flat" cmpd="sng">
              <a:solidFill>
                <a:schemeClr val="tx1"/>
              </a:solidFill>
              <a:prstDash val="solid"/>
              <a:round/>
              <a:headEnd type="triangle" w="med" len="med"/>
              <a:tailEnd type="none" w="med" len="med"/>
            </a:ln>
          </p:spPr>
        </p:sp>
        <p:sp>
          <p:nvSpPr>
            <p:cNvPr id="28691" name="Line 22"/>
            <p:cNvSpPr/>
            <p:nvPr/>
          </p:nvSpPr>
          <p:spPr>
            <a:xfrm flipH="1" flipV="1">
              <a:off x="14023" y="6308"/>
              <a:ext cx="0" cy="1020"/>
            </a:xfrm>
            <a:prstGeom prst="line">
              <a:avLst/>
            </a:prstGeom>
            <a:ln w="28575" cap="flat" cmpd="sng">
              <a:solidFill>
                <a:schemeClr val="tx1"/>
              </a:solidFill>
              <a:prstDash val="solid"/>
              <a:round/>
              <a:headEnd type="none" w="med" len="med"/>
              <a:tailEnd type="triangle" w="med" len="med"/>
            </a:ln>
          </p:spPr>
        </p:sp>
        <p:sp>
          <p:nvSpPr>
            <p:cNvPr id="28692" name="Line 24"/>
            <p:cNvSpPr/>
            <p:nvPr/>
          </p:nvSpPr>
          <p:spPr>
            <a:xfrm flipV="1">
              <a:off x="11168" y="7025"/>
              <a:ext cx="840" cy="360"/>
            </a:xfrm>
            <a:prstGeom prst="line">
              <a:avLst/>
            </a:prstGeom>
            <a:ln w="28575" cap="flat" cmpd="sng">
              <a:solidFill>
                <a:schemeClr val="tx1"/>
              </a:solidFill>
              <a:prstDash val="solid"/>
              <a:round/>
              <a:headEnd type="none" w="med" len="med"/>
              <a:tailEnd type="triangle" w="med" len="med"/>
            </a:ln>
          </p:spPr>
        </p:sp>
        <p:sp>
          <p:nvSpPr>
            <p:cNvPr id="28693" name="Line 25"/>
            <p:cNvSpPr/>
            <p:nvPr/>
          </p:nvSpPr>
          <p:spPr>
            <a:xfrm>
              <a:off x="11288" y="7645"/>
              <a:ext cx="792" cy="283"/>
            </a:xfrm>
            <a:prstGeom prst="line">
              <a:avLst/>
            </a:prstGeom>
            <a:ln w="28575" cap="flat" cmpd="sng">
              <a:solidFill>
                <a:schemeClr val="tx1"/>
              </a:solidFill>
              <a:prstDash val="solid"/>
              <a:round/>
              <a:headEnd type="triangle" w="med" len="med"/>
              <a:tailEnd type="none" w="med" len="med"/>
            </a:ln>
          </p:spPr>
        </p:sp>
        <p:sp>
          <p:nvSpPr>
            <p:cNvPr id="28694" name="Line 26"/>
            <p:cNvSpPr/>
            <p:nvPr/>
          </p:nvSpPr>
          <p:spPr>
            <a:xfrm flipV="1">
              <a:off x="10838" y="6525"/>
              <a:ext cx="112" cy="788"/>
            </a:xfrm>
            <a:prstGeom prst="line">
              <a:avLst/>
            </a:prstGeom>
            <a:ln w="28575" cap="flat" cmpd="sng">
              <a:solidFill>
                <a:schemeClr val="tx1"/>
              </a:solidFill>
              <a:prstDash val="solid"/>
              <a:round/>
              <a:headEnd type="none" w="med" len="med"/>
              <a:tailEnd type="triangle" w="med" len="med"/>
            </a:ln>
          </p:spPr>
        </p:sp>
        <p:sp>
          <p:nvSpPr>
            <p:cNvPr id="28695" name="Line 27"/>
            <p:cNvSpPr/>
            <p:nvPr/>
          </p:nvSpPr>
          <p:spPr>
            <a:xfrm flipV="1">
              <a:off x="11063" y="5625"/>
              <a:ext cx="1012" cy="338"/>
            </a:xfrm>
            <a:prstGeom prst="line">
              <a:avLst/>
            </a:prstGeom>
            <a:ln w="28575" cap="flat" cmpd="sng">
              <a:solidFill>
                <a:schemeClr val="tx1"/>
              </a:solidFill>
              <a:prstDash val="solid"/>
              <a:round/>
              <a:headEnd type="none" w="med" len="med"/>
              <a:tailEnd type="triangle" w="med" len="med"/>
            </a:ln>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图的数据结构：G＝(V, E) ，V是顶点，E是边或弧</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无向图的边(x,y)，有向图的弧&lt;x,y&gt;，带权值的图称为网</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图的结构术语：</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无向完全图、有向完全图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邻接、度、入度、出度</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路径、回路（环）、简单路径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图的连通术语：</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无向图：点的连通，连通分量、连通图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有向图：点的强连通，强连通分量、强连通图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生成树，往往用于无向图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生成森林，往往用于有向图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a:buClrTx/>
              <a:buSzTx/>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sym typeface="+mn-ea"/>
              </a:rPr>
              <a:t>上节课</a:t>
            </a:r>
            <a:r>
              <a:rPr lang="zh-CN" altLang="en-US" sz="4000">
                <a:solidFill>
                  <a:srgbClr val="FF0000"/>
                </a:solidFill>
                <a:latin typeface="楷体" panose="02010609060101010101" charset="-122"/>
                <a:ea typeface="楷体" panose="02010609060101010101" charset="-122"/>
              </a:rPr>
              <a:t>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826260"/>
            <a:ext cx="263080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252220"/>
            <a:ext cx="379095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图是逻辑结构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图的存储结构有：</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rPr>
              <a:t>邻接矩阵</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rPr>
              <a:t>邻接表</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rPr>
              <a:t>逆邻接表，只适用</a:t>
            </a:r>
            <a:r>
              <a:rPr lang="zh-CN" altLang="en-US" dirty="0">
                <a:latin typeface="黑体" panose="02010609060101010101" pitchFamily="2" charset="-122"/>
                <a:ea typeface="黑体" panose="02010609060101010101" pitchFamily="2" charset="-122"/>
                <a:cs typeface="+mn-ea"/>
              </a:rPr>
              <a:t>有向图</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十字邻接表（</a:t>
            </a:r>
            <a:r>
              <a:rPr lang="zh-CN" altLang="en-US" sz="2400" dirty="0">
                <a:solidFill>
                  <a:srgbClr val="FF0000"/>
                </a:solidFill>
                <a:latin typeface="黑体" panose="02010609060101010101" pitchFamily="2" charset="-122"/>
                <a:ea typeface="黑体" panose="02010609060101010101" pitchFamily="2" charset="-122"/>
                <a:cs typeface="+mn-ea"/>
                <a:sym typeface="+mn-ea"/>
              </a:rPr>
              <a:t>自学</a:t>
            </a:r>
            <a:r>
              <a:rPr lang="zh-CN" altLang="en-US" sz="2400" dirty="0">
                <a:latin typeface="黑体" panose="02010609060101010101" pitchFamily="2" charset="-122"/>
                <a:ea typeface="黑体" panose="02010609060101010101" pitchFamily="2" charset="-122"/>
                <a:cs typeface="+mn-ea"/>
                <a:sym typeface="+mn-ea"/>
              </a:rPr>
              <a:t>）</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邻接多重表</a:t>
            </a:r>
            <a:r>
              <a:rPr lang="zh-CN" altLang="en-US" dirty="0">
                <a:latin typeface="黑体" panose="02010609060101010101" pitchFamily="2" charset="-122"/>
                <a:ea typeface="黑体" panose="02010609060101010101" pitchFamily="2" charset="-122"/>
                <a:cs typeface="+mn-ea"/>
                <a:sym typeface="+mn-ea"/>
              </a:rPr>
              <a:t>（</a:t>
            </a:r>
            <a:r>
              <a:rPr lang="zh-CN" altLang="en-US" dirty="0">
                <a:solidFill>
                  <a:srgbClr val="FF0000"/>
                </a:solidFill>
                <a:latin typeface="黑体" panose="02010609060101010101" pitchFamily="2" charset="-122"/>
                <a:ea typeface="黑体" panose="02010609060101010101" pitchFamily="2" charset="-122"/>
                <a:cs typeface="+mn-ea"/>
                <a:sym typeface="+mn-ea"/>
              </a:rPr>
              <a:t>自学</a:t>
            </a:r>
            <a:r>
              <a:rPr lang="zh-CN" altLang="en-US" dirty="0">
                <a:latin typeface="黑体" panose="02010609060101010101" pitchFamily="2" charset="-122"/>
                <a:ea typeface="黑体" panose="02010609060101010101" pitchFamily="2" charset="-122"/>
                <a:cs typeface="+mn-ea"/>
                <a:sym typeface="+mn-ea"/>
              </a:rPr>
              <a:t>）</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邻接矩阵</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Adjacency Matrix</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，是图的一种顺序存储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结构，记录各顶点之间关系的二维数组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在邻接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矩阵中，以1表示两顶点存在边(或弧)(相邻接)，以0表示两顶点不邻接，即</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30000"/>
              </a:spcBef>
              <a:buClr>
                <a:schemeClr val="accent1"/>
              </a:buClr>
              <a:buSzTx/>
              <a:buFont typeface="Wingdings" panose="05000000000000000000" pitchFamily="2" charset="2"/>
            </a:pPr>
            <a:endParaRPr lang="zh-CN" altLang="en-US" sz="2400" dirty="0">
              <a:latin typeface="宋体" panose="02010600030101010101" pitchFamily="2" charset="-122"/>
            </a:endParaRPr>
          </a:p>
          <a:p>
            <a:pPr marL="609600" indent="-609600" eaLnBrk="1" hangingPunct="1">
              <a:spcBef>
                <a:spcPct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如果</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(i,j)</a:t>
            </a:r>
            <a:r>
              <a:rPr lang="en-US" altLang="zh-CN"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E </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或 </a:t>
            </a:r>
            <a:r>
              <a:rPr lang="en-US" altLang="zh-CN"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&lt;i,j&gt;E</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A[i][j] =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0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其它</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邻接矩阵示例</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0724" name="Group 4"/>
          <p:cNvGrpSpPr/>
          <p:nvPr/>
        </p:nvGrpSpPr>
        <p:grpSpPr>
          <a:xfrm>
            <a:off x="2439988" y="4107815"/>
            <a:ext cx="2057400" cy="1600200"/>
            <a:chOff x="3648" y="2875"/>
            <a:chExt cx="1824" cy="1440"/>
          </a:xfrm>
        </p:grpSpPr>
        <p:sp>
          <p:nvSpPr>
            <p:cNvPr id="30725" name="Line 5"/>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30726" name="Line 6"/>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30727" name="Line 7"/>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30728" name="Line 8"/>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30729" name="Line 9"/>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30730" name="Line 10"/>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30731" name="Line 11"/>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30732" name="Line 12"/>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30733" name="Line 13"/>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30734" name="Line 14"/>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30735" name="Group 15"/>
            <p:cNvGrpSpPr/>
            <p:nvPr/>
          </p:nvGrpSpPr>
          <p:grpSpPr>
            <a:xfrm>
              <a:off x="3648" y="2875"/>
              <a:ext cx="1824" cy="1440"/>
              <a:chOff x="3648" y="2880"/>
              <a:chExt cx="1824" cy="1440"/>
            </a:xfrm>
          </p:grpSpPr>
          <p:sp>
            <p:nvSpPr>
              <p:cNvPr id="30736"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30737"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30738"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30739"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5</a:t>
                </a:r>
                <a:endParaRPr lang="en-US" altLang="zh-CN" sz="2000" dirty="0">
                  <a:solidFill>
                    <a:schemeClr val="bg1"/>
                  </a:solidFill>
                  <a:latin typeface="Tahoma" panose="020B0604030504040204" charset="0"/>
                  <a:ea typeface="宋体" panose="02010600030101010101" pitchFamily="2" charset="-122"/>
                </a:endParaRPr>
              </a:p>
            </p:txBody>
          </p:sp>
          <p:sp>
            <p:nvSpPr>
              <p:cNvPr id="30740"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30741"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grpSp>
      <p:grpSp>
        <p:nvGrpSpPr>
          <p:cNvPr id="5" name="组合 4"/>
          <p:cNvGrpSpPr/>
          <p:nvPr/>
        </p:nvGrpSpPr>
        <p:grpSpPr>
          <a:xfrm>
            <a:off x="2135188" y="1700530"/>
            <a:ext cx="2514600" cy="2364423"/>
            <a:chOff x="3818" y="2689"/>
            <a:chExt cx="3960" cy="3724"/>
          </a:xfrm>
        </p:grpSpPr>
        <p:grpSp>
          <p:nvGrpSpPr>
            <p:cNvPr id="6" name="Group 22"/>
            <p:cNvGrpSpPr/>
            <p:nvPr/>
          </p:nvGrpSpPr>
          <p:grpSpPr>
            <a:xfrm>
              <a:off x="3818" y="3360"/>
              <a:ext cx="3960" cy="3053"/>
              <a:chOff x="624" y="4320"/>
              <a:chExt cx="1584" cy="1221"/>
            </a:xfrm>
          </p:grpSpPr>
          <p:grpSp>
            <p:nvGrpSpPr>
              <p:cNvPr id="30743" name="Group 23"/>
              <p:cNvGrpSpPr/>
              <p:nvPr/>
            </p:nvGrpSpPr>
            <p:grpSpPr>
              <a:xfrm>
                <a:off x="624" y="4416"/>
                <a:ext cx="1584" cy="1008"/>
                <a:chOff x="624" y="4416"/>
                <a:chExt cx="1584" cy="1008"/>
              </a:xfrm>
            </p:grpSpPr>
            <p:sp>
              <p:nvSpPr>
                <p:cNvPr id="30744" name="AutoShape 24"/>
                <p:cNvSpPr/>
                <p:nvPr/>
              </p:nvSpPr>
              <p:spPr>
                <a:xfrm>
                  <a:off x="624" y="4464"/>
                  <a:ext cx="48" cy="960"/>
                </a:xfrm>
                <a:prstGeom prst="leftBracket">
                  <a:avLst>
                    <a:gd name="adj" fmla="val 166574"/>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45" name="AutoShape 25"/>
                <p:cNvSpPr/>
                <p:nvPr/>
              </p:nvSpPr>
              <p:spPr>
                <a:xfrm flipH="1">
                  <a:off x="2160" y="4416"/>
                  <a:ext cx="48" cy="1008"/>
                </a:xfrm>
                <a:prstGeom prst="leftBracket">
                  <a:avLst>
                    <a:gd name="adj" fmla="val 175000"/>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30746" name="Text Box 26"/>
              <p:cNvSpPr txBox="1"/>
              <p:nvPr/>
            </p:nvSpPr>
            <p:spPr>
              <a:xfrm>
                <a:off x="720" y="4320"/>
                <a:ext cx="1488" cy="1221"/>
              </a:xfrm>
              <a:prstGeom prst="rect">
                <a:avLst/>
              </a:prstGeom>
              <a:noFill/>
              <a:ln w="9525">
                <a:noFill/>
              </a:ln>
            </p:spPr>
            <p:txBody>
              <a:bodyPr anchor="t" anchorCtr="0">
                <a:spAutoFit/>
              </a:bodyPr>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0  1  0  0  1  1                      </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1  0  1  1  0  1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0  1  0  1  0  0</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0  1  1  0  1  1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1  0  0  1  0  1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1  1  0  1  1  0</a:t>
                </a:r>
                <a:endParaRPr lang="en-US" altLang="zh-CN" sz="2400" dirty="0">
                  <a:latin typeface="Tahoma" panose="020B0604030504040204" charset="0"/>
                  <a:ea typeface="宋体" panose="02010600030101010101" pitchFamily="2" charset="-122"/>
                </a:endParaRPr>
              </a:p>
            </p:txBody>
          </p:sp>
        </p:grpSp>
        <p:sp>
          <p:nvSpPr>
            <p:cNvPr id="7" name="文本框 6"/>
            <p:cNvSpPr txBox="1"/>
            <p:nvPr/>
          </p:nvSpPr>
          <p:spPr>
            <a:xfrm>
              <a:off x="3838" y="2689"/>
              <a:ext cx="3819"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b="1" dirty="0">
                  <a:latin typeface="宋体" panose="02010600030101010101" pitchFamily="2" charset="-122"/>
                  <a:sym typeface="+mn-ea"/>
                </a:rPr>
                <a:t>无向图邻接矩阵</a:t>
              </a:r>
              <a:endParaRPr lang="zh-CN" altLang="en-US" sz="2400" b="1" dirty="0">
                <a:latin typeface="宋体" panose="02010600030101010101" pitchFamily="2" charset="-122"/>
                <a:sym typeface="+mn-ea"/>
              </a:endParaRPr>
            </a:p>
          </p:txBody>
        </p:sp>
      </p:grpSp>
      <p:grpSp>
        <p:nvGrpSpPr>
          <p:cNvPr id="30747" name="Group 27"/>
          <p:cNvGrpSpPr/>
          <p:nvPr/>
        </p:nvGrpSpPr>
        <p:grpSpPr>
          <a:xfrm>
            <a:off x="6830060" y="3809683"/>
            <a:ext cx="2057400" cy="1676400"/>
            <a:chOff x="3696" y="2784"/>
            <a:chExt cx="1920" cy="1536"/>
          </a:xfrm>
        </p:grpSpPr>
        <p:sp>
          <p:nvSpPr>
            <p:cNvPr id="30748" name="Line 28"/>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30749" name="Line 29"/>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30750" name="Line 30"/>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30751" name="Line 31"/>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30752" name="Line 32"/>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30753" name="Line 33"/>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30754" name="Oval 34"/>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30755" name="Oval 35"/>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30756" name="Oval 36"/>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30757" name="Oval 37"/>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30758" name="Oval 38"/>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grpSp>
      <p:grpSp>
        <p:nvGrpSpPr>
          <p:cNvPr id="8" name="组合 7"/>
          <p:cNvGrpSpPr/>
          <p:nvPr/>
        </p:nvGrpSpPr>
        <p:grpSpPr>
          <a:xfrm>
            <a:off x="6528435" y="1663700"/>
            <a:ext cx="2421890" cy="2100580"/>
            <a:chOff x="10620" y="2733"/>
            <a:chExt cx="3814" cy="3308"/>
          </a:xfrm>
        </p:grpSpPr>
        <p:grpSp>
          <p:nvGrpSpPr>
            <p:cNvPr id="9" name="Group 39"/>
            <p:cNvGrpSpPr/>
            <p:nvPr/>
          </p:nvGrpSpPr>
          <p:grpSpPr>
            <a:xfrm>
              <a:off x="10735" y="3473"/>
              <a:ext cx="3360" cy="2568"/>
              <a:chOff x="3216" y="4608"/>
              <a:chExt cx="1344" cy="1027"/>
            </a:xfrm>
          </p:grpSpPr>
          <p:sp>
            <p:nvSpPr>
              <p:cNvPr id="30760" name="AutoShape 40"/>
              <p:cNvSpPr/>
              <p:nvPr/>
            </p:nvSpPr>
            <p:spPr>
              <a:xfrm>
                <a:off x="3216" y="4752"/>
                <a:ext cx="48" cy="816"/>
              </a:xfrm>
              <a:prstGeom prst="leftBracket">
                <a:avLst>
                  <a:gd name="adj" fmla="val 141587"/>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61" name="AutoShape 41"/>
              <p:cNvSpPr/>
              <p:nvPr/>
            </p:nvSpPr>
            <p:spPr>
              <a:xfrm flipH="1">
                <a:off x="4416" y="4752"/>
                <a:ext cx="96" cy="816"/>
              </a:xfrm>
              <a:prstGeom prst="leftBracket">
                <a:avLst>
                  <a:gd name="adj" fmla="val 70793"/>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62" name="Text Box 42"/>
              <p:cNvSpPr txBox="1"/>
              <p:nvPr/>
            </p:nvSpPr>
            <p:spPr>
              <a:xfrm>
                <a:off x="3264" y="4608"/>
                <a:ext cx="1296" cy="1027"/>
              </a:xfrm>
              <a:prstGeom prst="rect">
                <a:avLst/>
              </a:prstGeom>
              <a:noFill/>
              <a:ln w="9525">
                <a:noFill/>
              </a:ln>
            </p:spPr>
            <p:txBody>
              <a:bodyPr anchor="t" anchorCtr="0">
                <a:spAutoFit/>
              </a:bodyPr>
              <a:p>
                <a:pPr>
                  <a:spcBef>
                    <a:spcPct val="50000"/>
                  </a:spcBef>
                </a:pPr>
                <a:r>
                  <a:rPr lang="en-US" altLang="zh-CN" sz="2000" dirty="0">
                    <a:latin typeface="黑体" panose="02010609060101010101" pitchFamily="2" charset="-122"/>
                    <a:ea typeface="黑体" panose="02010609060101010101" pitchFamily="2" charset="-122"/>
                  </a:rPr>
                  <a:t>0  1  0  1  1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0  0  1  0  0</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0  0  0  0  1</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0  0  1  0  0</a:t>
                </a:r>
                <a:endParaRPr lang="en-US" altLang="zh-CN" sz="2000" dirty="0">
                  <a:latin typeface="黑体" panose="02010609060101010101" pitchFamily="2" charset="-122"/>
                  <a:ea typeface="黑体" panose="02010609060101010101" pitchFamily="2" charset="-122"/>
                </a:endParaRPr>
              </a:p>
              <a:p>
                <a:pPr>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0  0  0  0  0</a:t>
                </a:r>
                <a:endParaRPr lang="en-US" altLang="zh-CN" sz="2000" dirty="0">
                  <a:latin typeface="黑体" panose="02010609060101010101" pitchFamily="2" charset="-122"/>
                  <a:ea typeface="黑体" panose="02010609060101010101" pitchFamily="2" charset="-122"/>
                </a:endParaRPr>
              </a:p>
            </p:txBody>
          </p:sp>
        </p:grpSp>
        <p:sp>
          <p:nvSpPr>
            <p:cNvPr id="10" name="文本框 9"/>
            <p:cNvSpPr txBox="1"/>
            <p:nvPr/>
          </p:nvSpPr>
          <p:spPr>
            <a:xfrm>
              <a:off x="10620" y="2733"/>
              <a:ext cx="3814"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b="1" dirty="0">
                  <a:latin typeface="宋体" panose="02010600030101010101" pitchFamily="2" charset="-122"/>
                  <a:sym typeface="+mn-ea"/>
                </a:rPr>
                <a:t>有向图邻接矩阵</a:t>
              </a:r>
              <a:endParaRPr lang="zh-CN" altLang="en-US" sz="2400" b="1" dirty="0">
                <a:latin typeface="宋体" panose="02010600030101010101" pitchFamily="2" charset="-122"/>
                <a:sym typeface="+mn-e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无向图邻接矩阵的性质：</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判断顶点</a:t>
            </a:r>
            <a:r>
              <a:rPr lang="en-US" altLang="zh-CN" sz="2400" dirty="0">
                <a:latin typeface="黑体" panose="02010609060101010101" pitchFamily="2" charset="-122"/>
                <a:ea typeface="黑体" panose="02010609060101010101" pitchFamily="2" charset="-122"/>
                <a:cs typeface="+mn-ea"/>
                <a:sym typeface="+mn-ea"/>
              </a:rPr>
              <a:t>i</a:t>
            </a:r>
            <a:r>
              <a:rPr lang="zh-CN" altLang="en-US" sz="2400" dirty="0">
                <a:latin typeface="黑体" panose="02010609060101010101" pitchFamily="2" charset="-122"/>
                <a:ea typeface="黑体" panose="02010609060101010101" pitchFamily="2" charset="-122"/>
                <a:cs typeface="+mn-ea"/>
                <a:sym typeface="+mn-ea"/>
              </a:rPr>
              <a:t>和顶点</a:t>
            </a:r>
            <a:r>
              <a:rPr lang="en-US" altLang="zh-CN" sz="2400" dirty="0">
                <a:latin typeface="黑体" panose="02010609060101010101" pitchFamily="2" charset="-122"/>
                <a:ea typeface="黑体" panose="02010609060101010101" pitchFamily="2" charset="-122"/>
                <a:cs typeface="+mn-ea"/>
                <a:sym typeface="+mn-ea"/>
              </a:rPr>
              <a:t>j</a:t>
            </a:r>
            <a:r>
              <a:rPr lang="zh-CN" altLang="en-US" sz="2400" dirty="0">
                <a:latin typeface="黑体" panose="02010609060101010101" pitchFamily="2" charset="-122"/>
                <a:ea typeface="黑体" panose="02010609060101010101" pitchFamily="2" charset="-122"/>
                <a:cs typeface="+mn-ea"/>
                <a:sym typeface="+mn-ea"/>
              </a:rPr>
              <a:t>是否邻接，看</a:t>
            </a:r>
            <a:r>
              <a:rPr lang="en-US" altLang="zh-CN" sz="2400" dirty="0">
                <a:latin typeface="黑体" panose="02010609060101010101" pitchFamily="2" charset="-122"/>
                <a:ea typeface="黑体" panose="02010609060101010101" pitchFamily="2" charset="-122"/>
                <a:cs typeface="+mn-ea"/>
                <a:sym typeface="+mn-ea"/>
              </a:rPr>
              <a:t>A[i][j]</a:t>
            </a:r>
            <a:r>
              <a:rPr lang="zh-CN" altLang="en-US" sz="2400" dirty="0">
                <a:latin typeface="黑体" panose="02010609060101010101" pitchFamily="2" charset="-122"/>
                <a:ea typeface="黑体" panose="02010609060101010101" pitchFamily="2" charset="-122"/>
                <a:cs typeface="+mn-ea"/>
                <a:sym typeface="+mn-ea"/>
              </a:rPr>
              <a:t>或</a:t>
            </a:r>
            <a:r>
              <a:rPr lang="en-US" altLang="zh-CN" sz="2400" dirty="0">
                <a:latin typeface="黑体" panose="02010609060101010101" pitchFamily="2" charset="-122"/>
                <a:ea typeface="黑体" panose="02010609060101010101" pitchFamily="2" charset="-122"/>
                <a:cs typeface="+mn-ea"/>
                <a:sym typeface="+mn-ea"/>
              </a:rPr>
              <a:t>A</a:t>
            </a:r>
            <a:r>
              <a:rPr lang="en-US" altLang="zh-CN" dirty="0">
                <a:latin typeface="黑体" panose="02010609060101010101" pitchFamily="2" charset="-122"/>
                <a:ea typeface="黑体" panose="02010609060101010101" pitchFamily="2" charset="-122"/>
                <a:cs typeface="+mn-ea"/>
                <a:sym typeface="+mn-ea"/>
              </a:rPr>
              <a:t>[j][i]</a:t>
            </a:r>
            <a:r>
              <a:rPr lang="zh-CN" altLang="en-US" sz="2400" dirty="0">
                <a:latin typeface="黑体" panose="02010609060101010101" pitchFamily="2" charset="-122"/>
                <a:ea typeface="黑体" panose="02010609060101010101" pitchFamily="2" charset="-122"/>
                <a:cs typeface="+mn-ea"/>
                <a:sym typeface="+mn-ea"/>
              </a:rPr>
              <a:t>是否等于</a:t>
            </a:r>
            <a:r>
              <a:rPr lang="en-US" altLang="zh-CN" sz="2400" dirty="0">
                <a:latin typeface="黑体" panose="02010609060101010101" pitchFamily="2" charset="-122"/>
                <a:ea typeface="黑体" panose="02010609060101010101" pitchFamily="2" charset="-122"/>
                <a:cs typeface="+mn-ea"/>
                <a:sym typeface="+mn-ea"/>
              </a:rPr>
              <a:t>1</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无向图邻接矩阵是对称的</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其第i行1的个数或第i列1的个数，等于顶点i的度TD(i)</a:t>
            </a:r>
            <a:endParaRPr lang="zh-CN" altLang="en-US" sz="24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有向图邻接矩阵的性质：</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判断顶点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到顶点</a:t>
            </a:r>
            <a:r>
              <a:rPr lang="en-US" altLang="zh-CN" dirty="0">
                <a:latin typeface="黑体" panose="02010609060101010101" pitchFamily="2" charset="-122"/>
                <a:ea typeface="黑体" panose="02010609060101010101" pitchFamily="2" charset="-122"/>
                <a:cs typeface="+mn-ea"/>
                <a:sym typeface="+mn-ea"/>
              </a:rPr>
              <a:t>j</a:t>
            </a:r>
            <a:r>
              <a:rPr lang="zh-CN" altLang="en-US" dirty="0">
                <a:latin typeface="黑体" panose="02010609060101010101" pitchFamily="2" charset="-122"/>
                <a:ea typeface="黑体" panose="02010609060101010101" pitchFamily="2" charset="-122"/>
                <a:cs typeface="+mn-ea"/>
                <a:sym typeface="+mn-ea"/>
              </a:rPr>
              <a:t>是否邻接，看</a:t>
            </a:r>
            <a:r>
              <a:rPr lang="en-US" altLang="zh-CN" dirty="0">
                <a:latin typeface="黑体" panose="02010609060101010101" pitchFamily="2" charset="-122"/>
                <a:ea typeface="黑体" panose="02010609060101010101" pitchFamily="2" charset="-122"/>
                <a:cs typeface="+mn-ea"/>
                <a:sym typeface="+mn-ea"/>
              </a:rPr>
              <a:t>A[i][j]</a:t>
            </a:r>
            <a:r>
              <a:rPr lang="zh-CN" altLang="en-US" dirty="0">
                <a:latin typeface="黑体" panose="02010609060101010101" pitchFamily="2" charset="-122"/>
                <a:ea typeface="黑体" panose="02010609060101010101" pitchFamily="2" charset="-122"/>
                <a:cs typeface="+mn-ea"/>
                <a:sym typeface="+mn-ea"/>
              </a:rPr>
              <a:t>是否等于</a:t>
            </a:r>
            <a:r>
              <a:rPr lang="en-US" altLang="zh-CN" dirty="0">
                <a:latin typeface="黑体" panose="02010609060101010101" pitchFamily="2" charset="-122"/>
                <a:ea typeface="黑体" panose="02010609060101010101" pitchFamily="2" charset="-122"/>
                <a:cs typeface="+mn-ea"/>
                <a:sym typeface="+mn-ea"/>
              </a:rPr>
              <a:t>1</a:t>
            </a:r>
            <a:endParaRPr lang="en-US" altLang="zh-CN"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判断顶点</a:t>
            </a:r>
            <a:r>
              <a:rPr lang="en-US" altLang="zh-CN" dirty="0">
                <a:latin typeface="黑体" panose="02010609060101010101" pitchFamily="2" charset="-122"/>
                <a:ea typeface="黑体" panose="02010609060101010101" pitchFamily="2" charset="-122"/>
                <a:cs typeface="+mn-ea"/>
                <a:sym typeface="+mn-ea"/>
              </a:rPr>
              <a:t>j</a:t>
            </a:r>
            <a:r>
              <a:rPr lang="zh-CN" altLang="en-US" dirty="0">
                <a:latin typeface="黑体" panose="02010609060101010101" pitchFamily="2" charset="-122"/>
                <a:ea typeface="黑体" panose="02010609060101010101" pitchFamily="2" charset="-122"/>
                <a:cs typeface="+mn-ea"/>
                <a:sym typeface="+mn-ea"/>
              </a:rPr>
              <a:t>到顶点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是否邻接，看</a:t>
            </a:r>
            <a:r>
              <a:rPr lang="en-US" altLang="zh-CN" dirty="0">
                <a:latin typeface="黑体" panose="02010609060101010101" pitchFamily="2" charset="-122"/>
                <a:ea typeface="黑体" panose="02010609060101010101" pitchFamily="2" charset="-122"/>
                <a:cs typeface="+mn-ea"/>
                <a:sym typeface="+mn-ea"/>
              </a:rPr>
              <a:t>A[j][i]</a:t>
            </a:r>
            <a:r>
              <a:rPr lang="zh-CN" altLang="en-US" dirty="0">
                <a:latin typeface="黑体" panose="02010609060101010101" pitchFamily="2" charset="-122"/>
                <a:ea typeface="黑体" panose="02010609060101010101" pitchFamily="2" charset="-122"/>
                <a:cs typeface="+mn-ea"/>
                <a:sym typeface="+mn-ea"/>
              </a:rPr>
              <a:t>是否等于</a:t>
            </a:r>
            <a:r>
              <a:rPr lang="en-US" altLang="zh-CN" dirty="0">
                <a:latin typeface="黑体" panose="02010609060101010101" pitchFamily="2" charset="-122"/>
                <a:ea typeface="黑体" panose="02010609060101010101" pitchFamily="2" charset="-122"/>
                <a:cs typeface="+mn-ea"/>
                <a:sym typeface="+mn-ea"/>
              </a:rPr>
              <a:t>1</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有向图邻接矩阵可能是不对称的</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对于顶点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a:t>
            </a:r>
            <a:r>
              <a:rPr lang="zh-CN" altLang="en-US" sz="2400" dirty="0">
                <a:latin typeface="黑体" panose="02010609060101010101" pitchFamily="2" charset="-122"/>
                <a:ea typeface="黑体" panose="02010609060101010101" pitchFamily="2" charset="-122"/>
                <a:cs typeface="+mn-ea"/>
                <a:sym typeface="+mn-ea"/>
              </a:rPr>
              <a:t>第i行</a:t>
            </a:r>
            <a:r>
              <a:rPr lang="zh-CN" altLang="en-US" sz="2400" dirty="0">
                <a:latin typeface="黑体" panose="02010609060101010101" pitchFamily="2" charset="-122"/>
                <a:ea typeface="黑体" panose="02010609060101010101" pitchFamily="2" charset="-122"/>
                <a:cs typeface="+mn-ea"/>
                <a:sym typeface="+mn-ea"/>
              </a:rPr>
              <a:t>的1的个数等于顶点i的出度OD(i)</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对于顶点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a:t>
            </a:r>
            <a:r>
              <a:rPr lang="zh-CN" altLang="en-US" sz="2400" dirty="0">
                <a:latin typeface="黑体" panose="02010609060101010101" pitchFamily="2" charset="-122"/>
                <a:ea typeface="黑体" panose="02010609060101010101" pitchFamily="2" charset="-122"/>
                <a:cs typeface="+mn-ea"/>
                <a:sym typeface="+mn-ea"/>
              </a:rPr>
              <a:t>第</a:t>
            </a:r>
            <a:r>
              <a:rPr lang="en-US" altLang="zh-CN" sz="2400" dirty="0">
                <a:latin typeface="黑体" panose="02010609060101010101" pitchFamily="2" charset="-122"/>
                <a:ea typeface="黑体" panose="02010609060101010101" pitchFamily="2" charset="-122"/>
                <a:cs typeface="+mn-ea"/>
                <a:sym typeface="+mn-ea"/>
              </a:rPr>
              <a:t>i</a:t>
            </a:r>
            <a:r>
              <a:rPr lang="zh-CN" altLang="en-US" sz="2400" dirty="0">
                <a:latin typeface="黑体" panose="02010609060101010101" pitchFamily="2" charset="-122"/>
                <a:ea typeface="黑体" panose="02010609060101010101" pitchFamily="2" charset="-122"/>
                <a:cs typeface="+mn-ea"/>
                <a:sym typeface="+mn-ea"/>
              </a:rPr>
              <a:t>列的</a:t>
            </a: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的个数等于顶点</a:t>
            </a:r>
            <a:r>
              <a:rPr lang="en-US" altLang="zh-CN" sz="2400" dirty="0">
                <a:latin typeface="黑体" panose="02010609060101010101" pitchFamily="2" charset="-122"/>
                <a:ea typeface="黑体" panose="02010609060101010101" pitchFamily="2" charset="-122"/>
                <a:cs typeface="+mn-ea"/>
                <a:sym typeface="+mn-ea"/>
              </a:rPr>
              <a:t>i</a:t>
            </a:r>
            <a:r>
              <a:rPr lang="zh-CN" altLang="en-US" sz="2400" dirty="0">
                <a:latin typeface="黑体" panose="02010609060101010101" pitchFamily="2" charset="-122"/>
                <a:ea typeface="黑体" panose="02010609060101010101" pitchFamily="2" charset="-122"/>
                <a:cs typeface="+mn-ea"/>
                <a:sym typeface="+mn-ea"/>
              </a:rPr>
              <a:t>的入度ID(j)</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带权图，又称为网。在带权</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图中，两个顶点如果不邻接，则被视为距离为无穷大；如果邻接，则两个顶点之间存在一个距离值(即权值)</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w</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i,j</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(i,j)</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E </a:t>
            </a:r>
            <a:r>
              <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或 </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&lt;i,j&gt;E</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A[i][j] =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不</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邻接</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rPr>
              <a:t>在带权图中，用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表示两点的不邻接</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在非</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带权图中，即一般的无向图或有向图，用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表示两点的不邻接</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带权图的邻接矩阵</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无向网</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N={V,E}</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V={0,1,2,3,4}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E={(0,1,5)</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(0,3,7)</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(0,4,15)</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(1,2,5)</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(2,4,1)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(3,2,2)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E</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中每个元组的第三个元素表示权值</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Group 27"/>
          <p:cNvGrpSpPr/>
          <p:nvPr/>
        </p:nvGrpSpPr>
        <p:grpSpPr>
          <a:xfrm>
            <a:off x="1956435" y="3059430"/>
            <a:ext cx="2663825" cy="2089150"/>
            <a:chOff x="567" y="2432"/>
            <a:chExt cx="1678" cy="1316"/>
          </a:xfrm>
        </p:grpSpPr>
        <p:sp>
          <p:nvSpPr>
            <p:cNvPr id="33797" name="Line 6"/>
            <p:cNvSpPr/>
            <p:nvPr/>
          </p:nvSpPr>
          <p:spPr>
            <a:xfrm flipH="1" flipV="1">
              <a:off x="1490" y="2597"/>
              <a:ext cx="545" cy="329"/>
            </a:xfrm>
            <a:prstGeom prst="line">
              <a:avLst/>
            </a:prstGeom>
            <a:ln w="38100" cap="flat" cmpd="sng">
              <a:solidFill>
                <a:srgbClr val="009900"/>
              </a:solidFill>
              <a:prstDash val="solid"/>
              <a:round/>
              <a:headEnd type="none" w="med" len="med"/>
              <a:tailEnd type="none" w="med" len="med"/>
            </a:ln>
          </p:spPr>
        </p:sp>
        <p:sp>
          <p:nvSpPr>
            <p:cNvPr id="33798" name="Line 7"/>
            <p:cNvSpPr/>
            <p:nvPr/>
          </p:nvSpPr>
          <p:spPr>
            <a:xfrm>
              <a:off x="735" y="3049"/>
              <a:ext cx="210" cy="493"/>
            </a:xfrm>
            <a:prstGeom prst="line">
              <a:avLst/>
            </a:prstGeom>
            <a:ln w="38100" cap="flat" cmpd="sng">
              <a:solidFill>
                <a:srgbClr val="009900"/>
              </a:solidFill>
              <a:prstDash val="solid"/>
              <a:round/>
              <a:headEnd type="none" w="med" len="med"/>
              <a:tailEnd type="none" w="med" len="med"/>
            </a:ln>
          </p:spPr>
        </p:sp>
        <p:sp>
          <p:nvSpPr>
            <p:cNvPr id="33799" name="Line 8"/>
            <p:cNvSpPr/>
            <p:nvPr/>
          </p:nvSpPr>
          <p:spPr>
            <a:xfrm flipH="1">
              <a:off x="777" y="2555"/>
              <a:ext cx="587" cy="329"/>
            </a:xfrm>
            <a:prstGeom prst="line">
              <a:avLst/>
            </a:prstGeom>
            <a:ln w="38100" cap="flat" cmpd="sng">
              <a:solidFill>
                <a:srgbClr val="009900"/>
              </a:solidFill>
              <a:prstDash val="solid"/>
              <a:round/>
              <a:headEnd type="none" w="med" len="med"/>
              <a:tailEnd type="none" w="med" len="med"/>
            </a:ln>
          </p:spPr>
        </p:sp>
        <p:sp>
          <p:nvSpPr>
            <p:cNvPr id="33800" name="Line 9"/>
            <p:cNvSpPr/>
            <p:nvPr/>
          </p:nvSpPr>
          <p:spPr>
            <a:xfrm flipH="1" flipV="1">
              <a:off x="1448" y="2597"/>
              <a:ext cx="336" cy="904"/>
            </a:xfrm>
            <a:prstGeom prst="line">
              <a:avLst/>
            </a:prstGeom>
            <a:ln w="38100" cap="flat" cmpd="sng">
              <a:solidFill>
                <a:srgbClr val="009900"/>
              </a:solidFill>
              <a:prstDash val="solid"/>
              <a:round/>
              <a:headEnd type="none" w="med" len="med"/>
              <a:tailEnd type="none" w="med" len="med"/>
            </a:ln>
          </p:spPr>
        </p:sp>
        <p:sp>
          <p:nvSpPr>
            <p:cNvPr id="33801" name="Line 10"/>
            <p:cNvSpPr/>
            <p:nvPr/>
          </p:nvSpPr>
          <p:spPr>
            <a:xfrm flipH="1">
              <a:off x="1070" y="3625"/>
              <a:ext cx="630" cy="0"/>
            </a:xfrm>
            <a:prstGeom prst="line">
              <a:avLst/>
            </a:prstGeom>
            <a:ln w="38100" cap="flat" cmpd="sng">
              <a:solidFill>
                <a:srgbClr val="009900"/>
              </a:solidFill>
              <a:prstDash val="solid"/>
              <a:round/>
              <a:headEnd type="none" w="med" len="med"/>
              <a:tailEnd type="none" w="med" len="med"/>
            </a:ln>
          </p:spPr>
        </p:sp>
        <p:sp>
          <p:nvSpPr>
            <p:cNvPr id="33802" name="Line 11"/>
            <p:cNvSpPr/>
            <p:nvPr/>
          </p:nvSpPr>
          <p:spPr>
            <a:xfrm flipH="1">
              <a:off x="1070" y="3090"/>
              <a:ext cx="1007" cy="494"/>
            </a:xfrm>
            <a:prstGeom prst="line">
              <a:avLst/>
            </a:prstGeom>
            <a:ln w="38100" cap="flat" cmpd="sng">
              <a:solidFill>
                <a:srgbClr val="009900"/>
              </a:solidFill>
              <a:prstDash val="solid"/>
              <a:round/>
              <a:headEnd type="none" w="med" len="med"/>
              <a:tailEnd type="none" w="med" len="med"/>
            </a:ln>
          </p:spPr>
        </p:sp>
        <p:sp>
          <p:nvSpPr>
            <p:cNvPr id="33803" name="Oval 12"/>
            <p:cNvSpPr/>
            <p:nvPr/>
          </p:nvSpPr>
          <p:spPr>
            <a:xfrm>
              <a:off x="567" y="2843"/>
              <a:ext cx="252" cy="232"/>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1</a:t>
              </a:r>
              <a:endParaRPr lang="en-US" altLang="zh-CN" sz="2000" dirty="0">
                <a:solidFill>
                  <a:schemeClr val="bg1"/>
                </a:solidFill>
                <a:latin typeface="Tahoma" panose="020B0604030504040204" charset="0"/>
                <a:ea typeface="宋体" panose="02010600030101010101" pitchFamily="2" charset="-122"/>
              </a:endParaRPr>
            </a:p>
          </p:txBody>
        </p:sp>
        <p:sp>
          <p:nvSpPr>
            <p:cNvPr id="33804" name="Oval 13"/>
            <p:cNvSpPr/>
            <p:nvPr/>
          </p:nvSpPr>
          <p:spPr>
            <a:xfrm>
              <a:off x="1700" y="3516"/>
              <a:ext cx="251" cy="232"/>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3</a:t>
              </a:r>
              <a:endParaRPr lang="en-US" altLang="zh-CN" sz="2000" dirty="0">
                <a:solidFill>
                  <a:schemeClr val="bg1"/>
                </a:solidFill>
                <a:latin typeface="Tahoma" panose="020B0604030504040204" charset="0"/>
                <a:ea typeface="宋体" panose="02010600030101010101" pitchFamily="2" charset="-122"/>
              </a:endParaRPr>
            </a:p>
          </p:txBody>
        </p:sp>
        <p:sp>
          <p:nvSpPr>
            <p:cNvPr id="33805" name="Oval 14"/>
            <p:cNvSpPr/>
            <p:nvPr/>
          </p:nvSpPr>
          <p:spPr>
            <a:xfrm>
              <a:off x="861" y="3516"/>
              <a:ext cx="251" cy="232"/>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2</a:t>
              </a:r>
              <a:endParaRPr lang="en-US" altLang="zh-CN" sz="2000" dirty="0">
                <a:solidFill>
                  <a:schemeClr val="bg1"/>
                </a:solidFill>
                <a:latin typeface="Tahoma" panose="020B0604030504040204" charset="0"/>
                <a:ea typeface="宋体" panose="02010600030101010101" pitchFamily="2" charset="-122"/>
              </a:endParaRPr>
            </a:p>
          </p:txBody>
        </p:sp>
        <p:sp>
          <p:nvSpPr>
            <p:cNvPr id="33806" name="Oval 15"/>
            <p:cNvSpPr/>
            <p:nvPr/>
          </p:nvSpPr>
          <p:spPr>
            <a:xfrm>
              <a:off x="1993" y="2884"/>
              <a:ext cx="252" cy="232"/>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4</a:t>
              </a:r>
              <a:endParaRPr lang="en-US" altLang="zh-CN" sz="2000" dirty="0">
                <a:solidFill>
                  <a:schemeClr val="bg1"/>
                </a:solidFill>
                <a:latin typeface="Tahoma" panose="020B0604030504040204" charset="0"/>
                <a:ea typeface="宋体" panose="02010600030101010101" pitchFamily="2" charset="-122"/>
              </a:endParaRPr>
            </a:p>
          </p:txBody>
        </p:sp>
        <p:sp>
          <p:nvSpPr>
            <p:cNvPr id="33807" name="Oval 16"/>
            <p:cNvSpPr/>
            <p:nvPr/>
          </p:nvSpPr>
          <p:spPr>
            <a:xfrm>
              <a:off x="1280" y="2432"/>
              <a:ext cx="252" cy="23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0</a:t>
              </a:r>
              <a:endParaRPr lang="en-US" altLang="zh-CN" sz="2000" dirty="0">
                <a:solidFill>
                  <a:schemeClr val="bg1"/>
                </a:solidFill>
                <a:latin typeface="Tahoma" panose="020B0604030504040204" charset="0"/>
                <a:ea typeface="宋体" panose="02010600030101010101" pitchFamily="2" charset="-122"/>
              </a:endParaRPr>
            </a:p>
          </p:txBody>
        </p:sp>
        <p:sp>
          <p:nvSpPr>
            <p:cNvPr id="33808" name="Text Box 17"/>
            <p:cNvSpPr txBox="1"/>
            <p:nvPr/>
          </p:nvSpPr>
          <p:spPr>
            <a:xfrm>
              <a:off x="816" y="2438"/>
              <a:ext cx="310"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33809" name="Text Box 18"/>
            <p:cNvSpPr txBox="1"/>
            <p:nvPr/>
          </p:nvSpPr>
          <p:spPr>
            <a:xfrm>
              <a:off x="567" y="3156"/>
              <a:ext cx="311"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33810" name="Text Box 19"/>
            <p:cNvSpPr txBox="1"/>
            <p:nvPr/>
          </p:nvSpPr>
          <p:spPr>
            <a:xfrm>
              <a:off x="1624" y="2438"/>
              <a:ext cx="497"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15</a:t>
              </a:r>
              <a:endParaRPr lang="en-US" altLang="zh-CN" sz="2000" dirty="0">
                <a:latin typeface="Tahoma" panose="020B0604030504040204" charset="0"/>
                <a:ea typeface="宋体" panose="02010600030101010101" pitchFamily="2" charset="-122"/>
              </a:endParaRPr>
            </a:p>
          </p:txBody>
        </p:sp>
        <p:sp>
          <p:nvSpPr>
            <p:cNvPr id="33811" name="Text Box 20"/>
            <p:cNvSpPr txBox="1"/>
            <p:nvPr/>
          </p:nvSpPr>
          <p:spPr>
            <a:xfrm>
              <a:off x="1251" y="3156"/>
              <a:ext cx="310"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33812" name="Text Box 21"/>
            <p:cNvSpPr txBox="1"/>
            <p:nvPr/>
          </p:nvSpPr>
          <p:spPr>
            <a:xfrm>
              <a:off x="1313" y="2797"/>
              <a:ext cx="311"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7</a:t>
              </a:r>
              <a:endParaRPr lang="en-US" altLang="zh-CN" sz="2000" dirty="0">
                <a:latin typeface="Tahoma" panose="020B0604030504040204" charset="0"/>
                <a:ea typeface="宋体" panose="02010600030101010101" pitchFamily="2" charset="-122"/>
              </a:endParaRPr>
            </a:p>
          </p:txBody>
        </p:sp>
        <p:sp>
          <p:nvSpPr>
            <p:cNvPr id="33813" name="Text Box 22"/>
            <p:cNvSpPr txBox="1"/>
            <p:nvPr/>
          </p:nvSpPr>
          <p:spPr>
            <a:xfrm>
              <a:off x="1375" y="3342"/>
              <a:ext cx="311" cy="251"/>
            </a:xfrm>
            <a:prstGeom prst="rect">
              <a:avLst/>
            </a:prstGeom>
            <a:noFill/>
            <a:ln w="9525">
              <a:noFill/>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grpSp>
      <p:grpSp>
        <p:nvGrpSpPr>
          <p:cNvPr id="6" name="Group 28"/>
          <p:cNvGrpSpPr/>
          <p:nvPr/>
        </p:nvGrpSpPr>
        <p:grpSpPr>
          <a:xfrm>
            <a:off x="6139180" y="3247390"/>
            <a:ext cx="3455988" cy="1778000"/>
            <a:chOff x="720" y="3192"/>
            <a:chExt cx="1968" cy="984"/>
          </a:xfrm>
        </p:grpSpPr>
        <p:sp>
          <p:nvSpPr>
            <p:cNvPr id="33815" name="AutoShape 29"/>
            <p:cNvSpPr/>
            <p:nvPr/>
          </p:nvSpPr>
          <p:spPr>
            <a:xfrm>
              <a:off x="720" y="3264"/>
              <a:ext cx="48" cy="864"/>
            </a:xfrm>
            <a:prstGeom prst="leftBracket">
              <a:avLst>
                <a:gd name="adj" fmla="val 150000"/>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6" name="AutoShape 30"/>
            <p:cNvSpPr/>
            <p:nvPr/>
          </p:nvSpPr>
          <p:spPr>
            <a:xfrm>
              <a:off x="2640" y="3264"/>
              <a:ext cx="48" cy="912"/>
            </a:xfrm>
            <a:prstGeom prst="rightBracket">
              <a:avLst>
                <a:gd name="adj" fmla="val 158245"/>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7" name="Rectangle 31"/>
            <p:cNvSpPr/>
            <p:nvPr/>
          </p:nvSpPr>
          <p:spPr>
            <a:xfrm>
              <a:off x="864" y="3192"/>
              <a:ext cx="1728" cy="953"/>
            </a:xfrm>
            <a:prstGeom prst="rect">
              <a:avLst/>
            </a:prstGeom>
            <a:noFill/>
            <a:ln w="9525">
              <a:noFill/>
            </a:ln>
          </p:spPr>
          <p:txBody>
            <a:bodyPr anchor="t" anchorCtr="0">
              <a:spAutoFit/>
            </a:bodyPr>
            <a:p>
              <a:pPr>
                <a:lnSpc>
                  <a:spcPct val="90000"/>
                </a:lnSpc>
                <a:spcBef>
                  <a:spcPct val="20000"/>
                </a:spcBef>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   5  ∞   7  15</a:t>
              </a:r>
              <a:endParaRPr lang="en-US" altLang="zh-CN" sz="2000" dirty="0">
                <a:latin typeface="黑体" panose="02010609060101010101" pitchFamily="2" charset="-122"/>
                <a:ea typeface="黑体" panose="02010609060101010101" pitchFamily="2" charset="-122"/>
              </a:endParaRPr>
            </a:p>
            <a:p>
              <a:pPr>
                <a:lnSpc>
                  <a:spcPct val="90000"/>
                </a:lnSpc>
                <a:spcBef>
                  <a:spcPct val="20000"/>
                </a:spcBef>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 5  ∞   5  ∞  ∞</a:t>
              </a:r>
              <a:endParaRPr lang="en-US" altLang="zh-CN" sz="2000" dirty="0">
                <a:latin typeface="黑体" panose="02010609060101010101" pitchFamily="2" charset="-122"/>
                <a:ea typeface="黑体" panose="02010609060101010101" pitchFamily="2" charset="-122"/>
              </a:endParaRPr>
            </a:p>
            <a:p>
              <a:pPr>
                <a:lnSpc>
                  <a:spcPct val="90000"/>
                </a:lnSpc>
                <a:spcBef>
                  <a:spcPct val="20000"/>
                </a:spcBef>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   5  ∞   2   1</a:t>
              </a:r>
              <a:endParaRPr lang="en-US" altLang="zh-CN" sz="2000" dirty="0">
                <a:latin typeface="黑体" panose="02010609060101010101" pitchFamily="2" charset="-122"/>
                <a:ea typeface="黑体" panose="02010609060101010101" pitchFamily="2" charset="-122"/>
              </a:endParaRPr>
            </a:p>
            <a:p>
              <a:pPr>
                <a:lnSpc>
                  <a:spcPct val="90000"/>
                </a:lnSpc>
                <a:spcBef>
                  <a:spcPct val="20000"/>
                </a:spcBef>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 7  ∞   2   1  ∞</a:t>
              </a:r>
              <a:endParaRPr lang="en-US" altLang="zh-CN" sz="2000" dirty="0">
                <a:latin typeface="黑体" panose="02010609060101010101" pitchFamily="2" charset="-122"/>
                <a:ea typeface="黑体" panose="02010609060101010101" pitchFamily="2" charset="-122"/>
              </a:endParaRPr>
            </a:p>
            <a:p>
              <a:pPr>
                <a:lnSpc>
                  <a:spcPct val="90000"/>
                </a:lnSpc>
                <a:spcBef>
                  <a:spcPct val="20000"/>
                </a:spcBef>
                <a:buClr>
                  <a:schemeClr val="folHlink"/>
                </a:buClr>
                <a:buSzPct val="60000"/>
                <a:buFont typeface="Wingdings" panose="05000000000000000000" pitchFamily="2" charset="2"/>
              </a:pPr>
              <a:r>
                <a:rPr lang="en-US" altLang="zh-CN" sz="2000" dirty="0">
                  <a:latin typeface="黑体" panose="02010609060101010101" pitchFamily="2" charset="-122"/>
                  <a:ea typeface="黑体" panose="02010609060101010101" pitchFamily="2" charset="-122"/>
                </a:rPr>
                <a:t>15  ∞  ∞  ∞  ∞</a:t>
              </a:r>
              <a:endParaRPr lang="en-US" altLang="zh-CN" sz="2000" dirty="0">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邻接表，Adjacency List，是图的一种链式存储结构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在邻接表中，每个顶点设置一个单链表，其每个结点都是依附于该顶点的边（或以该顶点为尾的弧）</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对于无向图，邻接表只有一种，不分入度或出度</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对于有向图，邻接表按出度来构建，还有逆邻接表按入度构建</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邻接表的边或弧的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结点结构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adjvex; // 该边(弧)所指向的顶点的位置</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nextarc;// 指向下一条边(弧)指针</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info;   // 该边(弧)相关信息的指针或权值</a:t>
            </a:r>
            <a:endParaRPr lang="zh-CN" altLang="en-US" sz="24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邻接表的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结点结构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data;    // 顶点信息</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firstarc;//指向第一条依附该顶点的边(弧)</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的邻接表</a:t>
            </a: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7996" name="Group 231"/>
          <p:cNvGrpSpPr/>
          <p:nvPr/>
        </p:nvGrpSpPr>
        <p:grpSpPr>
          <a:xfrm>
            <a:off x="7772400" y="2781300"/>
            <a:ext cx="2895600" cy="2292350"/>
            <a:chOff x="3648" y="2875"/>
            <a:chExt cx="1824" cy="1444"/>
          </a:xfrm>
        </p:grpSpPr>
        <p:sp>
          <p:nvSpPr>
            <p:cNvPr id="37997" name="Line 232"/>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37998" name="Line 233"/>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37999" name="Line 234"/>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38000" name="Line 235"/>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38001" name="Line 236"/>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38002" name="Line 237"/>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38003" name="Line 238"/>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38004" name="Line 239"/>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38005" name="Line 240"/>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38006" name="Line 241"/>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38007" name="Group 242"/>
            <p:cNvGrpSpPr/>
            <p:nvPr/>
          </p:nvGrpSpPr>
          <p:grpSpPr>
            <a:xfrm>
              <a:off x="3648" y="2875"/>
              <a:ext cx="1824" cy="1444"/>
              <a:chOff x="3648" y="2880"/>
              <a:chExt cx="1824" cy="1444"/>
            </a:xfrm>
          </p:grpSpPr>
          <p:sp>
            <p:nvSpPr>
              <p:cNvPr id="38008" name="Oval 243"/>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8009" name="Oval 244"/>
              <p:cNvSpPr/>
              <p:nvPr/>
            </p:nvSpPr>
            <p:spPr>
              <a:xfrm>
                <a:off x="3987" y="4053"/>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8010" name="Oval 245"/>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8011" name="Oval 246"/>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8012" name="Oval 247"/>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38013" name="Oval 248"/>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grpSp>
      </p:grpSp>
      <p:graphicFrame>
        <p:nvGraphicFramePr>
          <p:cNvPr id="35845" name="表格 35844"/>
          <p:cNvGraphicFramePr/>
          <p:nvPr>
            <p:custDataLst>
              <p:tags r:id="rId1"/>
            </p:custDataLst>
          </p:nvPr>
        </p:nvGraphicFramePr>
        <p:xfrm>
          <a:off x="1608138" y="2204403"/>
          <a:ext cx="1058545" cy="3657600"/>
        </p:xfrm>
        <a:graphic>
          <a:graphicData uri="http://schemas.openxmlformats.org/drawingml/2006/table">
            <a:tbl>
              <a:tblPr/>
              <a:tblGrid>
                <a:gridCol w="601345"/>
                <a:gridCol w="457200"/>
              </a:tblGrid>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B</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C</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D</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E</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5" name="Group 150"/>
          <p:cNvGrpSpPr/>
          <p:nvPr/>
        </p:nvGrpSpPr>
        <p:grpSpPr>
          <a:xfrm>
            <a:off x="2514283" y="2204403"/>
            <a:ext cx="4724400" cy="3660927"/>
            <a:chOff x="912" y="1824"/>
            <a:chExt cx="3744" cy="2306"/>
          </a:xfrm>
        </p:grpSpPr>
        <p:grpSp>
          <p:nvGrpSpPr>
            <p:cNvPr id="37916" name="Group 151"/>
            <p:cNvGrpSpPr/>
            <p:nvPr/>
          </p:nvGrpSpPr>
          <p:grpSpPr>
            <a:xfrm>
              <a:off x="1296" y="1824"/>
              <a:ext cx="624" cy="290"/>
              <a:chOff x="3956" y="1776"/>
              <a:chExt cx="1516" cy="459"/>
            </a:xfrm>
          </p:grpSpPr>
          <p:sp>
            <p:nvSpPr>
              <p:cNvPr id="37917" name="Text Box 152"/>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7918" name="Text Box 153"/>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19" name="Group 154"/>
            <p:cNvGrpSpPr/>
            <p:nvPr/>
          </p:nvGrpSpPr>
          <p:grpSpPr>
            <a:xfrm>
              <a:off x="2208" y="1824"/>
              <a:ext cx="624" cy="290"/>
              <a:chOff x="3956" y="1776"/>
              <a:chExt cx="1516" cy="459"/>
            </a:xfrm>
          </p:grpSpPr>
          <p:sp>
            <p:nvSpPr>
              <p:cNvPr id="37920" name="Text Box 155"/>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7921" name="Text Box 156"/>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22" name="Group 157"/>
            <p:cNvGrpSpPr/>
            <p:nvPr/>
          </p:nvGrpSpPr>
          <p:grpSpPr>
            <a:xfrm>
              <a:off x="3120" y="1824"/>
              <a:ext cx="624" cy="290"/>
              <a:chOff x="3956" y="1776"/>
              <a:chExt cx="1516" cy="459"/>
            </a:xfrm>
          </p:grpSpPr>
          <p:sp>
            <p:nvSpPr>
              <p:cNvPr id="37923" name="Text Box 158"/>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37924" name="Text Box 159"/>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25" name="Line 160"/>
            <p:cNvSpPr/>
            <p:nvPr/>
          </p:nvSpPr>
          <p:spPr>
            <a:xfrm>
              <a:off x="912" y="2016"/>
              <a:ext cx="384" cy="0"/>
            </a:xfrm>
            <a:prstGeom prst="line">
              <a:avLst/>
            </a:prstGeom>
            <a:ln w="28575" cap="flat" cmpd="sng">
              <a:solidFill>
                <a:srgbClr val="00FF00"/>
              </a:solidFill>
              <a:prstDash val="solid"/>
              <a:miter/>
              <a:headEnd type="none" w="med" len="med"/>
              <a:tailEnd type="triangle" w="med" len="med"/>
            </a:ln>
          </p:spPr>
        </p:sp>
        <p:sp>
          <p:nvSpPr>
            <p:cNvPr id="37926" name="Line 161"/>
            <p:cNvSpPr/>
            <p:nvPr/>
          </p:nvSpPr>
          <p:spPr>
            <a:xfrm>
              <a:off x="1824" y="2016"/>
              <a:ext cx="384" cy="0"/>
            </a:xfrm>
            <a:prstGeom prst="line">
              <a:avLst/>
            </a:prstGeom>
            <a:ln w="28575" cap="flat" cmpd="sng">
              <a:solidFill>
                <a:srgbClr val="00FF00"/>
              </a:solidFill>
              <a:prstDash val="solid"/>
              <a:miter/>
              <a:headEnd type="none" w="med" len="med"/>
              <a:tailEnd type="triangle" w="med" len="med"/>
            </a:ln>
          </p:spPr>
        </p:sp>
        <p:sp>
          <p:nvSpPr>
            <p:cNvPr id="37927" name="Line 162"/>
            <p:cNvSpPr/>
            <p:nvPr/>
          </p:nvSpPr>
          <p:spPr>
            <a:xfrm>
              <a:off x="2736" y="2016"/>
              <a:ext cx="384" cy="0"/>
            </a:xfrm>
            <a:prstGeom prst="line">
              <a:avLst/>
            </a:prstGeom>
            <a:ln w="28575" cap="flat" cmpd="sng">
              <a:solidFill>
                <a:srgbClr val="00FF00"/>
              </a:solidFill>
              <a:prstDash val="solid"/>
              <a:miter/>
              <a:headEnd type="none" w="med" len="med"/>
              <a:tailEnd type="triangle" w="med" len="med"/>
            </a:ln>
          </p:spPr>
        </p:sp>
        <p:grpSp>
          <p:nvGrpSpPr>
            <p:cNvPr id="37928" name="Group 163"/>
            <p:cNvGrpSpPr/>
            <p:nvPr/>
          </p:nvGrpSpPr>
          <p:grpSpPr>
            <a:xfrm>
              <a:off x="1296" y="2256"/>
              <a:ext cx="624" cy="290"/>
              <a:chOff x="3956" y="1776"/>
              <a:chExt cx="1516" cy="459"/>
            </a:xfrm>
          </p:grpSpPr>
          <p:sp>
            <p:nvSpPr>
              <p:cNvPr id="37929" name="Text Box 164"/>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37930" name="Text Box 165"/>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31" name="Group 166"/>
            <p:cNvGrpSpPr/>
            <p:nvPr/>
          </p:nvGrpSpPr>
          <p:grpSpPr>
            <a:xfrm>
              <a:off x="2208" y="2256"/>
              <a:ext cx="624" cy="290"/>
              <a:chOff x="3956" y="1776"/>
              <a:chExt cx="1516" cy="459"/>
            </a:xfrm>
          </p:grpSpPr>
          <p:sp>
            <p:nvSpPr>
              <p:cNvPr id="37932" name="Text Box 167"/>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7933" name="Text Box 168"/>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34" name="Group 169"/>
            <p:cNvGrpSpPr/>
            <p:nvPr/>
          </p:nvGrpSpPr>
          <p:grpSpPr>
            <a:xfrm>
              <a:off x="3120" y="2256"/>
              <a:ext cx="624" cy="290"/>
              <a:chOff x="3956" y="1776"/>
              <a:chExt cx="1516" cy="459"/>
            </a:xfrm>
          </p:grpSpPr>
          <p:sp>
            <p:nvSpPr>
              <p:cNvPr id="37935" name="Text Box 170"/>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7936" name="Text Box 171"/>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7937" name="Line 172"/>
            <p:cNvSpPr/>
            <p:nvPr/>
          </p:nvSpPr>
          <p:spPr>
            <a:xfrm>
              <a:off x="912" y="2448"/>
              <a:ext cx="384" cy="0"/>
            </a:xfrm>
            <a:prstGeom prst="line">
              <a:avLst/>
            </a:prstGeom>
            <a:ln w="28575" cap="flat" cmpd="sng">
              <a:solidFill>
                <a:srgbClr val="00FF00"/>
              </a:solidFill>
              <a:prstDash val="solid"/>
              <a:miter/>
              <a:headEnd type="none" w="med" len="med"/>
              <a:tailEnd type="triangle" w="med" len="med"/>
            </a:ln>
          </p:spPr>
        </p:sp>
        <p:sp>
          <p:nvSpPr>
            <p:cNvPr id="37938" name="Line 173"/>
            <p:cNvSpPr/>
            <p:nvPr/>
          </p:nvSpPr>
          <p:spPr>
            <a:xfrm>
              <a:off x="1824" y="2448"/>
              <a:ext cx="384" cy="0"/>
            </a:xfrm>
            <a:prstGeom prst="line">
              <a:avLst/>
            </a:prstGeom>
            <a:ln w="28575" cap="flat" cmpd="sng">
              <a:solidFill>
                <a:srgbClr val="00FF00"/>
              </a:solidFill>
              <a:prstDash val="solid"/>
              <a:miter/>
              <a:headEnd type="none" w="med" len="med"/>
              <a:tailEnd type="triangle" w="med" len="med"/>
            </a:ln>
          </p:spPr>
        </p:sp>
        <p:sp>
          <p:nvSpPr>
            <p:cNvPr id="37939" name="Line 174"/>
            <p:cNvSpPr/>
            <p:nvPr/>
          </p:nvSpPr>
          <p:spPr>
            <a:xfrm>
              <a:off x="2736" y="2448"/>
              <a:ext cx="384" cy="0"/>
            </a:xfrm>
            <a:prstGeom prst="line">
              <a:avLst/>
            </a:prstGeom>
            <a:ln w="28575" cap="flat" cmpd="sng">
              <a:solidFill>
                <a:srgbClr val="00FF00"/>
              </a:solidFill>
              <a:prstDash val="solid"/>
              <a:miter/>
              <a:headEnd type="none" w="med" len="med"/>
              <a:tailEnd type="triangle" w="med" len="med"/>
            </a:ln>
          </p:spPr>
        </p:sp>
        <p:grpSp>
          <p:nvGrpSpPr>
            <p:cNvPr id="37940" name="Group 175"/>
            <p:cNvGrpSpPr/>
            <p:nvPr/>
          </p:nvGrpSpPr>
          <p:grpSpPr>
            <a:xfrm>
              <a:off x="1296" y="2640"/>
              <a:ext cx="624" cy="290"/>
              <a:chOff x="3956" y="1776"/>
              <a:chExt cx="1516" cy="459"/>
            </a:xfrm>
          </p:grpSpPr>
          <p:sp>
            <p:nvSpPr>
              <p:cNvPr id="37941" name="Text Box 176"/>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7942" name="Text Box 177"/>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43" name="Group 178"/>
            <p:cNvGrpSpPr/>
            <p:nvPr/>
          </p:nvGrpSpPr>
          <p:grpSpPr>
            <a:xfrm>
              <a:off x="2208" y="2640"/>
              <a:ext cx="624" cy="290"/>
              <a:chOff x="3956" y="1776"/>
              <a:chExt cx="1516" cy="459"/>
            </a:xfrm>
          </p:grpSpPr>
          <p:sp>
            <p:nvSpPr>
              <p:cNvPr id="37944" name="Text Box 179"/>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7945" name="Text Box 180"/>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46" name="Line 181"/>
            <p:cNvSpPr/>
            <p:nvPr/>
          </p:nvSpPr>
          <p:spPr>
            <a:xfrm>
              <a:off x="912" y="2832"/>
              <a:ext cx="384" cy="0"/>
            </a:xfrm>
            <a:prstGeom prst="line">
              <a:avLst/>
            </a:prstGeom>
            <a:ln w="28575" cap="flat" cmpd="sng">
              <a:solidFill>
                <a:srgbClr val="00FF00"/>
              </a:solidFill>
              <a:prstDash val="solid"/>
              <a:miter/>
              <a:headEnd type="none" w="med" len="med"/>
              <a:tailEnd type="triangle" w="med" len="med"/>
            </a:ln>
          </p:spPr>
        </p:sp>
        <p:sp>
          <p:nvSpPr>
            <p:cNvPr id="37947" name="Line 182"/>
            <p:cNvSpPr/>
            <p:nvPr/>
          </p:nvSpPr>
          <p:spPr>
            <a:xfrm>
              <a:off x="1824" y="2832"/>
              <a:ext cx="384" cy="0"/>
            </a:xfrm>
            <a:prstGeom prst="line">
              <a:avLst/>
            </a:prstGeom>
            <a:ln w="28575" cap="flat" cmpd="sng">
              <a:solidFill>
                <a:srgbClr val="00FF00"/>
              </a:solidFill>
              <a:prstDash val="solid"/>
              <a:miter/>
              <a:headEnd type="none" w="med" len="med"/>
              <a:tailEnd type="triangle" w="med" len="med"/>
            </a:ln>
          </p:spPr>
        </p:sp>
        <p:grpSp>
          <p:nvGrpSpPr>
            <p:cNvPr id="37948" name="Group 183"/>
            <p:cNvGrpSpPr/>
            <p:nvPr/>
          </p:nvGrpSpPr>
          <p:grpSpPr>
            <a:xfrm>
              <a:off x="1296" y="3072"/>
              <a:ext cx="624" cy="290"/>
              <a:chOff x="3956" y="1776"/>
              <a:chExt cx="1516" cy="459"/>
            </a:xfrm>
          </p:grpSpPr>
          <p:sp>
            <p:nvSpPr>
              <p:cNvPr id="37949" name="Text Box 184"/>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7950" name="Text Box 185"/>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51" name="Group 186"/>
            <p:cNvGrpSpPr/>
            <p:nvPr/>
          </p:nvGrpSpPr>
          <p:grpSpPr>
            <a:xfrm>
              <a:off x="2208" y="3072"/>
              <a:ext cx="624" cy="290"/>
              <a:chOff x="3956" y="1776"/>
              <a:chExt cx="1516" cy="459"/>
            </a:xfrm>
          </p:grpSpPr>
          <p:sp>
            <p:nvSpPr>
              <p:cNvPr id="37952" name="Text Box 187"/>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7953" name="Text Box 188"/>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54" name="Group 189"/>
            <p:cNvGrpSpPr/>
            <p:nvPr/>
          </p:nvGrpSpPr>
          <p:grpSpPr>
            <a:xfrm>
              <a:off x="3120" y="3072"/>
              <a:ext cx="624" cy="290"/>
              <a:chOff x="3956" y="1776"/>
              <a:chExt cx="1516" cy="459"/>
            </a:xfrm>
          </p:grpSpPr>
          <p:sp>
            <p:nvSpPr>
              <p:cNvPr id="37955" name="Text Box 190"/>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7956" name="Text Box 191"/>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7957" name="Line 192"/>
            <p:cNvSpPr/>
            <p:nvPr/>
          </p:nvSpPr>
          <p:spPr>
            <a:xfrm>
              <a:off x="912" y="3264"/>
              <a:ext cx="384" cy="0"/>
            </a:xfrm>
            <a:prstGeom prst="line">
              <a:avLst/>
            </a:prstGeom>
            <a:ln w="28575" cap="flat" cmpd="sng">
              <a:solidFill>
                <a:srgbClr val="00FF00"/>
              </a:solidFill>
              <a:prstDash val="solid"/>
              <a:miter/>
              <a:headEnd type="none" w="med" len="med"/>
              <a:tailEnd type="triangle" w="med" len="med"/>
            </a:ln>
          </p:spPr>
        </p:sp>
        <p:sp>
          <p:nvSpPr>
            <p:cNvPr id="37958" name="Line 193"/>
            <p:cNvSpPr/>
            <p:nvPr/>
          </p:nvSpPr>
          <p:spPr>
            <a:xfrm>
              <a:off x="1824" y="3264"/>
              <a:ext cx="384" cy="0"/>
            </a:xfrm>
            <a:prstGeom prst="line">
              <a:avLst/>
            </a:prstGeom>
            <a:ln w="28575" cap="flat" cmpd="sng">
              <a:solidFill>
                <a:srgbClr val="00FF00"/>
              </a:solidFill>
              <a:prstDash val="solid"/>
              <a:miter/>
              <a:headEnd type="none" w="med" len="med"/>
              <a:tailEnd type="triangle" w="med" len="med"/>
            </a:ln>
          </p:spPr>
        </p:sp>
        <p:sp>
          <p:nvSpPr>
            <p:cNvPr id="37959" name="Line 194"/>
            <p:cNvSpPr/>
            <p:nvPr/>
          </p:nvSpPr>
          <p:spPr>
            <a:xfrm>
              <a:off x="2736" y="3264"/>
              <a:ext cx="384" cy="0"/>
            </a:xfrm>
            <a:prstGeom prst="line">
              <a:avLst/>
            </a:prstGeom>
            <a:ln w="28575" cap="flat" cmpd="sng">
              <a:solidFill>
                <a:srgbClr val="00FF00"/>
              </a:solidFill>
              <a:prstDash val="solid"/>
              <a:miter/>
              <a:headEnd type="none" w="med" len="med"/>
              <a:tailEnd type="triangle" w="med" len="med"/>
            </a:ln>
          </p:spPr>
        </p:sp>
        <p:grpSp>
          <p:nvGrpSpPr>
            <p:cNvPr id="37960" name="Group 195"/>
            <p:cNvGrpSpPr/>
            <p:nvPr/>
          </p:nvGrpSpPr>
          <p:grpSpPr>
            <a:xfrm>
              <a:off x="4032" y="3072"/>
              <a:ext cx="624" cy="290"/>
              <a:chOff x="3956" y="1776"/>
              <a:chExt cx="1516" cy="459"/>
            </a:xfrm>
          </p:grpSpPr>
          <p:sp>
            <p:nvSpPr>
              <p:cNvPr id="37961" name="Text Box 196"/>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37962" name="Text Box 197"/>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63" name="Line 198"/>
            <p:cNvSpPr/>
            <p:nvPr/>
          </p:nvSpPr>
          <p:spPr>
            <a:xfrm>
              <a:off x="3648" y="3264"/>
              <a:ext cx="384" cy="0"/>
            </a:xfrm>
            <a:prstGeom prst="line">
              <a:avLst/>
            </a:prstGeom>
            <a:ln w="28575" cap="flat" cmpd="sng">
              <a:solidFill>
                <a:srgbClr val="00FF00"/>
              </a:solidFill>
              <a:prstDash val="solid"/>
              <a:miter/>
              <a:headEnd type="none" w="med" len="med"/>
              <a:tailEnd type="triangle" w="med" len="med"/>
            </a:ln>
          </p:spPr>
        </p:sp>
        <p:grpSp>
          <p:nvGrpSpPr>
            <p:cNvPr id="37964" name="Group 199"/>
            <p:cNvGrpSpPr/>
            <p:nvPr/>
          </p:nvGrpSpPr>
          <p:grpSpPr>
            <a:xfrm>
              <a:off x="1296" y="3456"/>
              <a:ext cx="624" cy="290"/>
              <a:chOff x="3956" y="1776"/>
              <a:chExt cx="1516" cy="459"/>
            </a:xfrm>
          </p:grpSpPr>
          <p:sp>
            <p:nvSpPr>
              <p:cNvPr id="37965" name="Text Box 200"/>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37966" name="Text Box 201"/>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67" name="Group 202"/>
            <p:cNvGrpSpPr/>
            <p:nvPr/>
          </p:nvGrpSpPr>
          <p:grpSpPr>
            <a:xfrm>
              <a:off x="2208" y="3456"/>
              <a:ext cx="624" cy="290"/>
              <a:chOff x="3956" y="1776"/>
              <a:chExt cx="1516" cy="459"/>
            </a:xfrm>
          </p:grpSpPr>
          <p:sp>
            <p:nvSpPr>
              <p:cNvPr id="37968" name="Text Box 203"/>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7969" name="Text Box 204"/>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70" name="Group 205"/>
            <p:cNvGrpSpPr/>
            <p:nvPr/>
          </p:nvGrpSpPr>
          <p:grpSpPr>
            <a:xfrm>
              <a:off x="3120" y="3456"/>
              <a:ext cx="624" cy="290"/>
              <a:chOff x="3956" y="1776"/>
              <a:chExt cx="1516" cy="459"/>
            </a:xfrm>
          </p:grpSpPr>
          <p:sp>
            <p:nvSpPr>
              <p:cNvPr id="37971" name="Text Box 206"/>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37972" name="Text Box 207"/>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73" name="Line 208"/>
            <p:cNvSpPr/>
            <p:nvPr/>
          </p:nvSpPr>
          <p:spPr>
            <a:xfrm>
              <a:off x="912" y="3648"/>
              <a:ext cx="384" cy="0"/>
            </a:xfrm>
            <a:prstGeom prst="line">
              <a:avLst/>
            </a:prstGeom>
            <a:ln w="28575" cap="flat" cmpd="sng">
              <a:solidFill>
                <a:srgbClr val="00FF00"/>
              </a:solidFill>
              <a:prstDash val="solid"/>
              <a:miter/>
              <a:headEnd type="none" w="med" len="med"/>
              <a:tailEnd type="triangle" w="med" len="med"/>
            </a:ln>
          </p:spPr>
        </p:sp>
        <p:sp>
          <p:nvSpPr>
            <p:cNvPr id="37974" name="Line 209"/>
            <p:cNvSpPr/>
            <p:nvPr/>
          </p:nvSpPr>
          <p:spPr>
            <a:xfrm>
              <a:off x="1824" y="3648"/>
              <a:ext cx="384" cy="0"/>
            </a:xfrm>
            <a:prstGeom prst="line">
              <a:avLst/>
            </a:prstGeom>
            <a:ln w="28575" cap="flat" cmpd="sng">
              <a:solidFill>
                <a:srgbClr val="00FF00"/>
              </a:solidFill>
              <a:prstDash val="solid"/>
              <a:miter/>
              <a:headEnd type="none" w="med" len="med"/>
              <a:tailEnd type="triangle" w="med" len="med"/>
            </a:ln>
          </p:spPr>
        </p:sp>
        <p:sp>
          <p:nvSpPr>
            <p:cNvPr id="37975" name="Line 210"/>
            <p:cNvSpPr/>
            <p:nvPr/>
          </p:nvSpPr>
          <p:spPr>
            <a:xfrm>
              <a:off x="2736" y="3648"/>
              <a:ext cx="384" cy="0"/>
            </a:xfrm>
            <a:prstGeom prst="line">
              <a:avLst/>
            </a:prstGeom>
            <a:ln w="28575" cap="flat" cmpd="sng">
              <a:solidFill>
                <a:srgbClr val="00FF00"/>
              </a:solidFill>
              <a:prstDash val="solid"/>
              <a:miter/>
              <a:headEnd type="none" w="med" len="med"/>
              <a:tailEnd type="triangle" w="med" len="med"/>
            </a:ln>
          </p:spPr>
        </p:sp>
        <p:grpSp>
          <p:nvGrpSpPr>
            <p:cNvPr id="37976" name="Group 211"/>
            <p:cNvGrpSpPr/>
            <p:nvPr/>
          </p:nvGrpSpPr>
          <p:grpSpPr>
            <a:xfrm>
              <a:off x="1296" y="3840"/>
              <a:ext cx="624" cy="290"/>
              <a:chOff x="3956" y="1776"/>
              <a:chExt cx="1516" cy="459"/>
            </a:xfrm>
          </p:grpSpPr>
          <p:sp>
            <p:nvSpPr>
              <p:cNvPr id="37977" name="Text Box 212"/>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37978" name="Text Box 213"/>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79" name="Group 214"/>
            <p:cNvGrpSpPr/>
            <p:nvPr/>
          </p:nvGrpSpPr>
          <p:grpSpPr>
            <a:xfrm>
              <a:off x="2208" y="3840"/>
              <a:ext cx="624" cy="290"/>
              <a:chOff x="3956" y="1776"/>
              <a:chExt cx="1516" cy="459"/>
            </a:xfrm>
          </p:grpSpPr>
          <p:sp>
            <p:nvSpPr>
              <p:cNvPr id="37980" name="Text Box 215"/>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7981" name="Text Box 216"/>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grpSp>
          <p:nvGrpSpPr>
            <p:cNvPr id="37982" name="Group 217"/>
            <p:cNvGrpSpPr/>
            <p:nvPr/>
          </p:nvGrpSpPr>
          <p:grpSpPr>
            <a:xfrm>
              <a:off x="3120" y="3840"/>
              <a:ext cx="624" cy="290"/>
              <a:chOff x="3956" y="1776"/>
              <a:chExt cx="1516" cy="459"/>
            </a:xfrm>
          </p:grpSpPr>
          <p:sp>
            <p:nvSpPr>
              <p:cNvPr id="37983" name="Text Box 218"/>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7984" name="Text Box 219"/>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7985" name="Line 220"/>
            <p:cNvSpPr/>
            <p:nvPr/>
          </p:nvSpPr>
          <p:spPr>
            <a:xfrm>
              <a:off x="912" y="4032"/>
              <a:ext cx="384" cy="0"/>
            </a:xfrm>
            <a:prstGeom prst="line">
              <a:avLst/>
            </a:prstGeom>
            <a:ln w="28575" cap="flat" cmpd="sng">
              <a:solidFill>
                <a:srgbClr val="00FF00"/>
              </a:solidFill>
              <a:prstDash val="solid"/>
              <a:miter/>
              <a:headEnd type="none" w="med" len="med"/>
              <a:tailEnd type="triangle" w="med" len="med"/>
            </a:ln>
          </p:spPr>
        </p:sp>
        <p:sp>
          <p:nvSpPr>
            <p:cNvPr id="37986" name="Line 221"/>
            <p:cNvSpPr/>
            <p:nvPr/>
          </p:nvSpPr>
          <p:spPr>
            <a:xfrm>
              <a:off x="1824" y="4032"/>
              <a:ext cx="384" cy="0"/>
            </a:xfrm>
            <a:prstGeom prst="line">
              <a:avLst/>
            </a:prstGeom>
            <a:ln w="28575" cap="flat" cmpd="sng">
              <a:solidFill>
                <a:srgbClr val="00FF00"/>
              </a:solidFill>
              <a:prstDash val="solid"/>
              <a:miter/>
              <a:headEnd type="none" w="med" len="med"/>
              <a:tailEnd type="triangle" w="med" len="med"/>
            </a:ln>
          </p:spPr>
        </p:sp>
        <p:sp>
          <p:nvSpPr>
            <p:cNvPr id="37987" name="Line 222"/>
            <p:cNvSpPr/>
            <p:nvPr/>
          </p:nvSpPr>
          <p:spPr>
            <a:xfrm>
              <a:off x="2736" y="4032"/>
              <a:ext cx="384" cy="0"/>
            </a:xfrm>
            <a:prstGeom prst="line">
              <a:avLst/>
            </a:prstGeom>
            <a:ln w="28575" cap="flat" cmpd="sng">
              <a:solidFill>
                <a:srgbClr val="00FF00"/>
              </a:solidFill>
              <a:prstDash val="solid"/>
              <a:miter/>
              <a:headEnd type="none" w="med" len="med"/>
              <a:tailEnd type="triangle" w="med" len="med"/>
            </a:ln>
          </p:spPr>
        </p:sp>
        <p:grpSp>
          <p:nvGrpSpPr>
            <p:cNvPr id="37988" name="Group 223"/>
            <p:cNvGrpSpPr/>
            <p:nvPr/>
          </p:nvGrpSpPr>
          <p:grpSpPr>
            <a:xfrm>
              <a:off x="4032" y="3840"/>
              <a:ext cx="624" cy="290"/>
              <a:chOff x="3956" y="1776"/>
              <a:chExt cx="1516" cy="459"/>
            </a:xfrm>
          </p:grpSpPr>
          <p:sp>
            <p:nvSpPr>
              <p:cNvPr id="37989" name="Text Box 224"/>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7990" name="Text Box 225"/>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91" name="Line 226"/>
            <p:cNvSpPr/>
            <p:nvPr/>
          </p:nvSpPr>
          <p:spPr>
            <a:xfrm>
              <a:off x="3648" y="4032"/>
              <a:ext cx="384" cy="0"/>
            </a:xfrm>
            <a:prstGeom prst="line">
              <a:avLst/>
            </a:prstGeom>
            <a:ln w="28575" cap="flat" cmpd="sng">
              <a:solidFill>
                <a:srgbClr val="00FF00"/>
              </a:solidFill>
              <a:prstDash val="solid"/>
              <a:miter/>
              <a:headEnd type="none" w="med" len="med"/>
              <a:tailEnd type="triangle" w="med" len="med"/>
            </a:ln>
          </p:spPr>
        </p:sp>
        <p:grpSp>
          <p:nvGrpSpPr>
            <p:cNvPr id="37992" name="Group 227"/>
            <p:cNvGrpSpPr/>
            <p:nvPr/>
          </p:nvGrpSpPr>
          <p:grpSpPr>
            <a:xfrm>
              <a:off x="4032" y="2256"/>
              <a:ext cx="624" cy="290"/>
              <a:chOff x="3956" y="1776"/>
              <a:chExt cx="1516" cy="459"/>
            </a:xfrm>
          </p:grpSpPr>
          <p:sp>
            <p:nvSpPr>
              <p:cNvPr id="37993" name="Text Box 228"/>
              <p:cNvSpPr txBox="1"/>
              <p:nvPr/>
            </p:nvSpPr>
            <p:spPr>
              <a:xfrm>
                <a:off x="3956" y="1776"/>
                <a:ext cx="889"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37994" name="Text Box 229"/>
              <p:cNvSpPr txBox="1"/>
              <p:nvPr/>
            </p:nvSpPr>
            <p:spPr>
              <a:xfrm>
                <a:off x="4845" y="1776"/>
                <a:ext cx="627" cy="459"/>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7995" name="Line 230"/>
            <p:cNvSpPr/>
            <p:nvPr/>
          </p:nvSpPr>
          <p:spPr>
            <a:xfrm>
              <a:off x="3648" y="2448"/>
              <a:ext cx="384" cy="0"/>
            </a:xfrm>
            <a:prstGeom prst="line">
              <a:avLst/>
            </a:prstGeom>
            <a:ln w="28575" cap="flat" cmpd="sng">
              <a:solidFill>
                <a:srgbClr val="00FF00"/>
              </a:solidFill>
              <a:prstDash val="solid"/>
              <a:miter/>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p:cTn id="7" dur="500" fill="hold"/>
                                        <p:tgtEl>
                                          <p:spTgt spid="35845"/>
                                        </p:tgtEl>
                                        <p:attrNameLst>
                                          <p:attrName>ppt_x</p:attrName>
                                        </p:attrNameLst>
                                      </p:cBhvr>
                                      <p:tavLst>
                                        <p:tav tm="0">
                                          <p:val>
                                            <p:strVal val="0-#ppt_w/2"/>
                                          </p:val>
                                        </p:tav>
                                        <p:tav tm="100000">
                                          <p:val>
                                            <p:strVal val="#ppt_x"/>
                                          </p:val>
                                        </p:tav>
                                      </p:tavLst>
                                    </p:anim>
                                    <p:anim calcmode="lin" valueType="num">
                                      <p:cBhvr>
                                        <p:cTn id="8" dur="500" fill="hold"/>
                                        <p:tgtEl>
                                          <p:spTgt spid="358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0-#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79946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有向图的邻接表，按出度来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构建</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36869" name="表格 36868"/>
          <p:cNvGraphicFramePr/>
          <p:nvPr>
            <p:custDataLst>
              <p:tags r:id="rId1"/>
            </p:custDataLst>
          </p:nvPr>
        </p:nvGraphicFramePr>
        <p:xfrm>
          <a:off x="1426528" y="2133283"/>
          <a:ext cx="1295400" cy="2971800"/>
        </p:xfrm>
        <a:graphic>
          <a:graphicData uri="http://schemas.openxmlformats.org/drawingml/2006/table">
            <a:tbl>
              <a:tblPr/>
              <a:tblGrid>
                <a:gridCol w="739775"/>
                <a:gridCol w="555625"/>
              </a:tblGrid>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3">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B</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C</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2">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D</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E</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8" name="Group 146"/>
          <p:cNvGrpSpPr/>
          <p:nvPr/>
        </p:nvGrpSpPr>
        <p:grpSpPr>
          <a:xfrm>
            <a:off x="2569528" y="2133283"/>
            <a:ext cx="4495800" cy="2289175"/>
            <a:chOff x="1104" y="2016"/>
            <a:chExt cx="2832" cy="1442"/>
          </a:xfrm>
        </p:grpSpPr>
        <p:grpSp>
          <p:nvGrpSpPr>
            <p:cNvPr id="38937" name="Group 147"/>
            <p:cNvGrpSpPr/>
            <p:nvPr/>
          </p:nvGrpSpPr>
          <p:grpSpPr>
            <a:xfrm>
              <a:off x="1488" y="2016"/>
              <a:ext cx="624" cy="290"/>
              <a:chOff x="2660" y="2064"/>
              <a:chExt cx="1516" cy="290"/>
            </a:xfrm>
          </p:grpSpPr>
          <p:sp>
            <p:nvSpPr>
              <p:cNvPr id="38938" name="Text Box 148"/>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8939" name="Text Box 149"/>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8940" name="Line 150"/>
            <p:cNvSpPr/>
            <p:nvPr/>
          </p:nvSpPr>
          <p:spPr>
            <a:xfrm>
              <a:off x="1104" y="2208"/>
              <a:ext cx="384" cy="0"/>
            </a:xfrm>
            <a:prstGeom prst="line">
              <a:avLst/>
            </a:prstGeom>
            <a:ln w="28575" cap="flat" cmpd="sng">
              <a:solidFill>
                <a:srgbClr val="00FF00"/>
              </a:solidFill>
              <a:prstDash val="solid"/>
              <a:miter/>
              <a:headEnd type="none" w="med" len="med"/>
              <a:tailEnd type="triangle" w="med" len="med"/>
            </a:ln>
          </p:spPr>
        </p:sp>
        <p:grpSp>
          <p:nvGrpSpPr>
            <p:cNvPr id="38941" name="Group 151"/>
            <p:cNvGrpSpPr/>
            <p:nvPr/>
          </p:nvGrpSpPr>
          <p:grpSpPr>
            <a:xfrm>
              <a:off x="2400" y="2016"/>
              <a:ext cx="624" cy="290"/>
              <a:chOff x="2660" y="2064"/>
              <a:chExt cx="1516" cy="290"/>
            </a:xfrm>
          </p:grpSpPr>
          <p:sp>
            <p:nvSpPr>
              <p:cNvPr id="38942" name="Text Box 152"/>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8943" name="Text Box 153"/>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8944" name="Line 154"/>
            <p:cNvSpPr/>
            <p:nvPr/>
          </p:nvSpPr>
          <p:spPr>
            <a:xfrm>
              <a:off x="2016" y="2208"/>
              <a:ext cx="384" cy="0"/>
            </a:xfrm>
            <a:prstGeom prst="line">
              <a:avLst/>
            </a:prstGeom>
            <a:ln w="28575" cap="flat" cmpd="sng">
              <a:solidFill>
                <a:srgbClr val="00FF00"/>
              </a:solidFill>
              <a:prstDash val="solid"/>
              <a:miter/>
              <a:headEnd type="none" w="med" len="med"/>
              <a:tailEnd type="triangle" w="med" len="med"/>
            </a:ln>
          </p:spPr>
        </p:sp>
        <p:grpSp>
          <p:nvGrpSpPr>
            <p:cNvPr id="38945" name="Group 155"/>
            <p:cNvGrpSpPr/>
            <p:nvPr/>
          </p:nvGrpSpPr>
          <p:grpSpPr>
            <a:xfrm>
              <a:off x="3312" y="2016"/>
              <a:ext cx="624" cy="290"/>
              <a:chOff x="2660" y="2064"/>
              <a:chExt cx="1516" cy="290"/>
            </a:xfrm>
          </p:grpSpPr>
          <p:sp>
            <p:nvSpPr>
              <p:cNvPr id="38946" name="Text Box 156"/>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8947" name="Text Box 157"/>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8948" name="Line 158"/>
            <p:cNvSpPr/>
            <p:nvPr/>
          </p:nvSpPr>
          <p:spPr>
            <a:xfrm>
              <a:off x="2928" y="2208"/>
              <a:ext cx="384" cy="0"/>
            </a:xfrm>
            <a:prstGeom prst="line">
              <a:avLst/>
            </a:prstGeom>
            <a:ln w="28575" cap="flat" cmpd="sng">
              <a:solidFill>
                <a:srgbClr val="00FF00"/>
              </a:solidFill>
              <a:prstDash val="solid"/>
              <a:miter/>
              <a:headEnd type="none" w="med" len="med"/>
              <a:tailEnd type="triangle" w="med" len="med"/>
            </a:ln>
          </p:spPr>
        </p:sp>
        <p:grpSp>
          <p:nvGrpSpPr>
            <p:cNvPr id="38949" name="Group 159"/>
            <p:cNvGrpSpPr/>
            <p:nvPr/>
          </p:nvGrpSpPr>
          <p:grpSpPr>
            <a:xfrm>
              <a:off x="1488" y="2400"/>
              <a:ext cx="624" cy="290"/>
              <a:chOff x="2660" y="2064"/>
              <a:chExt cx="1516" cy="290"/>
            </a:xfrm>
          </p:grpSpPr>
          <p:sp>
            <p:nvSpPr>
              <p:cNvPr id="38950" name="Text Box 160"/>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8951" name="Text Box 161"/>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8952" name="Line 162"/>
            <p:cNvSpPr/>
            <p:nvPr/>
          </p:nvSpPr>
          <p:spPr>
            <a:xfrm>
              <a:off x="1104" y="2592"/>
              <a:ext cx="384" cy="0"/>
            </a:xfrm>
            <a:prstGeom prst="line">
              <a:avLst/>
            </a:prstGeom>
            <a:ln w="28575" cap="flat" cmpd="sng">
              <a:solidFill>
                <a:srgbClr val="00FF00"/>
              </a:solidFill>
              <a:prstDash val="solid"/>
              <a:miter/>
              <a:headEnd type="none" w="med" len="med"/>
              <a:tailEnd type="triangle" w="med" len="med"/>
            </a:ln>
          </p:spPr>
        </p:sp>
        <p:grpSp>
          <p:nvGrpSpPr>
            <p:cNvPr id="38953" name="Group 163"/>
            <p:cNvGrpSpPr/>
            <p:nvPr/>
          </p:nvGrpSpPr>
          <p:grpSpPr>
            <a:xfrm>
              <a:off x="1488" y="2784"/>
              <a:ext cx="624" cy="290"/>
              <a:chOff x="2660" y="2064"/>
              <a:chExt cx="1516" cy="290"/>
            </a:xfrm>
          </p:grpSpPr>
          <p:sp>
            <p:nvSpPr>
              <p:cNvPr id="38954" name="Text Box 164"/>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8955" name="Text Box 165"/>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8956" name="Line 166"/>
            <p:cNvSpPr/>
            <p:nvPr/>
          </p:nvSpPr>
          <p:spPr>
            <a:xfrm>
              <a:off x="1104" y="2976"/>
              <a:ext cx="384" cy="0"/>
            </a:xfrm>
            <a:prstGeom prst="line">
              <a:avLst/>
            </a:prstGeom>
            <a:ln w="28575" cap="flat" cmpd="sng">
              <a:solidFill>
                <a:srgbClr val="00FF00"/>
              </a:solidFill>
              <a:prstDash val="solid"/>
              <a:miter/>
              <a:headEnd type="none" w="med" len="med"/>
              <a:tailEnd type="triangle" w="med" len="med"/>
            </a:ln>
          </p:spPr>
        </p:sp>
        <p:grpSp>
          <p:nvGrpSpPr>
            <p:cNvPr id="38957" name="Group 167"/>
            <p:cNvGrpSpPr/>
            <p:nvPr/>
          </p:nvGrpSpPr>
          <p:grpSpPr>
            <a:xfrm>
              <a:off x="1488" y="3168"/>
              <a:ext cx="624" cy="290"/>
              <a:chOff x="2660" y="2064"/>
              <a:chExt cx="1516" cy="290"/>
            </a:xfrm>
          </p:grpSpPr>
          <p:sp>
            <p:nvSpPr>
              <p:cNvPr id="38958" name="Text Box 168"/>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8959" name="Text Box 169"/>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8960" name="Line 170"/>
            <p:cNvSpPr/>
            <p:nvPr/>
          </p:nvSpPr>
          <p:spPr>
            <a:xfrm>
              <a:off x="1104" y="3360"/>
              <a:ext cx="384" cy="0"/>
            </a:xfrm>
            <a:prstGeom prst="line">
              <a:avLst/>
            </a:prstGeom>
            <a:ln w="28575" cap="flat" cmpd="sng">
              <a:solidFill>
                <a:srgbClr val="00FF00"/>
              </a:solidFill>
              <a:prstDash val="solid"/>
              <a:miter/>
              <a:headEnd type="none" w="med" len="med"/>
              <a:tailEnd type="triangle" w="med" len="med"/>
            </a:ln>
          </p:spPr>
        </p:sp>
      </p:grpSp>
      <p:grpSp>
        <p:nvGrpSpPr>
          <p:cNvPr id="38961" name="Group 171"/>
          <p:cNvGrpSpPr/>
          <p:nvPr/>
        </p:nvGrpSpPr>
        <p:grpSpPr>
          <a:xfrm>
            <a:off x="6385878" y="3285808"/>
            <a:ext cx="2819400" cy="2286000"/>
            <a:chOff x="3696" y="2784"/>
            <a:chExt cx="1920" cy="1536"/>
          </a:xfrm>
        </p:grpSpPr>
        <p:sp>
          <p:nvSpPr>
            <p:cNvPr id="38962" name="Line 172"/>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38963" name="Line 173"/>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38964" name="Line 174"/>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38965" name="Line 175"/>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38966" name="Line 176"/>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38967" name="Line 177"/>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38968" name="Oval 178"/>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8969" name="Oval 179"/>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8970" name="Oval 180"/>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8971" name="Oval 181"/>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38972" name="Oval 182"/>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图(Graph)是一种比线性表和树更为复杂的数据结构。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线性结构：是研究数据元素之间的一对一关系，数据元素之间有明显顺序管理</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树结构：是研究数据元素之间的一对多的关系，数据元素之间有明显的层次关系</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图结构：是研究数据元素之间的多对多的关系。任意两个元素之间可能存在关系，即结点之间的关系可以是任意的，图中任意元素之间都可能相关。</a:t>
            </a:r>
            <a:endParaRPr lang="zh-CN" altLang="en-US" sz="24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92519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带权有向图的邻接表，按出度来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构建</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37893" name="表格 37892"/>
          <p:cNvGraphicFramePr/>
          <p:nvPr>
            <p:custDataLst>
              <p:tags r:id="rId1"/>
            </p:custDataLst>
          </p:nvPr>
        </p:nvGraphicFramePr>
        <p:xfrm>
          <a:off x="1919288" y="2205038"/>
          <a:ext cx="1295400" cy="2971800"/>
        </p:xfrm>
        <a:graphic>
          <a:graphicData uri="http://schemas.openxmlformats.org/drawingml/2006/table">
            <a:tbl>
              <a:tblPr/>
              <a:tblGrid>
                <a:gridCol w="739775"/>
                <a:gridCol w="555625"/>
              </a:tblGrid>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3">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B</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C</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2">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D</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E</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39960" name="Group 81"/>
          <p:cNvGrpSpPr/>
          <p:nvPr/>
        </p:nvGrpSpPr>
        <p:grpSpPr>
          <a:xfrm>
            <a:off x="3062288" y="2205038"/>
            <a:ext cx="5181600" cy="2517775"/>
            <a:chOff x="1104" y="2016"/>
            <a:chExt cx="3264" cy="1586"/>
          </a:xfrm>
        </p:grpSpPr>
        <p:grpSp>
          <p:nvGrpSpPr>
            <p:cNvPr id="39961" name="Group 82"/>
            <p:cNvGrpSpPr/>
            <p:nvPr/>
          </p:nvGrpSpPr>
          <p:grpSpPr>
            <a:xfrm>
              <a:off x="1440" y="2016"/>
              <a:ext cx="816" cy="290"/>
              <a:chOff x="2784" y="1680"/>
              <a:chExt cx="2160" cy="290"/>
            </a:xfrm>
          </p:grpSpPr>
          <p:sp>
            <p:nvSpPr>
              <p:cNvPr id="39962" name="Text Box 83"/>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39963" name="Text Box 84"/>
              <p:cNvSpPr txBox="1"/>
              <p:nvPr/>
            </p:nvSpPr>
            <p:spPr>
              <a:xfrm>
                <a:off x="3552" y="1680"/>
                <a:ext cx="81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solidFill>
                      <a:schemeClr val="hlink"/>
                    </a:solidFill>
                    <a:latin typeface="Tahoma" panose="020B0604030504040204" charset="0"/>
                    <a:ea typeface="宋体" panose="02010600030101010101" pitchFamily="2" charset="-122"/>
                  </a:rPr>
                  <a:t>5</a:t>
                </a:r>
                <a:endParaRPr lang="en-US" altLang="zh-CN" sz="2400" dirty="0">
                  <a:solidFill>
                    <a:schemeClr val="hlink"/>
                  </a:solidFill>
                  <a:latin typeface="Tahoma" panose="020B0604030504040204" charset="0"/>
                  <a:ea typeface="宋体" panose="02010600030101010101" pitchFamily="2" charset="-122"/>
                </a:endParaRPr>
              </a:p>
            </p:txBody>
          </p:sp>
          <p:sp>
            <p:nvSpPr>
              <p:cNvPr id="39964" name="Text Box 85"/>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9965" name="Line 86"/>
            <p:cNvSpPr/>
            <p:nvPr/>
          </p:nvSpPr>
          <p:spPr>
            <a:xfrm>
              <a:off x="1104" y="2160"/>
              <a:ext cx="336" cy="0"/>
            </a:xfrm>
            <a:prstGeom prst="line">
              <a:avLst/>
            </a:prstGeom>
            <a:ln w="28575" cap="flat" cmpd="sng">
              <a:solidFill>
                <a:srgbClr val="00FF00"/>
              </a:solidFill>
              <a:prstDash val="solid"/>
              <a:miter/>
              <a:headEnd type="none" w="med" len="med"/>
              <a:tailEnd type="triangle" w="med" len="med"/>
            </a:ln>
          </p:spPr>
        </p:sp>
        <p:grpSp>
          <p:nvGrpSpPr>
            <p:cNvPr id="39966" name="Group 87"/>
            <p:cNvGrpSpPr/>
            <p:nvPr/>
          </p:nvGrpSpPr>
          <p:grpSpPr>
            <a:xfrm>
              <a:off x="2496" y="2016"/>
              <a:ext cx="816" cy="290"/>
              <a:chOff x="2784" y="1680"/>
              <a:chExt cx="2160" cy="290"/>
            </a:xfrm>
          </p:grpSpPr>
          <p:sp>
            <p:nvSpPr>
              <p:cNvPr id="39967" name="Text Box 88"/>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39968" name="Text Box 89"/>
              <p:cNvSpPr txBox="1"/>
              <p:nvPr/>
            </p:nvSpPr>
            <p:spPr>
              <a:xfrm>
                <a:off x="3552" y="1680"/>
                <a:ext cx="81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solidFill>
                      <a:schemeClr val="hlink"/>
                    </a:solidFill>
                    <a:latin typeface="Tahoma" panose="020B0604030504040204" charset="0"/>
                    <a:ea typeface="宋体" panose="02010600030101010101" pitchFamily="2" charset="-122"/>
                  </a:rPr>
                  <a:t>7</a:t>
                </a:r>
                <a:endParaRPr lang="en-US" altLang="zh-CN" sz="2400" dirty="0">
                  <a:solidFill>
                    <a:schemeClr val="hlink"/>
                  </a:solidFill>
                  <a:latin typeface="Tahoma" panose="020B0604030504040204" charset="0"/>
                  <a:ea typeface="宋体" panose="02010600030101010101" pitchFamily="2" charset="-122"/>
                </a:endParaRPr>
              </a:p>
            </p:txBody>
          </p:sp>
          <p:sp>
            <p:nvSpPr>
              <p:cNvPr id="39969" name="Text Box 90"/>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39970" name="Line 91"/>
            <p:cNvSpPr/>
            <p:nvPr/>
          </p:nvSpPr>
          <p:spPr>
            <a:xfrm>
              <a:off x="2160" y="2160"/>
              <a:ext cx="336" cy="0"/>
            </a:xfrm>
            <a:prstGeom prst="line">
              <a:avLst/>
            </a:prstGeom>
            <a:ln w="28575" cap="flat" cmpd="sng">
              <a:solidFill>
                <a:srgbClr val="00FF00"/>
              </a:solidFill>
              <a:prstDash val="solid"/>
              <a:miter/>
              <a:headEnd type="none" w="med" len="med"/>
              <a:tailEnd type="triangle" w="med" len="med"/>
            </a:ln>
          </p:spPr>
        </p:sp>
        <p:grpSp>
          <p:nvGrpSpPr>
            <p:cNvPr id="39971" name="Group 92"/>
            <p:cNvGrpSpPr/>
            <p:nvPr/>
          </p:nvGrpSpPr>
          <p:grpSpPr>
            <a:xfrm>
              <a:off x="3552" y="2016"/>
              <a:ext cx="816" cy="290"/>
              <a:chOff x="2784" y="1680"/>
              <a:chExt cx="2160" cy="290"/>
            </a:xfrm>
          </p:grpSpPr>
          <p:sp>
            <p:nvSpPr>
              <p:cNvPr id="39972" name="Text Box 93"/>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9973" name="Text Box 94"/>
              <p:cNvSpPr txBox="1"/>
              <p:nvPr/>
            </p:nvSpPr>
            <p:spPr>
              <a:xfrm>
                <a:off x="3552" y="1680"/>
                <a:ext cx="815"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solidFill>
                      <a:schemeClr val="hlink"/>
                    </a:solidFill>
                    <a:latin typeface="Tahoma" panose="020B0604030504040204" charset="0"/>
                    <a:ea typeface="宋体" panose="02010600030101010101" pitchFamily="2" charset="-122"/>
                  </a:rPr>
                  <a:t>15</a:t>
                </a:r>
                <a:endParaRPr lang="en-US" altLang="zh-CN" sz="2400" dirty="0">
                  <a:solidFill>
                    <a:schemeClr val="hlink"/>
                  </a:solidFill>
                  <a:latin typeface="Tahoma" panose="020B0604030504040204" charset="0"/>
                  <a:ea typeface="宋体" panose="02010600030101010101" pitchFamily="2" charset="-122"/>
                </a:endParaRPr>
              </a:p>
            </p:txBody>
          </p:sp>
          <p:sp>
            <p:nvSpPr>
              <p:cNvPr id="39974" name="Text Box 95"/>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9975" name="Line 96"/>
            <p:cNvSpPr/>
            <p:nvPr/>
          </p:nvSpPr>
          <p:spPr>
            <a:xfrm>
              <a:off x="3216" y="2160"/>
              <a:ext cx="336" cy="0"/>
            </a:xfrm>
            <a:prstGeom prst="line">
              <a:avLst/>
            </a:prstGeom>
            <a:ln w="28575" cap="flat" cmpd="sng">
              <a:solidFill>
                <a:srgbClr val="00FF00"/>
              </a:solidFill>
              <a:prstDash val="solid"/>
              <a:miter/>
              <a:headEnd type="none" w="med" len="med"/>
              <a:tailEnd type="triangle" w="med" len="med"/>
            </a:ln>
          </p:spPr>
        </p:sp>
        <p:grpSp>
          <p:nvGrpSpPr>
            <p:cNvPr id="39976" name="Group 97"/>
            <p:cNvGrpSpPr/>
            <p:nvPr/>
          </p:nvGrpSpPr>
          <p:grpSpPr>
            <a:xfrm>
              <a:off x="1440" y="2448"/>
              <a:ext cx="816" cy="290"/>
              <a:chOff x="2784" y="1680"/>
              <a:chExt cx="2160" cy="290"/>
            </a:xfrm>
          </p:grpSpPr>
          <p:sp>
            <p:nvSpPr>
              <p:cNvPr id="39977" name="Text Box 98"/>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9978" name="Text Box 99"/>
              <p:cNvSpPr txBox="1"/>
              <p:nvPr/>
            </p:nvSpPr>
            <p:spPr>
              <a:xfrm>
                <a:off x="3552" y="1680"/>
                <a:ext cx="815"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solidFill>
                      <a:schemeClr val="hlink"/>
                    </a:solidFill>
                    <a:latin typeface="Tahoma" panose="020B0604030504040204" charset="0"/>
                    <a:ea typeface="宋体" panose="02010600030101010101" pitchFamily="2" charset="-122"/>
                  </a:rPr>
                  <a:t>5</a:t>
                </a:r>
                <a:endParaRPr lang="en-US" altLang="zh-CN" sz="2400" dirty="0">
                  <a:solidFill>
                    <a:schemeClr val="hlink"/>
                  </a:solidFill>
                  <a:latin typeface="Tahoma" panose="020B0604030504040204" charset="0"/>
                  <a:ea typeface="宋体" panose="02010600030101010101" pitchFamily="2" charset="-122"/>
                </a:endParaRPr>
              </a:p>
            </p:txBody>
          </p:sp>
          <p:sp>
            <p:nvSpPr>
              <p:cNvPr id="39979" name="Text Box 100"/>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9980" name="Line 101"/>
            <p:cNvSpPr/>
            <p:nvPr/>
          </p:nvSpPr>
          <p:spPr>
            <a:xfrm>
              <a:off x="1104" y="2592"/>
              <a:ext cx="336" cy="0"/>
            </a:xfrm>
            <a:prstGeom prst="line">
              <a:avLst/>
            </a:prstGeom>
            <a:ln w="28575" cap="flat" cmpd="sng">
              <a:solidFill>
                <a:srgbClr val="00FF00"/>
              </a:solidFill>
              <a:prstDash val="solid"/>
              <a:miter/>
              <a:headEnd type="none" w="med" len="med"/>
              <a:tailEnd type="triangle" w="med" len="med"/>
            </a:ln>
          </p:spPr>
        </p:sp>
        <p:grpSp>
          <p:nvGrpSpPr>
            <p:cNvPr id="39981" name="Group 102"/>
            <p:cNvGrpSpPr/>
            <p:nvPr/>
          </p:nvGrpSpPr>
          <p:grpSpPr>
            <a:xfrm>
              <a:off x="1440" y="2880"/>
              <a:ext cx="816" cy="290"/>
              <a:chOff x="2784" y="1680"/>
              <a:chExt cx="2160" cy="290"/>
            </a:xfrm>
          </p:grpSpPr>
          <p:sp>
            <p:nvSpPr>
              <p:cNvPr id="39982" name="Text Box 103"/>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4</a:t>
                </a:r>
                <a:endParaRPr lang="en-US" altLang="zh-CN" sz="2400" dirty="0">
                  <a:latin typeface="Tahoma" panose="020B0604030504040204" charset="0"/>
                  <a:ea typeface="宋体" panose="02010600030101010101" pitchFamily="2" charset="-122"/>
                </a:endParaRPr>
              </a:p>
            </p:txBody>
          </p:sp>
          <p:sp>
            <p:nvSpPr>
              <p:cNvPr id="39983" name="Text Box 104"/>
              <p:cNvSpPr txBox="1"/>
              <p:nvPr/>
            </p:nvSpPr>
            <p:spPr>
              <a:xfrm>
                <a:off x="3552" y="1680"/>
                <a:ext cx="815"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solidFill>
                      <a:schemeClr val="hlink"/>
                    </a:solidFill>
                    <a:latin typeface="Tahoma" panose="020B0604030504040204" charset="0"/>
                    <a:ea typeface="宋体" panose="02010600030101010101" pitchFamily="2" charset="-122"/>
                  </a:rPr>
                  <a:t>1</a:t>
                </a:r>
                <a:endParaRPr lang="en-US" altLang="zh-CN" sz="2400" dirty="0">
                  <a:solidFill>
                    <a:schemeClr val="hlink"/>
                  </a:solidFill>
                  <a:latin typeface="Tahoma" panose="020B0604030504040204" charset="0"/>
                  <a:ea typeface="宋体" panose="02010600030101010101" pitchFamily="2" charset="-122"/>
                </a:endParaRPr>
              </a:p>
            </p:txBody>
          </p:sp>
          <p:sp>
            <p:nvSpPr>
              <p:cNvPr id="39984" name="Text Box 105"/>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9985" name="Line 106"/>
            <p:cNvSpPr/>
            <p:nvPr/>
          </p:nvSpPr>
          <p:spPr>
            <a:xfrm>
              <a:off x="1104" y="3024"/>
              <a:ext cx="336" cy="0"/>
            </a:xfrm>
            <a:prstGeom prst="line">
              <a:avLst/>
            </a:prstGeom>
            <a:ln w="28575" cap="flat" cmpd="sng">
              <a:solidFill>
                <a:srgbClr val="00FF00"/>
              </a:solidFill>
              <a:prstDash val="solid"/>
              <a:miter/>
              <a:headEnd type="none" w="med" len="med"/>
              <a:tailEnd type="triangle" w="med" len="med"/>
            </a:ln>
          </p:spPr>
        </p:sp>
        <p:grpSp>
          <p:nvGrpSpPr>
            <p:cNvPr id="39986" name="Group 107"/>
            <p:cNvGrpSpPr/>
            <p:nvPr/>
          </p:nvGrpSpPr>
          <p:grpSpPr>
            <a:xfrm>
              <a:off x="1440" y="3312"/>
              <a:ext cx="816" cy="290"/>
              <a:chOff x="2784" y="1680"/>
              <a:chExt cx="2160" cy="290"/>
            </a:xfrm>
          </p:grpSpPr>
          <p:sp>
            <p:nvSpPr>
              <p:cNvPr id="39987" name="Text Box 108"/>
              <p:cNvSpPr txBox="1"/>
              <p:nvPr/>
            </p:nvSpPr>
            <p:spPr>
              <a:xfrm>
                <a:off x="2784" y="168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39988" name="Text Box 109"/>
              <p:cNvSpPr txBox="1"/>
              <p:nvPr/>
            </p:nvSpPr>
            <p:spPr>
              <a:xfrm>
                <a:off x="3552" y="1680"/>
                <a:ext cx="815"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solidFill>
                      <a:schemeClr val="hlink"/>
                    </a:solidFill>
                    <a:latin typeface="Tahoma" panose="020B0604030504040204" charset="0"/>
                    <a:ea typeface="宋体" panose="02010600030101010101" pitchFamily="2" charset="-122"/>
                  </a:rPr>
                  <a:t>2</a:t>
                </a:r>
                <a:endParaRPr lang="en-US" altLang="zh-CN" sz="2400" dirty="0">
                  <a:solidFill>
                    <a:schemeClr val="hlink"/>
                  </a:solidFill>
                  <a:latin typeface="Tahoma" panose="020B0604030504040204" charset="0"/>
                  <a:ea typeface="宋体" panose="02010600030101010101" pitchFamily="2" charset="-122"/>
                </a:endParaRPr>
              </a:p>
            </p:txBody>
          </p:sp>
          <p:sp>
            <p:nvSpPr>
              <p:cNvPr id="39989" name="Text Box 110"/>
              <p:cNvSpPr txBox="1"/>
              <p:nvPr/>
            </p:nvSpPr>
            <p:spPr>
              <a:xfrm>
                <a:off x="4368" y="1680"/>
                <a:ext cx="576"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39990" name="Line 111"/>
            <p:cNvSpPr/>
            <p:nvPr/>
          </p:nvSpPr>
          <p:spPr>
            <a:xfrm>
              <a:off x="1104" y="3456"/>
              <a:ext cx="336" cy="0"/>
            </a:xfrm>
            <a:prstGeom prst="line">
              <a:avLst/>
            </a:prstGeom>
            <a:ln w="28575" cap="flat" cmpd="sng">
              <a:solidFill>
                <a:srgbClr val="00FF00"/>
              </a:solidFill>
              <a:prstDash val="solid"/>
              <a:miter/>
              <a:headEnd type="none" w="med" len="med"/>
              <a:tailEnd type="triangle" w="med" len="med"/>
            </a:ln>
          </p:spPr>
        </p:sp>
      </p:grpSp>
      <p:grpSp>
        <p:nvGrpSpPr>
          <p:cNvPr id="39991" name="Group 112"/>
          <p:cNvGrpSpPr/>
          <p:nvPr/>
        </p:nvGrpSpPr>
        <p:grpSpPr>
          <a:xfrm>
            <a:off x="6600825" y="3429000"/>
            <a:ext cx="2819400" cy="2324100"/>
            <a:chOff x="4032" y="3259"/>
            <a:chExt cx="1296" cy="1056"/>
          </a:xfrm>
        </p:grpSpPr>
        <p:grpSp>
          <p:nvGrpSpPr>
            <p:cNvPr id="39992" name="Group 113"/>
            <p:cNvGrpSpPr/>
            <p:nvPr/>
          </p:nvGrpSpPr>
          <p:grpSpPr>
            <a:xfrm>
              <a:off x="4032" y="3259"/>
              <a:ext cx="1296" cy="1056"/>
              <a:chOff x="3696" y="2784"/>
              <a:chExt cx="1920" cy="1536"/>
            </a:xfrm>
          </p:grpSpPr>
          <p:sp>
            <p:nvSpPr>
              <p:cNvPr id="39993" name="Line 114"/>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39994" name="Line 115"/>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39995" name="Line 116"/>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39996" name="Line 117"/>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39997" name="Line 118"/>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39998" name="Line 119"/>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39999" name="Oval 120"/>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40000" name="Oval 121"/>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40001" name="Oval 122"/>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40002" name="Oval 123"/>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40003" name="Oval 124"/>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grpSp>
        <p:sp>
          <p:nvSpPr>
            <p:cNvPr id="40004" name="Text Box 125"/>
            <p:cNvSpPr txBox="1"/>
            <p:nvPr/>
          </p:nvSpPr>
          <p:spPr>
            <a:xfrm>
              <a:off x="4224" y="3264"/>
              <a:ext cx="240"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40005" name="Text Box 126"/>
            <p:cNvSpPr txBox="1"/>
            <p:nvPr/>
          </p:nvSpPr>
          <p:spPr>
            <a:xfrm>
              <a:off x="4032" y="3840"/>
              <a:ext cx="240"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5</a:t>
              </a:r>
              <a:endParaRPr lang="en-US" altLang="zh-CN" sz="2400" dirty="0">
                <a:latin typeface="Tahoma" panose="020B0604030504040204" charset="0"/>
                <a:ea typeface="宋体" panose="02010600030101010101" pitchFamily="2" charset="-122"/>
              </a:endParaRPr>
            </a:p>
          </p:txBody>
        </p:sp>
        <p:sp>
          <p:nvSpPr>
            <p:cNvPr id="40006" name="Text Box 127"/>
            <p:cNvSpPr txBox="1"/>
            <p:nvPr/>
          </p:nvSpPr>
          <p:spPr>
            <a:xfrm>
              <a:off x="4848" y="3264"/>
              <a:ext cx="384"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15</a:t>
              </a:r>
              <a:endParaRPr lang="en-US" altLang="zh-CN" sz="2400" dirty="0">
                <a:latin typeface="Tahoma" panose="020B0604030504040204" charset="0"/>
                <a:ea typeface="宋体" panose="02010600030101010101" pitchFamily="2" charset="-122"/>
              </a:endParaRPr>
            </a:p>
          </p:txBody>
        </p:sp>
        <p:sp>
          <p:nvSpPr>
            <p:cNvPr id="40007" name="Text Box 128"/>
            <p:cNvSpPr txBox="1"/>
            <p:nvPr/>
          </p:nvSpPr>
          <p:spPr>
            <a:xfrm>
              <a:off x="4560" y="3840"/>
              <a:ext cx="240"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40008" name="Text Box 129"/>
            <p:cNvSpPr txBox="1"/>
            <p:nvPr/>
          </p:nvSpPr>
          <p:spPr>
            <a:xfrm>
              <a:off x="4608" y="3552"/>
              <a:ext cx="240"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7</a:t>
              </a:r>
              <a:endParaRPr lang="en-US" altLang="zh-CN" sz="2400" dirty="0">
                <a:latin typeface="Tahoma" panose="020B0604030504040204" charset="0"/>
                <a:ea typeface="宋体" panose="02010600030101010101" pitchFamily="2" charset="-122"/>
              </a:endParaRPr>
            </a:p>
          </p:txBody>
        </p:sp>
        <p:sp>
          <p:nvSpPr>
            <p:cNvPr id="40009" name="Text Box 130"/>
            <p:cNvSpPr txBox="1"/>
            <p:nvPr/>
          </p:nvSpPr>
          <p:spPr>
            <a:xfrm>
              <a:off x="4656" y="3989"/>
              <a:ext cx="240" cy="209"/>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79946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有向图的逆邻接表，按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入度来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构建</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0964" name="Group 49"/>
          <p:cNvGrpSpPr/>
          <p:nvPr/>
        </p:nvGrpSpPr>
        <p:grpSpPr>
          <a:xfrm>
            <a:off x="6743700" y="2420938"/>
            <a:ext cx="2819400" cy="2286000"/>
            <a:chOff x="3696" y="2784"/>
            <a:chExt cx="1920" cy="1536"/>
          </a:xfrm>
        </p:grpSpPr>
        <p:sp>
          <p:nvSpPr>
            <p:cNvPr id="40965" name="Line 50"/>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40966" name="Line 51"/>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40967" name="Line 52"/>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40968" name="Line 53"/>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40969" name="Line 54"/>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40970" name="Line 55"/>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40971" name="Oval 56"/>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40972" name="Oval 57"/>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40973" name="Oval 58"/>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40974" name="Oval 59"/>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40975" name="Oval 60"/>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grpSp>
      <p:graphicFrame>
        <p:nvGraphicFramePr>
          <p:cNvPr id="38918" name="表格 38917"/>
          <p:cNvGraphicFramePr/>
          <p:nvPr>
            <p:custDataLst>
              <p:tags r:id="rId1"/>
            </p:custDataLst>
          </p:nvPr>
        </p:nvGraphicFramePr>
        <p:xfrm>
          <a:off x="1919288" y="2205038"/>
          <a:ext cx="1295400" cy="2971800"/>
        </p:xfrm>
        <a:graphic>
          <a:graphicData uri="http://schemas.openxmlformats.org/drawingml/2006/table">
            <a:tbl>
              <a:tblPr/>
              <a:tblGrid>
                <a:gridCol w="739775"/>
                <a:gridCol w="555625"/>
              </a:tblGrid>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3">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B</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C</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312">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D</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E</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40996" name="Group 81"/>
          <p:cNvGrpSpPr/>
          <p:nvPr/>
        </p:nvGrpSpPr>
        <p:grpSpPr>
          <a:xfrm>
            <a:off x="3062288" y="2814638"/>
            <a:ext cx="3048000" cy="2289175"/>
            <a:chOff x="1104" y="2688"/>
            <a:chExt cx="1920" cy="1442"/>
          </a:xfrm>
        </p:grpSpPr>
        <p:grpSp>
          <p:nvGrpSpPr>
            <p:cNvPr id="40997" name="Group 82"/>
            <p:cNvGrpSpPr/>
            <p:nvPr/>
          </p:nvGrpSpPr>
          <p:grpSpPr>
            <a:xfrm>
              <a:off x="2400" y="3072"/>
              <a:ext cx="624" cy="290"/>
              <a:chOff x="2660" y="2064"/>
              <a:chExt cx="1516" cy="290"/>
            </a:xfrm>
          </p:grpSpPr>
          <p:sp>
            <p:nvSpPr>
              <p:cNvPr id="40998" name="Text Box 83"/>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3</a:t>
                </a:r>
                <a:endParaRPr lang="en-US" altLang="zh-CN" sz="2400" dirty="0">
                  <a:latin typeface="Tahoma" panose="020B0604030504040204" charset="0"/>
                  <a:ea typeface="宋体" panose="02010600030101010101" pitchFamily="2" charset="-122"/>
                </a:endParaRPr>
              </a:p>
            </p:txBody>
          </p:sp>
          <p:sp>
            <p:nvSpPr>
              <p:cNvPr id="40999" name="Text Box 84"/>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41000" name="Line 85"/>
            <p:cNvSpPr/>
            <p:nvPr/>
          </p:nvSpPr>
          <p:spPr>
            <a:xfrm>
              <a:off x="2016" y="3264"/>
              <a:ext cx="384" cy="0"/>
            </a:xfrm>
            <a:prstGeom prst="line">
              <a:avLst/>
            </a:prstGeom>
            <a:ln w="28575" cap="flat" cmpd="sng">
              <a:solidFill>
                <a:srgbClr val="00FF00"/>
              </a:solidFill>
              <a:prstDash val="solid"/>
              <a:miter/>
              <a:headEnd type="none" w="med" len="med"/>
              <a:tailEnd type="triangle" w="med" len="med"/>
            </a:ln>
          </p:spPr>
        </p:sp>
        <p:grpSp>
          <p:nvGrpSpPr>
            <p:cNvPr id="41001" name="Group 86"/>
            <p:cNvGrpSpPr/>
            <p:nvPr/>
          </p:nvGrpSpPr>
          <p:grpSpPr>
            <a:xfrm>
              <a:off x="1488" y="3840"/>
              <a:ext cx="624" cy="290"/>
              <a:chOff x="2660" y="2064"/>
              <a:chExt cx="1516" cy="290"/>
            </a:xfrm>
          </p:grpSpPr>
          <p:sp>
            <p:nvSpPr>
              <p:cNvPr id="41002" name="Text Box 87"/>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41003" name="Text Box 88"/>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41004" name="Line 89"/>
            <p:cNvSpPr/>
            <p:nvPr/>
          </p:nvSpPr>
          <p:spPr>
            <a:xfrm>
              <a:off x="1104" y="4032"/>
              <a:ext cx="384" cy="0"/>
            </a:xfrm>
            <a:prstGeom prst="line">
              <a:avLst/>
            </a:prstGeom>
            <a:ln w="28575" cap="flat" cmpd="sng">
              <a:solidFill>
                <a:srgbClr val="00FF00"/>
              </a:solidFill>
              <a:prstDash val="solid"/>
              <a:miter/>
              <a:headEnd type="none" w="med" len="med"/>
              <a:tailEnd type="triangle" w="med" len="med"/>
            </a:ln>
          </p:spPr>
        </p:sp>
        <p:grpSp>
          <p:nvGrpSpPr>
            <p:cNvPr id="41005" name="Group 90"/>
            <p:cNvGrpSpPr/>
            <p:nvPr/>
          </p:nvGrpSpPr>
          <p:grpSpPr>
            <a:xfrm>
              <a:off x="2400" y="3840"/>
              <a:ext cx="624" cy="290"/>
              <a:chOff x="2660" y="2064"/>
              <a:chExt cx="1516" cy="290"/>
            </a:xfrm>
          </p:grpSpPr>
          <p:sp>
            <p:nvSpPr>
              <p:cNvPr id="41006" name="Text Box 91"/>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2</a:t>
                </a:r>
                <a:endParaRPr lang="en-US" altLang="zh-CN" sz="2400" dirty="0">
                  <a:latin typeface="Tahoma" panose="020B0604030504040204" charset="0"/>
                  <a:ea typeface="宋体" panose="02010600030101010101" pitchFamily="2" charset="-122"/>
                </a:endParaRPr>
              </a:p>
            </p:txBody>
          </p:sp>
          <p:sp>
            <p:nvSpPr>
              <p:cNvPr id="41007" name="Text Box 92"/>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41008" name="Line 93"/>
            <p:cNvSpPr/>
            <p:nvPr/>
          </p:nvSpPr>
          <p:spPr>
            <a:xfrm>
              <a:off x="2016" y="4032"/>
              <a:ext cx="384" cy="0"/>
            </a:xfrm>
            <a:prstGeom prst="line">
              <a:avLst/>
            </a:prstGeom>
            <a:ln w="28575" cap="flat" cmpd="sng">
              <a:solidFill>
                <a:srgbClr val="00FF00"/>
              </a:solidFill>
              <a:prstDash val="solid"/>
              <a:miter/>
              <a:headEnd type="none" w="med" len="med"/>
              <a:tailEnd type="triangle" w="med" len="med"/>
            </a:ln>
          </p:spPr>
        </p:sp>
        <p:grpSp>
          <p:nvGrpSpPr>
            <p:cNvPr id="41009" name="Group 94"/>
            <p:cNvGrpSpPr/>
            <p:nvPr/>
          </p:nvGrpSpPr>
          <p:grpSpPr>
            <a:xfrm>
              <a:off x="1488" y="2688"/>
              <a:ext cx="624" cy="290"/>
              <a:chOff x="2660" y="2064"/>
              <a:chExt cx="1516" cy="290"/>
            </a:xfrm>
          </p:grpSpPr>
          <p:sp>
            <p:nvSpPr>
              <p:cNvPr id="41010" name="Text Box 95"/>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41011" name="Text Box 96"/>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41012" name="Line 97"/>
            <p:cNvSpPr/>
            <p:nvPr/>
          </p:nvSpPr>
          <p:spPr>
            <a:xfrm>
              <a:off x="1104" y="2880"/>
              <a:ext cx="384" cy="0"/>
            </a:xfrm>
            <a:prstGeom prst="line">
              <a:avLst/>
            </a:prstGeom>
            <a:ln w="28575" cap="flat" cmpd="sng">
              <a:solidFill>
                <a:srgbClr val="00FF00"/>
              </a:solidFill>
              <a:prstDash val="solid"/>
              <a:miter/>
              <a:headEnd type="none" w="med" len="med"/>
              <a:tailEnd type="triangle" w="med" len="med"/>
            </a:ln>
          </p:spPr>
        </p:sp>
        <p:grpSp>
          <p:nvGrpSpPr>
            <p:cNvPr id="41013" name="Group 98"/>
            <p:cNvGrpSpPr/>
            <p:nvPr/>
          </p:nvGrpSpPr>
          <p:grpSpPr>
            <a:xfrm>
              <a:off x="1488" y="3072"/>
              <a:ext cx="624" cy="290"/>
              <a:chOff x="2660" y="2064"/>
              <a:chExt cx="1516" cy="290"/>
            </a:xfrm>
          </p:grpSpPr>
          <p:sp>
            <p:nvSpPr>
              <p:cNvPr id="41014" name="Text Box 99"/>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1</a:t>
                </a:r>
                <a:endParaRPr lang="en-US" altLang="zh-CN" sz="2400" dirty="0">
                  <a:latin typeface="Tahoma" panose="020B0604030504040204" charset="0"/>
                  <a:ea typeface="宋体" panose="02010600030101010101" pitchFamily="2" charset="-122"/>
                </a:endParaRPr>
              </a:p>
            </p:txBody>
          </p:sp>
          <p:sp>
            <p:nvSpPr>
              <p:cNvPr id="41015" name="Text Box 100"/>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endParaRPr lang="zh-CN" altLang="zh-CN" sz="2400" dirty="0">
                  <a:latin typeface="Tahoma" panose="020B0604030504040204" charset="0"/>
                  <a:ea typeface="宋体" panose="02010600030101010101" pitchFamily="2" charset="-122"/>
                </a:endParaRPr>
              </a:p>
            </p:txBody>
          </p:sp>
        </p:grpSp>
        <p:sp>
          <p:nvSpPr>
            <p:cNvPr id="41016" name="Line 101"/>
            <p:cNvSpPr/>
            <p:nvPr/>
          </p:nvSpPr>
          <p:spPr>
            <a:xfrm>
              <a:off x="1104" y="3264"/>
              <a:ext cx="384" cy="0"/>
            </a:xfrm>
            <a:prstGeom prst="line">
              <a:avLst/>
            </a:prstGeom>
            <a:ln w="28575" cap="flat" cmpd="sng">
              <a:solidFill>
                <a:srgbClr val="00FF00"/>
              </a:solidFill>
              <a:prstDash val="solid"/>
              <a:miter/>
              <a:headEnd type="none" w="med" len="med"/>
              <a:tailEnd type="triangle" w="med" len="med"/>
            </a:ln>
          </p:spPr>
        </p:sp>
        <p:grpSp>
          <p:nvGrpSpPr>
            <p:cNvPr id="41017" name="Group 102"/>
            <p:cNvGrpSpPr/>
            <p:nvPr/>
          </p:nvGrpSpPr>
          <p:grpSpPr>
            <a:xfrm>
              <a:off x="1488" y="3456"/>
              <a:ext cx="624" cy="290"/>
              <a:chOff x="2660" y="2064"/>
              <a:chExt cx="1516" cy="290"/>
            </a:xfrm>
          </p:grpSpPr>
          <p:sp>
            <p:nvSpPr>
              <p:cNvPr id="41018" name="Text Box 103"/>
              <p:cNvSpPr txBox="1"/>
              <p:nvPr/>
            </p:nvSpPr>
            <p:spPr>
              <a:xfrm>
                <a:off x="2660" y="2064"/>
                <a:ext cx="889"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0</a:t>
                </a:r>
                <a:endParaRPr lang="en-US" altLang="zh-CN" sz="2400" dirty="0">
                  <a:latin typeface="Tahoma" panose="020B0604030504040204" charset="0"/>
                  <a:ea typeface="宋体" panose="02010600030101010101" pitchFamily="2" charset="-122"/>
                </a:endParaRPr>
              </a:p>
            </p:txBody>
          </p:sp>
          <p:sp>
            <p:nvSpPr>
              <p:cNvPr id="41019" name="Text Box 104"/>
              <p:cNvSpPr txBox="1"/>
              <p:nvPr/>
            </p:nvSpPr>
            <p:spPr>
              <a:xfrm>
                <a:off x="3549" y="2064"/>
                <a:ext cx="627"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grpSp>
        <p:sp>
          <p:nvSpPr>
            <p:cNvPr id="41020" name="Line 105"/>
            <p:cNvSpPr/>
            <p:nvPr/>
          </p:nvSpPr>
          <p:spPr>
            <a:xfrm>
              <a:off x="1104" y="3648"/>
              <a:ext cx="384" cy="0"/>
            </a:xfrm>
            <a:prstGeom prst="line">
              <a:avLst/>
            </a:prstGeom>
            <a:ln w="28575" cap="flat" cmpd="sng">
              <a:solidFill>
                <a:srgbClr val="00FF00"/>
              </a:solidFill>
              <a:prstDash val="solid"/>
              <a:miter/>
              <a:headEnd type="none" w="med" len="med"/>
              <a:tailEnd type="triangle" w="med" len="med"/>
            </a:ln>
          </p:spPr>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邻接表的性质</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判断顶点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和顶点</a:t>
            </a:r>
            <a:r>
              <a:rPr lang="en-US" altLang="zh-CN" dirty="0">
                <a:latin typeface="黑体" panose="02010609060101010101" pitchFamily="2" charset="-122"/>
                <a:ea typeface="黑体" panose="02010609060101010101" pitchFamily="2" charset="-122"/>
                <a:cs typeface="+mn-ea"/>
                <a:sym typeface="+mn-ea"/>
              </a:rPr>
              <a:t>j</a:t>
            </a:r>
            <a:r>
              <a:rPr lang="zh-CN" altLang="en-US" dirty="0">
                <a:latin typeface="黑体" panose="02010609060101010101" pitchFamily="2" charset="-122"/>
                <a:ea typeface="黑体" panose="02010609060101010101" pitchFamily="2" charset="-122"/>
                <a:cs typeface="+mn-ea"/>
                <a:sym typeface="+mn-ea"/>
              </a:rPr>
              <a:t>是否邻接，找第</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个链表是否包含下标</a:t>
            </a:r>
            <a:r>
              <a:rPr lang="en-US" altLang="zh-CN" dirty="0">
                <a:latin typeface="黑体" panose="02010609060101010101" pitchFamily="2" charset="-122"/>
                <a:ea typeface="黑体" panose="02010609060101010101" pitchFamily="2" charset="-122"/>
                <a:cs typeface="+mn-ea"/>
                <a:sym typeface="+mn-ea"/>
              </a:rPr>
              <a:t>j</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对于无向图的邻接表，第i个链表中结点的个数只是顶点</a:t>
            </a:r>
            <a:r>
              <a:rPr lang="en-US" altLang="zh-CN" dirty="0">
                <a:latin typeface="黑体" panose="02010609060101010101" pitchFamily="2" charset="-122"/>
                <a:ea typeface="黑体" panose="02010609060101010101" pitchFamily="2" charset="-122"/>
                <a:cs typeface="+mn-ea"/>
                <a:sym typeface="+mn-ea"/>
              </a:rPr>
              <a:t>i</a:t>
            </a:r>
            <a:r>
              <a:rPr lang="zh-CN" altLang="en-US" dirty="0">
                <a:latin typeface="黑体" panose="02010609060101010101" pitchFamily="2" charset="-122"/>
                <a:ea typeface="黑体" panose="02010609060101010101" pitchFamily="2" charset="-122"/>
                <a:cs typeface="+mn-ea"/>
                <a:sym typeface="+mn-ea"/>
              </a:rPr>
              <a:t>的度</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对于有向图的邻接表，第i个链表中结点的个数只是顶点</a:t>
            </a:r>
            <a:r>
              <a:rPr lang="en-US" altLang="zh-CN" sz="2400" dirty="0">
                <a:latin typeface="黑体" panose="02010609060101010101" pitchFamily="2" charset="-122"/>
                <a:ea typeface="黑体" panose="02010609060101010101" pitchFamily="2" charset="-122"/>
                <a:cs typeface="+mn-ea"/>
                <a:sym typeface="+mn-ea"/>
              </a:rPr>
              <a:t>i</a:t>
            </a:r>
            <a:r>
              <a:rPr lang="zh-CN" altLang="en-US" sz="2400" dirty="0">
                <a:latin typeface="黑体" panose="02010609060101010101" pitchFamily="2" charset="-122"/>
                <a:ea typeface="黑体" panose="02010609060101010101" pitchFamily="2" charset="-122"/>
                <a:cs typeface="+mn-ea"/>
                <a:sym typeface="+mn-ea"/>
              </a:rPr>
              <a:t>的出度；逆邻接表则表示入度</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要判定两个顶点i和j是否有边（或弧），必须搜索整个第i个和第j个链表，比不上邻接矩阵方便</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邻接矩阵与邻接表的比较</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邻接矩阵优点：直接知道两顶点间是否有连线，时间复杂度</a:t>
            </a:r>
            <a:r>
              <a:rPr lang="en-US" altLang="zh-CN" dirty="0">
                <a:latin typeface="黑体" panose="02010609060101010101" pitchFamily="2" charset="-122"/>
                <a:ea typeface="黑体" panose="02010609060101010101" pitchFamily="2" charset="-122"/>
                <a:cs typeface="+mn-ea"/>
                <a:sym typeface="+mn-ea"/>
              </a:rPr>
              <a:t>O(1)</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邻接矩阵缺点：空间复杂度</a:t>
            </a:r>
            <a:r>
              <a:rPr lang="en-US" altLang="zh-CN" dirty="0">
                <a:latin typeface="黑体" panose="02010609060101010101" pitchFamily="2" charset="-122"/>
                <a:ea typeface="黑体" panose="02010609060101010101" pitchFamily="2" charset="-122"/>
                <a:cs typeface="+mn-ea"/>
                <a:sym typeface="+mn-ea"/>
              </a:rPr>
              <a:t>O(n</a:t>
            </a:r>
            <a:r>
              <a:rPr lang="en-US" altLang="zh-CN" baseline="30000" dirty="0">
                <a:latin typeface="黑体" panose="02010609060101010101" pitchFamily="2" charset="-122"/>
                <a:ea typeface="黑体" panose="02010609060101010101" pitchFamily="2" charset="-122"/>
                <a:cs typeface="+mn-ea"/>
                <a:sym typeface="+mn-ea"/>
              </a:rPr>
              <a:t>2</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，对于稀疏图会浪费空间</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邻接表优点：对于大规模图或稀疏图，节省空间，空间复杂度</a:t>
            </a:r>
            <a:r>
              <a:rPr lang="en-US" altLang="zh-CN" sz="2400" dirty="0">
                <a:latin typeface="黑体" panose="02010609060101010101" pitchFamily="2" charset="-122"/>
                <a:ea typeface="黑体" panose="02010609060101010101" pitchFamily="2" charset="-122"/>
                <a:cs typeface="+mn-ea"/>
                <a:sym typeface="+mn-ea"/>
              </a:rPr>
              <a:t>O(n+e)</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邻接表缺点：要搜索才能知道两顶点间是否邻接，时间复杂度</a:t>
            </a:r>
            <a:r>
              <a:rPr lang="en-US" altLang="zh-CN" dirty="0">
                <a:latin typeface="黑体" panose="02010609060101010101" pitchFamily="2" charset="-122"/>
                <a:ea typeface="黑体" panose="02010609060101010101" pitchFamily="2" charset="-122"/>
                <a:cs typeface="+mn-ea"/>
                <a:sym typeface="+mn-ea"/>
              </a:rPr>
              <a:t>O(e)</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2280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十字链表是有向图的另一种存储结构（</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它是将有向图的邻接表和逆邻接表结合起来的一种存储结构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 name="组合 7"/>
          <p:cNvGrpSpPr/>
          <p:nvPr/>
        </p:nvGrpSpPr>
        <p:grpSpPr>
          <a:xfrm>
            <a:off x="263208" y="1988820"/>
            <a:ext cx="6672262" cy="2709545"/>
            <a:chOff x="755" y="3359"/>
            <a:chExt cx="10507" cy="4267"/>
          </a:xfrm>
        </p:grpSpPr>
        <p:sp>
          <p:nvSpPr>
            <p:cNvPr id="5" name="文本框 4"/>
            <p:cNvSpPr txBox="1"/>
            <p:nvPr/>
          </p:nvSpPr>
          <p:spPr>
            <a:xfrm>
              <a:off x="1662" y="5059"/>
              <a:ext cx="9600" cy="2567"/>
            </a:xfrm>
            <a:prstGeom prst="rect">
              <a:avLst/>
            </a:prstGeom>
          </p:spPr>
          <p:txBody>
            <a:bodyPr vert="horz" wrap="square" lIns="91440" tIns="45720" rIns="91440" bIns="45720" rtlCol="0" anchor="t">
              <a:spAutoFit/>
            </a:bodyPr>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tailvex;// 弧尾顶点的位置</a:t>
              </a:r>
              <a:endParaRPr lang="zh-CN" altLang="en-US" sz="20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headvex;// 弧头顶点的位置</a:t>
              </a:r>
              <a:endParaRPr lang="zh-CN" altLang="en-US" sz="20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hlink;  // 指向弧头相同的下一条弧</a:t>
              </a:r>
              <a:endParaRPr lang="zh-CN" altLang="en-US" sz="20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tlink;  // 指向弧尾相同的下一条弧</a:t>
              </a:r>
              <a:endParaRPr lang="zh-CN" altLang="en-US" sz="20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mn-ea"/>
                  <a:sym typeface="+mn-ea"/>
                </a:rPr>
                <a:t>info;   // 该弧相关信息的指针或权值</a:t>
              </a:r>
              <a:endParaRPr lang="zh-CN" altLang="en-US" sz="2000" dirty="0">
                <a:latin typeface="黑体" panose="02010609060101010101" pitchFamily="2" charset="-122"/>
                <a:ea typeface="黑体" panose="02010609060101010101" pitchFamily="2" charset="-122"/>
                <a:cs typeface="+mn-ea"/>
                <a:sym typeface="+mn-ea"/>
              </a:endParaRPr>
            </a:p>
          </p:txBody>
        </p:sp>
        <p:grpSp>
          <p:nvGrpSpPr>
            <p:cNvPr id="7" name="组合 6"/>
            <p:cNvGrpSpPr/>
            <p:nvPr/>
          </p:nvGrpSpPr>
          <p:grpSpPr>
            <a:xfrm>
              <a:off x="755" y="3359"/>
              <a:ext cx="10440" cy="1547"/>
              <a:chOff x="3007" y="6846"/>
              <a:chExt cx="10440" cy="1547"/>
            </a:xfrm>
          </p:grpSpPr>
          <p:grpSp>
            <p:nvGrpSpPr>
              <p:cNvPr id="47108" name="Group 4"/>
              <p:cNvGrpSpPr/>
              <p:nvPr/>
            </p:nvGrpSpPr>
            <p:grpSpPr>
              <a:xfrm>
                <a:off x="3007" y="7668"/>
                <a:ext cx="10440" cy="725"/>
                <a:chOff x="1296" y="3840"/>
                <a:chExt cx="3648" cy="290"/>
              </a:xfrm>
            </p:grpSpPr>
            <p:sp>
              <p:nvSpPr>
                <p:cNvPr id="47109" name="Text Box 5"/>
                <p:cNvSpPr txBox="1"/>
                <p:nvPr/>
              </p:nvSpPr>
              <p:spPr>
                <a:xfrm>
                  <a:off x="1296" y="384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tailvex</a:t>
                  </a:r>
                  <a:endParaRPr lang="en-US" altLang="zh-CN" sz="2400" dirty="0">
                    <a:latin typeface="Tahoma" panose="020B0604030504040204" charset="0"/>
                    <a:ea typeface="宋体" panose="02010600030101010101" pitchFamily="2" charset="-122"/>
                  </a:endParaRPr>
                </a:p>
              </p:txBody>
            </p:sp>
            <p:sp>
              <p:nvSpPr>
                <p:cNvPr id="47110" name="Text Box 6"/>
                <p:cNvSpPr txBox="1"/>
                <p:nvPr/>
              </p:nvSpPr>
              <p:spPr>
                <a:xfrm>
                  <a:off x="2064" y="384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headvex</a:t>
                  </a:r>
                  <a:endParaRPr lang="en-US" altLang="zh-CN" sz="2400" dirty="0">
                    <a:latin typeface="Tahoma" panose="020B0604030504040204" charset="0"/>
                    <a:ea typeface="宋体" panose="02010600030101010101" pitchFamily="2" charset="-122"/>
                  </a:endParaRPr>
                </a:p>
              </p:txBody>
            </p:sp>
            <p:sp>
              <p:nvSpPr>
                <p:cNvPr id="47111" name="Text Box 7"/>
                <p:cNvSpPr txBox="1"/>
                <p:nvPr/>
              </p:nvSpPr>
              <p:spPr>
                <a:xfrm>
                  <a:off x="2832" y="384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hlink</a:t>
                  </a:r>
                  <a:endParaRPr lang="en-US" altLang="zh-CN" sz="2400" dirty="0">
                    <a:latin typeface="Tahoma" panose="020B0604030504040204" charset="0"/>
                    <a:ea typeface="宋体" panose="02010600030101010101" pitchFamily="2" charset="-122"/>
                  </a:endParaRPr>
                </a:p>
              </p:txBody>
            </p:sp>
            <p:sp>
              <p:nvSpPr>
                <p:cNvPr id="47112" name="Text Box 8"/>
                <p:cNvSpPr txBox="1"/>
                <p:nvPr/>
              </p:nvSpPr>
              <p:spPr>
                <a:xfrm>
                  <a:off x="3600" y="3840"/>
                  <a:ext cx="768"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tlink</a:t>
                  </a:r>
                  <a:endParaRPr lang="en-US" altLang="zh-CN" sz="2400" dirty="0">
                    <a:latin typeface="Tahoma" panose="020B0604030504040204" charset="0"/>
                    <a:ea typeface="宋体" panose="02010600030101010101" pitchFamily="2" charset="-122"/>
                  </a:endParaRPr>
                </a:p>
              </p:txBody>
            </p:sp>
            <p:sp>
              <p:nvSpPr>
                <p:cNvPr id="47113" name="Text Box 9"/>
                <p:cNvSpPr txBox="1"/>
                <p:nvPr/>
              </p:nvSpPr>
              <p:spPr>
                <a:xfrm>
                  <a:off x="4368" y="3840"/>
                  <a:ext cx="576"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info</a:t>
                  </a:r>
                  <a:endParaRPr lang="en-US" altLang="zh-CN" sz="2400" dirty="0">
                    <a:latin typeface="Tahoma" panose="020B0604030504040204" charset="0"/>
                    <a:ea typeface="宋体" panose="02010600030101010101" pitchFamily="2" charset="-122"/>
                  </a:endParaRPr>
                </a:p>
              </p:txBody>
            </p:sp>
          </p:grpSp>
          <p:sp>
            <p:nvSpPr>
              <p:cNvPr id="6" name="文本框 5"/>
              <p:cNvSpPr txBox="1"/>
              <p:nvPr/>
            </p:nvSpPr>
            <p:spPr>
              <a:xfrm>
                <a:off x="6183" y="6846"/>
                <a:ext cx="3681" cy="822"/>
              </a:xfrm>
              <a:prstGeom prst="rect">
                <a:avLst/>
              </a:prstGeom>
            </p:spPr>
            <p:txBody>
              <a:bodyPr vert="horz" wrap="square" lIns="91440" tIns="45720" rIns="91440" bIns="45720" rtlCol="0" anchor="t">
                <a:spAutoFit/>
              </a:bodyPr>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弧的结点结构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grpSp>
      </p:grpSp>
      <p:grpSp>
        <p:nvGrpSpPr>
          <p:cNvPr id="11" name="组合 10"/>
          <p:cNvGrpSpPr/>
          <p:nvPr/>
        </p:nvGrpSpPr>
        <p:grpSpPr>
          <a:xfrm>
            <a:off x="5159375" y="3933190"/>
            <a:ext cx="6762750" cy="2022475"/>
            <a:chOff x="6992" y="6534"/>
            <a:chExt cx="10650" cy="3185"/>
          </a:xfrm>
        </p:grpSpPr>
        <p:grpSp>
          <p:nvGrpSpPr>
            <p:cNvPr id="48132" name="Group 10"/>
            <p:cNvGrpSpPr/>
            <p:nvPr/>
          </p:nvGrpSpPr>
          <p:grpSpPr>
            <a:xfrm>
              <a:off x="9827" y="7396"/>
              <a:ext cx="6593" cy="725"/>
              <a:chOff x="768" y="3840"/>
              <a:chExt cx="2637" cy="290"/>
            </a:xfrm>
          </p:grpSpPr>
          <p:sp>
            <p:nvSpPr>
              <p:cNvPr id="48133" name="Text Box 11"/>
              <p:cNvSpPr txBox="1"/>
              <p:nvPr/>
            </p:nvSpPr>
            <p:spPr>
              <a:xfrm>
                <a:off x="768" y="3840"/>
                <a:ext cx="879"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data</a:t>
                </a:r>
                <a:endParaRPr lang="en-US" altLang="zh-CN" sz="2400" dirty="0">
                  <a:latin typeface="Tahoma" panose="020B0604030504040204" charset="0"/>
                  <a:ea typeface="宋体" panose="02010600030101010101" pitchFamily="2" charset="-122"/>
                </a:endParaRPr>
              </a:p>
            </p:txBody>
          </p:sp>
          <p:sp>
            <p:nvSpPr>
              <p:cNvPr id="48134" name="Text Box 12"/>
              <p:cNvSpPr txBox="1"/>
              <p:nvPr/>
            </p:nvSpPr>
            <p:spPr>
              <a:xfrm>
                <a:off x="1647" y="3840"/>
                <a:ext cx="879"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firstin</a:t>
                </a:r>
                <a:endParaRPr lang="en-US" altLang="zh-CN" sz="2400" dirty="0">
                  <a:latin typeface="Tahoma" panose="020B0604030504040204" charset="0"/>
                  <a:ea typeface="宋体" panose="02010600030101010101" pitchFamily="2" charset="-122"/>
                </a:endParaRPr>
              </a:p>
            </p:txBody>
          </p:sp>
          <p:sp>
            <p:nvSpPr>
              <p:cNvPr id="48135" name="Text Box 13"/>
              <p:cNvSpPr txBox="1"/>
              <p:nvPr/>
            </p:nvSpPr>
            <p:spPr>
              <a:xfrm>
                <a:off x="2526" y="3840"/>
                <a:ext cx="879" cy="290"/>
              </a:xfrm>
              <a:prstGeom prst="rect">
                <a:avLst/>
              </a:prstGeom>
              <a:noFill/>
              <a:ln w="25400" cap="flat" cmpd="sng">
                <a:solidFill>
                  <a:srgbClr val="0000FF"/>
                </a:solidFill>
                <a:prstDash val="solid"/>
                <a:miter/>
                <a:headEnd type="none" w="med" len="med"/>
                <a:tailEnd type="none" w="med" len="med"/>
              </a:ln>
            </p:spPr>
            <p:txBody>
              <a:bodyPr lIns="0" rIns="0" anchor="t" anchorCtr="0">
                <a:spAutoFit/>
              </a:bodyPr>
              <a:p>
                <a:pPr algn="ctr"/>
                <a:r>
                  <a:rPr lang="en-US" altLang="zh-CN" sz="2400" dirty="0">
                    <a:latin typeface="Tahoma" panose="020B0604030504040204" charset="0"/>
                    <a:ea typeface="宋体" panose="02010600030101010101" pitchFamily="2" charset="-122"/>
                  </a:rPr>
                  <a:t>firstout</a:t>
                </a:r>
                <a:endParaRPr lang="en-US" altLang="zh-CN" sz="2400" dirty="0">
                  <a:latin typeface="Tahoma" panose="020B0604030504040204" charset="0"/>
                  <a:ea typeface="宋体" panose="02010600030101010101" pitchFamily="2" charset="-122"/>
                </a:endParaRPr>
              </a:p>
            </p:txBody>
          </p:sp>
        </p:grpSp>
        <p:sp>
          <p:nvSpPr>
            <p:cNvPr id="9" name="文本框 8"/>
            <p:cNvSpPr txBox="1"/>
            <p:nvPr/>
          </p:nvSpPr>
          <p:spPr>
            <a:xfrm>
              <a:off x="11074" y="6534"/>
              <a:ext cx="4400" cy="822"/>
            </a:xfrm>
            <a:prstGeom prst="rect">
              <a:avLst/>
            </a:prstGeom>
          </p:spPr>
          <p:txBody>
            <a:bodyPr vert="horz" wrap="square" lIns="91440" tIns="45720" rIns="91440" bIns="45720" rtlCol="0" anchor="t">
              <a:spAutoFit/>
            </a:bodyPr>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顶点的结点结构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0" name="文本框 9"/>
            <p:cNvSpPr txBox="1"/>
            <p:nvPr/>
          </p:nvSpPr>
          <p:spPr>
            <a:xfrm>
              <a:off x="6992" y="8121"/>
              <a:ext cx="10651" cy="1598"/>
            </a:xfrm>
            <a:prstGeom prst="rect">
              <a:avLst/>
            </a:prstGeom>
          </p:spPr>
          <p:txBody>
            <a:bodyPr vert="horz" wrap="square" lIns="91440" tIns="45720" rIns="91440" bIns="45720" rtlCol="0" anchor="t">
              <a:spAutoFit/>
            </a:bodyPr>
            <a:p>
              <a:pPr marL="965200" lvl="1" indent="-508000" eaLnBrk="1" hangingPunct="1">
                <a:buClr>
                  <a:srgbClr val="000000"/>
                </a:buClr>
                <a:buFont typeface="Arial" panose="020B0604020202020204" pitchFamily="34" charset="0"/>
                <a:buChar char="•"/>
              </a:pPr>
              <a:r>
                <a:rPr lang="en-US" altLang="zh-CN" sz="2000" dirty="0">
                  <a:latin typeface="黑体" panose="02010609060101010101" pitchFamily="2" charset="-122"/>
                  <a:ea typeface="黑体" panose="02010609060101010101" pitchFamily="2" charset="-122"/>
                  <a:sym typeface="+mn-ea"/>
                </a:rPr>
                <a:t>data;    // </a:t>
              </a:r>
              <a:r>
                <a:rPr lang="zh-CN" altLang="en-US" sz="2000" dirty="0">
                  <a:latin typeface="黑体" panose="02010609060101010101" pitchFamily="2" charset="-122"/>
                  <a:ea typeface="黑体" panose="02010609060101010101" pitchFamily="2" charset="-122"/>
                  <a:sym typeface="+mn-ea"/>
                </a:rPr>
                <a:t>与顶点相关的信息</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Arial" panose="020B0604020202020204" pitchFamily="34" charset="0"/>
                <a:buChar char="•"/>
              </a:pPr>
              <a:r>
                <a:rPr lang="en-US" altLang="zh-CN" sz="2000" dirty="0">
                  <a:latin typeface="黑体" panose="02010609060101010101" pitchFamily="2" charset="-122"/>
                  <a:ea typeface="黑体" panose="02010609060101010101" pitchFamily="2" charset="-122"/>
                  <a:sym typeface="+mn-ea"/>
                </a:rPr>
                <a:t>firstin; // </a:t>
              </a:r>
              <a:r>
                <a:rPr lang="zh-CN" altLang="en-US" sz="2000" dirty="0">
                  <a:latin typeface="黑体" panose="02010609060101010101" pitchFamily="2" charset="-122"/>
                  <a:ea typeface="黑体" panose="02010609060101010101" pitchFamily="2" charset="-122"/>
                  <a:sym typeface="+mn-ea"/>
                </a:rPr>
                <a:t>指向以顶点为弧头的第一个弧结点</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Arial" panose="020B0604020202020204" pitchFamily="34" charset="0"/>
                <a:buChar char="•"/>
              </a:pPr>
              <a:r>
                <a:rPr lang="en-US" altLang="zh-CN" sz="2000" dirty="0">
                  <a:latin typeface="黑体" panose="02010609060101010101" pitchFamily="2" charset="-122"/>
                  <a:ea typeface="黑体" panose="02010609060101010101" pitchFamily="2" charset="-122"/>
                  <a:sym typeface="+mn-ea"/>
                </a:rPr>
                <a:t>firstout;// </a:t>
              </a:r>
              <a:r>
                <a:rPr lang="zh-CN" altLang="en-US" sz="2000" dirty="0">
                  <a:latin typeface="黑体" panose="02010609060101010101" pitchFamily="2" charset="-122"/>
                  <a:ea typeface="黑体" panose="02010609060101010101" pitchFamily="2" charset="-122"/>
                  <a:sym typeface="+mn-ea"/>
                </a:rPr>
                <a:t>指向以顶点为弧尾的第一个弧结点</a:t>
              </a:r>
              <a:endParaRPr lang="zh-CN" altLang="en-US" sz="2000" dirty="0">
                <a:latin typeface="黑体" panose="02010609060101010101" pitchFamily="2" charset="-122"/>
                <a:ea typeface="黑体" panose="02010609060101010101" pitchFamily="2" charset="-122"/>
                <a:sym typeface="+mn-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7181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十字链表的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9182" name="Group 34"/>
          <p:cNvGrpSpPr/>
          <p:nvPr/>
        </p:nvGrpSpPr>
        <p:grpSpPr>
          <a:xfrm>
            <a:off x="8327708" y="2564765"/>
            <a:ext cx="2819400" cy="2286000"/>
            <a:chOff x="3696" y="2784"/>
            <a:chExt cx="1920" cy="1536"/>
          </a:xfrm>
        </p:grpSpPr>
        <p:sp>
          <p:nvSpPr>
            <p:cNvPr id="49183" name="Line 35"/>
            <p:cNvSpPr/>
            <p:nvPr/>
          </p:nvSpPr>
          <p:spPr>
            <a:xfrm flipH="1" flipV="1">
              <a:off x="4752" y="2976"/>
              <a:ext cx="624" cy="384"/>
            </a:xfrm>
            <a:prstGeom prst="line">
              <a:avLst/>
            </a:prstGeom>
            <a:ln w="38100" cap="flat" cmpd="sng">
              <a:solidFill>
                <a:srgbClr val="009900"/>
              </a:solidFill>
              <a:prstDash val="solid"/>
              <a:round/>
              <a:headEnd type="triangle" w="med" len="med"/>
              <a:tailEnd type="none" w="med" len="med"/>
            </a:ln>
          </p:spPr>
        </p:sp>
        <p:sp>
          <p:nvSpPr>
            <p:cNvPr id="49184" name="Line 36"/>
            <p:cNvSpPr/>
            <p:nvPr/>
          </p:nvSpPr>
          <p:spPr>
            <a:xfrm>
              <a:off x="3888" y="3504"/>
              <a:ext cx="240" cy="576"/>
            </a:xfrm>
            <a:prstGeom prst="line">
              <a:avLst/>
            </a:prstGeom>
            <a:ln w="38100" cap="flat" cmpd="sng">
              <a:solidFill>
                <a:srgbClr val="009900"/>
              </a:solidFill>
              <a:prstDash val="solid"/>
              <a:round/>
              <a:headEnd type="none" w="med" len="med"/>
              <a:tailEnd type="triangle" w="med" len="med"/>
            </a:ln>
          </p:spPr>
        </p:sp>
        <p:sp>
          <p:nvSpPr>
            <p:cNvPr id="49185" name="Line 37"/>
            <p:cNvSpPr/>
            <p:nvPr/>
          </p:nvSpPr>
          <p:spPr>
            <a:xfrm flipH="1">
              <a:off x="3936" y="2928"/>
              <a:ext cx="672" cy="384"/>
            </a:xfrm>
            <a:prstGeom prst="line">
              <a:avLst/>
            </a:prstGeom>
            <a:ln w="38100" cap="flat" cmpd="sng">
              <a:solidFill>
                <a:srgbClr val="009900"/>
              </a:solidFill>
              <a:prstDash val="solid"/>
              <a:round/>
              <a:headEnd type="none" w="med" len="med"/>
              <a:tailEnd type="triangle" w="med" len="med"/>
            </a:ln>
          </p:spPr>
        </p:sp>
        <p:sp>
          <p:nvSpPr>
            <p:cNvPr id="49186" name="Line 38"/>
            <p:cNvSpPr/>
            <p:nvPr/>
          </p:nvSpPr>
          <p:spPr>
            <a:xfrm flipH="1" flipV="1">
              <a:off x="4704" y="2976"/>
              <a:ext cx="384" cy="1056"/>
            </a:xfrm>
            <a:prstGeom prst="line">
              <a:avLst/>
            </a:prstGeom>
            <a:ln w="38100" cap="flat" cmpd="sng">
              <a:solidFill>
                <a:srgbClr val="009900"/>
              </a:solidFill>
              <a:prstDash val="solid"/>
              <a:round/>
              <a:headEnd type="triangle" w="med" len="med"/>
              <a:tailEnd type="none" w="med" len="med"/>
            </a:ln>
          </p:spPr>
        </p:sp>
        <p:sp>
          <p:nvSpPr>
            <p:cNvPr id="49187" name="Line 39"/>
            <p:cNvSpPr/>
            <p:nvPr/>
          </p:nvSpPr>
          <p:spPr>
            <a:xfrm flipH="1">
              <a:off x="4272" y="4176"/>
              <a:ext cx="720" cy="0"/>
            </a:xfrm>
            <a:prstGeom prst="line">
              <a:avLst/>
            </a:prstGeom>
            <a:ln w="38100" cap="flat" cmpd="sng">
              <a:solidFill>
                <a:srgbClr val="009900"/>
              </a:solidFill>
              <a:prstDash val="solid"/>
              <a:round/>
              <a:headEnd type="none" w="med" len="med"/>
              <a:tailEnd type="triangle" w="med" len="med"/>
            </a:ln>
          </p:spPr>
        </p:sp>
        <p:sp>
          <p:nvSpPr>
            <p:cNvPr id="49188" name="Line 40"/>
            <p:cNvSpPr/>
            <p:nvPr/>
          </p:nvSpPr>
          <p:spPr>
            <a:xfrm flipH="1">
              <a:off x="4272" y="3552"/>
              <a:ext cx="1152" cy="576"/>
            </a:xfrm>
            <a:prstGeom prst="line">
              <a:avLst/>
            </a:prstGeom>
            <a:ln w="38100" cap="flat" cmpd="sng">
              <a:solidFill>
                <a:srgbClr val="009900"/>
              </a:solidFill>
              <a:prstDash val="solid"/>
              <a:round/>
              <a:headEnd type="triangle" w="med" len="med"/>
              <a:tailEnd type="none" w="med" len="med"/>
            </a:ln>
          </p:spPr>
        </p:sp>
        <p:sp>
          <p:nvSpPr>
            <p:cNvPr id="49189" name="Oval 41"/>
            <p:cNvSpPr/>
            <p:nvPr/>
          </p:nvSpPr>
          <p:spPr>
            <a:xfrm>
              <a:off x="3696" y="326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49190" name="Oval 42"/>
            <p:cNvSpPr/>
            <p:nvPr/>
          </p:nvSpPr>
          <p:spPr>
            <a:xfrm>
              <a:off x="499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49191" name="Oval 43"/>
            <p:cNvSpPr/>
            <p:nvPr/>
          </p:nvSpPr>
          <p:spPr>
            <a:xfrm>
              <a:off x="4032"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49192" name="Oval 44"/>
            <p:cNvSpPr/>
            <p:nvPr/>
          </p:nvSpPr>
          <p:spPr>
            <a:xfrm>
              <a:off x="5328" y="331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49193" name="Oval 45"/>
            <p:cNvSpPr/>
            <p:nvPr/>
          </p:nvSpPr>
          <p:spPr>
            <a:xfrm>
              <a:off x="4512" y="2784"/>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grpSp>
      <p:graphicFrame>
        <p:nvGraphicFramePr>
          <p:cNvPr id="12" name="表格 11"/>
          <p:cNvGraphicFramePr/>
          <p:nvPr>
            <p:custDataLst>
              <p:tags r:id="rId1"/>
            </p:custDataLst>
          </p:nvPr>
        </p:nvGraphicFramePr>
        <p:xfrm>
          <a:off x="1990408" y="2116138"/>
          <a:ext cx="1219200" cy="2966720"/>
        </p:xfrm>
        <a:graphic>
          <a:graphicData uri="http://schemas.openxmlformats.org/drawingml/2006/table">
            <a:tbl>
              <a:tblPr/>
              <a:tblGrid>
                <a:gridCol w="487680"/>
                <a:gridCol w="365125"/>
                <a:gridCol w="366395"/>
              </a:tblGrid>
              <a:tr h="58928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499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B</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09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C</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563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D</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593725">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E</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49194" name="Group 46"/>
          <p:cNvGrpSpPr/>
          <p:nvPr/>
        </p:nvGrpSpPr>
        <p:grpSpPr>
          <a:xfrm>
            <a:off x="3666808" y="2116138"/>
            <a:ext cx="1219200" cy="307975"/>
            <a:chOff x="2544" y="3168"/>
            <a:chExt cx="768" cy="194"/>
          </a:xfrm>
        </p:grpSpPr>
        <p:sp>
          <p:nvSpPr>
            <p:cNvPr id="49195" name="Text Box 47"/>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49196" name="Text Box 48"/>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sp>
          <p:nvSpPr>
            <p:cNvPr id="49197" name="Text Box 49"/>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49198" name="Text Box 50"/>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49199" name="Group 51"/>
          <p:cNvGrpSpPr/>
          <p:nvPr/>
        </p:nvGrpSpPr>
        <p:grpSpPr>
          <a:xfrm>
            <a:off x="5419408" y="2116138"/>
            <a:ext cx="1219200" cy="307975"/>
            <a:chOff x="2544" y="3168"/>
            <a:chExt cx="768" cy="194"/>
          </a:xfrm>
        </p:grpSpPr>
        <p:sp>
          <p:nvSpPr>
            <p:cNvPr id="49200" name="Text Box 52"/>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49201" name="Text Box 53"/>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sp>
          <p:nvSpPr>
            <p:cNvPr id="49202" name="Text Box 54"/>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49203" name="Text Box 55"/>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49204" name="Group 56"/>
          <p:cNvGrpSpPr/>
          <p:nvPr/>
        </p:nvGrpSpPr>
        <p:grpSpPr>
          <a:xfrm>
            <a:off x="7172008" y="2116138"/>
            <a:ext cx="1219200" cy="307975"/>
            <a:chOff x="2544" y="3168"/>
            <a:chExt cx="768" cy="194"/>
          </a:xfrm>
        </p:grpSpPr>
        <p:sp>
          <p:nvSpPr>
            <p:cNvPr id="49205" name="Text Box 57"/>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49206" name="Text Box 58"/>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sp>
          <p:nvSpPr>
            <p:cNvPr id="49207" name="Text Box 59"/>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49208" name="Text Box 60"/>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49209" name="Group 61"/>
          <p:cNvGrpSpPr/>
          <p:nvPr/>
        </p:nvGrpSpPr>
        <p:grpSpPr>
          <a:xfrm>
            <a:off x="3666808" y="2954338"/>
            <a:ext cx="1219200" cy="307975"/>
            <a:chOff x="2544" y="3168"/>
            <a:chExt cx="768" cy="194"/>
          </a:xfrm>
        </p:grpSpPr>
        <p:sp>
          <p:nvSpPr>
            <p:cNvPr id="49210" name="Text Box 62"/>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49211" name="Text Box 63"/>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49212" name="Text Box 64"/>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49213" name="Text Box 65"/>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49214" name="Group 66"/>
          <p:cNvGrpSpPr/>
          <p:nvPr/>
        </p:nvGrpSpPr>
        <p:grpSpPr>
          <a:xfrm>
            <a:off x="3666808" y="3563938"/>
            <a:ext cx="1219200" cy="307975"/>
            <a:chOff x="2544" y="3168"/>
            <a:chExt cx="768" cy="194"/>
          </a:xfrm>
        </p:grpSpPr>
        <p:sp>
          <p:nvSpPr>
            <p:cNvPr id="49215" name="Text Box 67"/>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49216" name="Text Box 68"/>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49217" name="Text Box 69"/>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49218" name="Text Box 70"/>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49219" name="Group 71"/>
          <p:cNvGrpSpPr/>
          <p:nvPr/>
        </p:nvGrpSpPr>
        <p:grpSpPr>
          <a:xfrm>
            <a:off x="3666808" y="4249738"/>
            <a:ext cx="1219200" cy="307975"/>
            <a:chOff x="2544" y="3168"/>
            <a:chExt cx="768" cy="194"/>
          </a:xfrm>
        </p:grpSpPr>
        <p:sp>
          <p:nvSpPr>
            <p:cNvPr id="49220" name="Text Box 72"/>
            <p:cNvSpPr txBox="1"/>
            <p:nvPr/>
          </p:nvSpPr>
          <p:spPr>
            <a:xfrm>
              <a:off x="254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49221" name="Text Box 73"/>
            <p:cNvSpPr txBox="1"/>
            <p:nvPr/>
          </p:nvSpPr>
          <p:spPr>
            <a:xfrm>
              <a:off x="3024"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sp>
          <p:nvSpPr>
            <p:cNvPr id="49222" name="Text Box 74"/>
            <p:cNvSpPr txBox="1"/>
            <p:nvPr/>
          </p:nvSpPr>
          <p:spPr>
            <a:xfrm>
              <a:off x="2784" y="3168"/>
              <a:ext cx="240"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49223" name="Text Box 75"/>
            <p:cNvSpPr txBox="1"/>
            <p:nvPr/>
          </p:nvSpPr>
          <p:spPr>
            <a:xfrm>
              <a:off x="3168" y="3168"/>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49224" name="Line 76"/>
          <p:cNvSpPr/>
          <p:nvPr/>
        </p:nvSpPr>
        <p:spPr>
          <a:xfrm>
            <a:off x="3057208" y="2268538"/>
            <a:ext cx="609600" cy="0"/>
          </a:xfrm>
          <a:prstGeom prst="line">
            <a:avLst/>
          </a:prstGeom>
          <a:ln w="28575" cap="flat" cmpd="sng">
            <a:solidFill>
              <a:srgbClr val="00FF00"/>
            </a:solidFill>
            <a:prstDash val="solid"/>
            <a:miter/>
            <a:headEnd type="none" w="med" len="med"/>
            <a:tailEnd type="triangle" w="sm" len="sm"/>
          </a:ln>
        </p:spPr>
      </p:sp>
      <p:sp>
        <p:nvSpPr>
          <p:cNvPr id="49225" name="Line 77"/>
          <p:cNvSpPr/>
          <p:nvPr/>
        </p:nvSpPr>
        <p:spPr>
          <a:xfrm>
            <a:off x="4809808" y="2268538"/>
            <a:ext cx="609600" cy="0"/>
          </a:xfrm>
          <a:prstGeom prst="line">
            <a:avLst/>
          </a:prstGeom>
          <a:ln w="28575" cap="flat" cmpd="sng">
            <a:solidFill>
              <a:srgbClr val="00FF00"/>
            </a:solidFill>
            <a:prstDash val="solid"/>
            <a:miter/>
            <a:headEnd type="none" w="med" len="med"/>
            <a:tailEnd type="triangle" w="sm" len="sm"/>
          </a:ln>
        </p:spPr>
      </p:sp>
      <p:sp>
        <p:nvSpPr>
          <p:cNvPr id="49226" name="Line 78"/>
          <p:cNvSpPr/>
          <p:nvPr/>
        </p:nvSpPr>
        <p:spPr>
          <a:xfrm>
            <a:off x="6562408" y="2268538"/>
            <a:ext cx="609600" cy="0"/>
          </a:xfrm>
          <a:prstGeom prst="line">
            <a:avLst/>
          </a:prstGeom>
          <a:ln w="28575" cap="flat" cmpd="sng">
            <a:solidFill>
              <a:srgbClr val="00FF00"/>
            </a:solidFill>
            <a:prstDash val="solid"/>
            <a:miter/>
            <a:headEnd type="none" w="med" len="med"/>
            <a:tailEnd type="triangle" w="sm" len="sm"/>
          </a:ln>
        </p:spPr>
      </p:sp>
      <p:sp>
        <p:nvSpPr>
          <p:cNvPr id="49227" name="Line 79"/>
          <p:cNvSpPr/>
          <p:nvPr/>
        </p:nvSpPr>
        <p:spPr>
          <a:xfrm>
            <a:off x="3057208" y="3106738"/>
            <a:ext cx="609600" cy="0"/>
          </a:xfrm>
          <a:prstGeom prst="line">
            <a:avLst/>
          </a:prstGeom>
          <a:ln w="28575" cap="flat" cmpd="sng">
            <a:solidFill>
              <a:srgbClr val="00FF00"/>
            </a:solidFill>
            <a:prstDash val="solid"/>
            <a:miter/>
            <a:headEnd type="none" w="med" len="med"/>
            <a:tailEnd type="triangle" w="sm" len="sm"/>
          </a:ln>
        </p:spPr>
      </p:sp>
      <p:sp>
        <p:nvSpPr>
          <p:cNvPr id="49228" name="Line 80"/>
          <p:cNvSpPr/>
          <p:nvPr/>
        </p:nvSpPr>
        <p:spPr>
          <a:xfrm>
            <a:off x="3057208" y="3716338"/>
            <a:ext cx="609600" cy="0"/>
          </a:xfrm>
          <a:prstGeom prst="line">
            <a:avLst/>
          </a:prstGeom>
          <a:ln w="28575" cap="flat" cmpd="sng">
            <a:solidFill>
              <a:srgbClr val="00FF00"/>
            </a:solidFill>
            <a:prstDash val="solid"/>
            <a:miter/>
            <a:headEnd type="none" w="med" len="med"/>
            <a:tailEnd type="triangle" w="sm" len="sm"/>
          </a:ln>
        </p:spPr>
      </p:sp>
      <p:sp>
        <p:nvSpPr>
          <p:cNvPr id="49229" name="Line 81"/>
          <p:cNvSpPr/>
          <p:nvPr/>
        </p:nvSpPr>
        <p:spPr>
          <a:xfrm>
            <a:off x="3057208" y="4402138"/>
            <a:ext cx="609600" cy="0"/>
          </a:xfrm>
          <a:prstGeom prst="line">
            <a:avLst/>
          </a:prstGeom>
          <a:ln w="28575" cap="flat" cmpd="sng">
            <a:solidFill>
              <a:srgbClr val="00FF00"/>
            </a:solidFill>
            <a:prstDash val="solid"/>
            <a:miter/>
            <a:headEnd type="none" w="med" len="med"/>
            <a:tailEnd type="triangle" w="sm" len="sm"/>
          </a:ln>
        </p:spPr>
      </p:sp>
      <p:sp>
        <p:nvSpPr>
          <p:cNvPr id="49230" name="Line 82"/>
          <p:cNvSpPr/>
          <p:nvPr/>
        </p:nvSpPr>
        <p:spPr>
          <a:xfrm>
            <a:off x="2676208" y="2801938"/>
            <a:ext cx="1600200" cy="0"/>
          </a:xfrm>
          <a:prstGeom prst="line">
            <a:avLst/>
          </a:prstGeom>
          <a:ln w="28575" cap="flat" cmpd="sng">
            <a:solidFill>
              <a:srgbClr val="FF0000"/>
            </a:solidFill>
            <a:prstDash val="solid"/>
            <a:miter/>
            <a:headEnd type="none" w="med" len="med"/>
            <a:tailEnd type="none" w="med" len="med"/>
          </a:ln>
        </p:spPr>
      </p:sp>
      <p:sp>
        <p:nvSpPr>
          <p:cNvPr id="49231" name="Line 83"/>
          <p:cNvSpPr/>
          <p:nvPr/>
        </p:nvSpPr>
        <p:spPr>
          <a:xfrm flipV="1">
            <a:off x="4276408" y="2420938"/>
            <a:ext cx="0" cy="381000"/>
          </a:xfrm>
          <a:prstGeom prst="line">
            <a:avLst/>
          </a:prstGeom>
          <a:ln w="28575" cap="flat" cmpd="sng">
            <a:solidFill>
              <a:srgbClr val="FF0000"/>
            </a:solidFill>
            <a:prstDash val="solid"/>
            <a:miter/>
            <a:headEnd type="none" w="med" len="med"/>
            <a:tailEnd type="triangle" w="sm" len="sm"/>
          </a:ln>
        </p:spPr>
      </p:sp>
      <p:sp>
        <p:nvSpPr>
          <p:cNvPr id="49232" name="Line 84"/>
          <p:cNvSpPr/>
          <p:nvPr/>
        </p:nvSpPr>
        <p:spPr>
          <a:xfrm>
            <a:off x="2676208" y="3411538"/>
            <a:ext cx="1600200" cy="0"/>
          </a:xfrm>
          <a:prstGeom prst="line">
            <a:avLst/>
          </a:prstGeom>
          <a:ln w="28575" cap="flat" cmpd="sng">
            <a:solidFill>
              <a:srgbClr val="FF0000"/>
            </a:solidFill>
            <a:prstDash val="solid"/>
            <a:miter/>
            <a:headEnd type="none" w="med" len="med"/>
            <a:tailEnd type="none" w="med" len="med"/>
          </a:ln>
        </p:spPr>
      </p:sp>
      <p:sp>
        <p:nvSpPr>
          <p:cNvPr id="49233" name="Line 85"/>
          <p:cNvSpPr/>
          <p:nvPr/>
        </p:nvSpPr>
        <p:spPr>
          <a:xfrm flipV="1">
            <a:off x="4276408" y="3259138"/>
            <a:ext cx="0" cy="152400"/>
          </a:xfrm>
          <a:prstGeom prst="line">
            <a:avLst/>
          </a:prstGeom>
          <a:ln w="28575" cap="flat" cmpd="sng">
            <a:solidFill>
              <a:srgbClr val="FF0000"/>
            </a:solidFill>
            <a:prstDash val="solid"/>
            <a:miter/>
            <a:headEnd type="none" w="med" len="med"/>
            <a:tailEnd type="triangle" w="sm" len="sm"/>
          </a:ln>
        </p:spPr>
      </p:sp>
      <p:sp>
        <p:nvSpPr>
          <p:cNvPr id="49234" name="Line 86"/>
          <p:cNvSpPr/>
          <p:nvPr/>
        </p:nvSpPr>
        <p:spPr>
          <a:xfrm>
            <a:off x="4581208" y="3411538"/>
            <a:ext cx="609600" cy="0"/>
          </a:xfrm>
          <a:prstGeom prst="line">
            <a:avLst/>
          </a:prstGeom>
          <a:ln w="28575" cap="flat" cmpd="sng">
            <a:solidFill>
              <a:srgbClr val="FF0000"/>
            </a:solidFill>
            <a:prstDash val="solid"/>
            <a:miter/>
            <a:headEnd type="none" w="med" len="med"/>
            <a:tailEnd type="none" w="med" len="med"/>
          </a:ln>
        </p:spPr>
      </p:sp>
      <p:sp>
        <p:nvSpPr>
          <p:cNvPr id="49235" name="Line 87"/>
          <p:cNvSpPr/>
          <p:nvPr/>
        </p:nvSpPr>
        <p:spPr>
          <a:xfrm flipH="1" flipV="1">
            <a:off x="4886008" y="4402138"/>
            <a:ext cx="304800" cy="0"/>
          </a:xfrm>
          <a:prstGeom prst="line">
            <a:avLst/>
          </a:prstGeom>
          <a:ln w="28575" cap="flat" cmpd="sng">
            <a:solidFill>
              <a:srgbClr val="FF0000"/>
            </a:solidFill>
            <a:prstDash val="solid"/>
            <a:miter/>
            <a:headEnd type="none" w="med" len="med"/>
            <a:tailEnd type="triangle" w="sm" len="sm"/>
          </a:ln>
        </p:spPr>
      </p:sp>
      <p:sp>
        <p:nvSpPr>
          <p:cNvPr id="49236" name="Line 88"/>
          <p:cNvSpPr/>
          <p:nvPr/>
        </p:nvSpPr>
        <p:spPr>
          <a:xfrm>
            <a:off x="4581208" y="3182938"/>
            <a:ext cx="0" cy="228600"/>
          </a:xfrm>
          <a:prstGeom prst="line">
            <a:avLst/>
          </a:prstGeom>
          <a:ln w="28575" cap="flat" cmpd="sng">
            <a:solidFill>
              <a:srgbClr val="FF0000"/>
            </a:solidFill>
            <a:prstDash val="solid"/>
            <a:miter/>
            <a:headEnd type="none" w="med" len="med"/>
            <a:tailEnd type="none" w="med" len="med"/>
          </a:ln>
        </p:spPr>
      </p:sp>
      <p:sp>
        <p:nvSpPr>
          <p:cNvPr id="49237" name="Line 89"/>
          <p:cNvSpPr/>
          <p:nvPr/>
        </p:nvSpPr>
        <p:spPr>
          <a:xfrm>
            <a:off x="5190808" y="3411538"/>
            <a:ext cx="0" cy="990600"/>
          </a:xfrm>
          <a:prstGeom prst="line">
            <a:avLst/>
          </a:prstGeom>
          <a:ln w="28575" cap="flat" cmpd="sng">
            <a:solidFill>
              <a:srgbClr val="FF0000"/>
            </a:solidFill>
            <a:prstDash val="solid"/>
            <a:miter/>
            <a:headEnd type="none" w="med" len="med"/>
            <a:tailEnd type="none" w="med" len="med"/>
          </a:ln>
        </p:spPr>
      </p:sp>
      <p:sp>
        <p:nvSpPr>
          <p:cNvPr id="49238" name="Line 90"/>
          <p:cNvSpPr/>
          <p:nvPr/>
        </p:nvSpPr>
        <p:spPr>
          <a:xfrm>
            <a:off x="2676208" y="4173538"/>
            <a:ext cx="3276600" cy="0"/>
          </a:xfrm>
          <a:prstGeom prst="line">
            <a:avLst/>
          </a:prstGeom>
          <a:ln w="28575" cap="flat" cmpd="sng">
            <a:solidFill>
              <a:srgbClr val="FF0000"/>
            </a:solidFill>
            <a:prstDash val="solid"/>
            <a:miter/>
            <a:headEnd type="none" w="med" len="med"/>
            <a:tailEnd type="none" w="med" len="med"/>
          </a:ln>
        </p:spPr>
      </p:sp>
      <p:sp>
        <p:nvSpPr>
          <p:cNvPr id="49239" name="Line 91"/>
          <p:cNvSpPr/>
          <p:nvPr/>
        </p:nvSpPr>
        <p:spPr>
          <a:xfrm flipV="1">
            <a:off x="5952808" y="2420938"/>
            <a:ext cx="0" cy="1752600"/>
          </a:xfrm>
          <a:prstGeom prst="line">
            <a:avLst/>
          </a:prstGeom>
          <a:ln w="28575" cap="flat" cmpd="sng">
            <a:solidFill>
              <a:srgbClr val="FF0000"/>
            </a:solidFill>
            <a:prstDash val="solid"/>
            <a:miter/>
            <a:headEnd type="none" w="med" len="med"/>
            <a:tailEnd type="triangle" w="sm" len="sm"/>
          </a:ln>
        </p:spPr>
      </p:sp>
      <p:sp>
        <p:nvSpPr>
          <p:cNvPr id="49240" name="Line 92"/>
          <p:cNvSpPr/>
          <p:nvPr/>
        </p:nvSpPr>
        <p:spPr>
          <a:xfrm>
            <a:off x="2676208" y="4935538"/>
            <a:ext cx="2895600" cy="0"/>
          </a:xfrm>
          <a:prstGeom prst="line">
            <a:avLst/>
          </a:prstGeom>
          <a:ln w="28575" cap="flat" cmpd="sng">
            <a:solidFill>
              <a:srgbClr val="FF00FF"/>
            </a:solidFill>
            <a:prstDash val="solid"/>
            <a:miter/>
            <a:headEnd type="none" w="med" len="med"/>
            <a:tailEnd type="none" w="med" len="med"/>
          </a:ln>
        </p:spPr>
      </p:sp>
      <p:sp>
        <p:nvSpPr>
          <p:cNvPr id="49241" name="Line 93"/>
          <p:cNvSpPr/>
          <p:nvPr/>
        </p:nvSpPr>
        <p:spPr>
          <a:xfrm flipV="1">
            <a:off x="5571808" y="4097338"/>
            <a:ext cx="0" cy="838200"/>
          </a:xfrm>
          <a:prstGeom prst="line">
            <a:avLst/>
          </a:prstGeom>
          <a:ln w="28575" cap="flat" cmpd="sng">
            <a:solidFill>
              <a:srgbClr val="FF00FF"/>
            </a:solidFill>
            <a:prstDash val="solid"/>
            <a:miter/>
            <a:headEnd type="none" w="med" len="med"/>
            <a:tailEnd type="none" w="med" len="med"/>
          </a:ln>
        </p:spPr>
      </p:sp>
      <p:sp>
        <p:nvSpPr>
          <p:cNvPr id="49242" name="Line 94"/>
          <p:cNvSpPr/>
          <p:nvPr/>
        </p:nvSpPr>
        <p:spPr>
          <a:xfrm>
            <a:off x="4276408" y="4097338"/>
            <a:ext cx="1295400" cy="0"/>
          </a:xfrm>
          <a:prstGeom prst="line">
            <a:avLst/>
          </a:prstGeom>
          <a:ln w="28575" cap="flat" cmpd="sng">
            <a:solidFill>
              <a:srgbClr val="FF00FF"/>
            </a:solidFill>
            <a:prstDash val="solid"/>
            <a:miter/>
            <a:headEnd type="none" w="med" len="med"/>
            <a:tailEnd type="none" w="med" len="med"/>
          </a:ln>
        </p:spPr>
      </p:sp>
      <p:sp>
        <p:nvSpPr>
          <p:cNvPr id="49243" name="Line 95"/>
          <p:cNvSpPr/>
          <p:nvPr/>
        </p:nvSpPr>
        <p:spPr>
          <a:xfrm flipV="1">
            <a:off x="4276408" y="3868738"/>
            <a:ext cx="0" cy="228600"/>
          </a:xfrm>
          <a:prstGeom prst="line">
            <a:avLst/>
          </a:prstGeom>
          <a:ln w="28575" cap="flat" cmpd="sng">
            <a:solidFill>
              <a:srgbClr val="FF00FF"/>
            </a:solidFill>
            <a:prstDash val="solid"/>
            <a:miter/>
            <a:headEnd type="none" w="med" len="med"/>
            <a:tailEnd type="triangle" w="sm" len="sm"/>
          </a:ln>
        </p:spPr>
      </p:sp>
      <p:sp>
        <p:nvSpPr>
          <p:cNvPr id="49244" name="Line 96"/>
          <p:cNvSpPr/>
          <p:nvPr/>
        </p:nvSpPr>
        <p:spPr>
          <a:xfrm>
            <a:off x="4505008" y="3792538"/>
            <a:ext cx="0" cy="228600"/>
          </a:xfrm>
          <a:prstGeom prst="line">
            <a:avLst/>
          </a:prstGeom>
          <a:ln w="28575" cap="flat" cmpd="sng">
            <a:solidFill>
              <a:srgbClr val="FF00FF"/>
            </a:solidFill>
            <a:prstDash val="solid"/>
            <a:miter/>
            <a:headEnd type="none" w="med" len="med"/>
            <a:tailEnd type="none" w="med" len="med"/>
          </a:ln>
        </p:spPr>
      </p:sp>
      <p:sp>
        <p:nvSpPr>
          <p:cNvPr id="49245" name="Line 97"/>
          <p:cNvSpPr/>
          <p:nvPr/>
        </p:nvSpPr>
        <p:spPr>
          <a:xfrm>
            <a:off x="4505008" y="4021138"/>
            <a:ext cx="1066800" cy="0"/>
          </a:xfrm>
          <a:prstGeom prst="line">
            <a:avLst/>
          </a:prstGeom>
          <a:ln w="28575" cap="flat" cmpd="sng">
            <a:solidFill>
              <a:srgbClr val="FF00FF"/>
            </a:solidFill>
            <a:prstDash val="solid"/>
            <a:miter/>
            <a:headEnd type="none" w="med" len="med"/>
            <a:tailEnd type="none" w="med" len="med"/>
          </a:ln>
        </p:spPr>
      </p:sp>
      <p:sp>
        <p:nvSpPr>
          <p:cNvPr id="49246" name="Line 98"/>
          <p:cNvSpPr/>
          <p:nvPr/>
        </p:nvSpPr>
        <p:spPr>
          <a:xfrm flipH="1">
            <a:off x="5571808" y="2801938"/>
            <a:ext cx="0" cy="1219200"/>
          </a:xfrm>
          <a:prstGeom prst="line">
            <a:avLst/>
          </a:prstGeom>
          <a:ln w="28575" cap="flat" cmpd="sng">
            <a:solidFill>
              <a:srgbClr val="FF00FF"/>
            </a:solidFill>
            <a:prstDash val="solid"/>
            <a:miter/>
            <a:headEnd type="none" w="med" len="med"/>
            <a:tailEnd type="none" w="med" len="med"/>
          </a:ln>
        </p:spPr>
      </p:sp>
      <p:sp>
        <p:nvSpPr>
          <p:cNvPr id="49247" name="Line 99"/>
          <p:cNvSpPr/>
          <p:nvPr/>
        </p:nvSpPr>
        <p:spPr>
          <a:xfrm>
            <a:off x="5571808" y="2801938"/>
            <a:ext cx="2362200" cy="0"/>
          </a:xfrm>
          <a:prstGeom prst="line">
            <a:avLst/>
          </a:prstGeom>
          <a:ln w="28575" cap="flat" cmpd="sng">
            <a:solidFill>
              <a:srgbClr val="FF00FF"/>
            </a:solidFill>
            <a:prstDash val="solid"/>
            <a:miter/>
            <a:headEnd type="none" w="med" len="med"/>
            <a:tailEnd type="none" w="med" len="med"/>
          </a:ln>
        </p:spPr>
      </p:sp>
      <p:sp>
        <p:nvSpPr>
          <p:cNvPr id="49248" name="Line 100"/>
          <p:cNvSpPr/>
          <p:nvPr/>
        </p:nvSpPr>
        <p:spPr>
          <a:xfrm flipV="1">
            <a:off x="7934008" y="2420938"/>
            <a:ext cx="0" cy="381000"/>
          </a:xfrm>
          <a:prstGeom prst="line">
            <a:avLst/>
          </a:prstGeom>
          <a:ln w="28575" cap="flat" cmpd="sng">
            <a:solidFill>
              <a:srgbClr val="FF00FF"/>
            </a:solidFill>
            <a:prstDash val="solid"/>
            <a:miter/>
            <a:headEnd type="none" w="med" len="med"/>
            <a:tailEnd type="triangle" w="sm" len="sm"/>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2280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邻接多重表是无向图的另一种存储结构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在邻接多重表中，一条边只用一个结点表示</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在无向图邻接表中，一条边要用2个结点表示(分别从2个顶点的角度看)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4" name="组合 13"/>
          <p:cNvGrpSpPr/>
          <p:nvPr/>
        </p:nvGrpSpPr>
        <p:grpSpPr>
          <a:xfrm>
            <a:off x="2522220" y="2924810"/>
            <a:ext cx="6705600" cy="2637790"/>
            <a:chOff x="3972" y="4606"/>
            <a:chExt cx="10560" cy="4154"/>
          </a:xfrm>
        </p:grpSpPr>
        <p:grpSp>
          <p:nvGrpSpPr>
            <p:cNvPr id="51204" name="Group 4"/>
            <p:cNvGrpSpPr/>
            <p:nvPr/>
          </p:nvGrpSpPr>
          <p:grpSpPr>
            <a:xfrm>
              <a:off x="3972" y="5400"/>
              <a:ext cx="10560" cy="725"/>
              <a:chOff x="336" y="3552"/>
              <a:chExt cx="4224" cy="290"/>
            </a:xfrm>
          </p:grpSpPr>
          <p:sp>
            <p:nvSpPr>
              <p:cNvPr id="51205" name="Text Box 5"/>
              <p:cNvSpPr txBox="1"/>
              <p:nvPr/>
            </p:nvSpPr>
            <p:spPr>
              <a:xfrm>
                <a:off x="912" y="3552"/>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ivex</a:t>
                </a:r>
                <a:endParaRPr lang="en-US" altLang="zh-CN" sz="2400" dirty="0">
                  <a:latin typeface="Tahoma" panose="020B0604030504040204" charset="0"/>
                  <a:ea typeface="宋体" panose="02010600030101010101" pitchFamily="2" charset="-122"/>
                </a:endParaRPr>
              </a:p>
            </p:txBody>
          </p:sp>
          <p:sp>
            <p:nvSpPr>
              <p:cNvPr id="51206" name="Text Box 6"/>
              <p:cNvSpPr txBox="1"/>
              <p:nvPr/>
            </p:nvSpPr>
            <p:spPr>
              <a:xfrm>
                <a:off x="336" y="3552"/>
                <a:ext cx="57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mark</a:t>
                </a:r>
                <a:endParaRPr lang="en-US" altLang="zh-CN" sz="2400" dirty="0">
                  <a:latin typeface="Tahoma" panose="020B0604030504040204" charset="0"/>
                  <a:ea typeface="宋体" panose="02010600030101010101" pitchFamily="2" charset="-122"/>
                </a:endParaRPr>
              </a:p>
            </p:txBody>
          </p:sp>
          <p:sp>
            <p:nvSpPr>
              <p:cNvPr id="51207" name="Text Box 7"/>
              <p:cNvSpPr txBox="1"/>
              <p:nvPr/>
            </p:nvSpPr>
            <p:spPr>
              <a:xfrm>
                <a:off x="1680" y="3552"/>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ilink</a:t>
                </a:r>
                <a:endParaRPr lang="en-US" altLang="zh-CN" sz="2400" dirty="0">
                  <a:latin typeface="Tahoma" panose="020B0604030504040204" charset="0"/>
                  <a:ea typeface="宋体" panose="02010600030101010101" pitchFamily="2" charset="-122"/>
                </a:endParaRPr>
              </a:p>
            </p:txBody>
          </p:sp>
          <p:sp>
            <p:nvSpPr>
              <p:cNvPr id="51208" name="Text Box 8"/>
              <p:cNvSpPr txBox="1"/>
              <p:nvPr/>
            </p:nvSpPr>
            <p:spPr>
              <a:xfrm>
                <a:off x="2448" y="3552"/>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jvex</a:t>
                </a:r>
                <a:endParaRPr lang="en-US" altLang="zh-CN" sz="2400" dirty="0">
                  <a:latin typeface="Tahoma" panose="020B0604030504040204" charset="0"/>
                  <a:ea typeface="宋体" panose="02010600030101010101" pitchFamily="2" charset="-122"/>
                </a:endParaRPr>
              </a:p>
            </p:txBody>
          </p:sp>
          <p:sp>
            <p:nvSpPr>
              <p:cNvPr id="51209" name="Text Box 9"/>
              <p:cNvSpPr txBox="1"/>
              <p:nvPr/>
            </p:nvSpPr>
            <p:spPr>
              <a:xfrm>
                <a:off x="3216" y="3552"/>
                <a:ext cx="768"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jlink</a:t>
                </a:r>
                <a:endParaRPr lang="en-US" altLang="zh-CN" sz="2400" dirty="0">
                  <a:latin typeface="Tahoma" panose="020B0604030504040204" charset="0"/>
                  <a:ea typeface="宋体" panose="02010600030101010101" pitchFamily="2" charset="-122"/>
                </a:endParaRPr>
              </a:p>
            </p:txBody>
          </p:sp>
          <p:sp>
            <p:nvSpPr>
              <p:cNvPr id="51210" name="Text Box 10"/>
              <p:cNvSpPr txBox="1"/>
              <p:nvPr/>
            </p:nvSpPr>
            <p:spPr>
              <a:xfrm>
                <a:off x="3984" y="3552"/>
                <a:ext cx="576" cy="290"/>
              </a:xfrm>
              <a:prstGeom prst="rect">
                <a:avLst/>
              </a:prstGeom>
              <a:noFill/>
              <a:ln w="25400" cap="flat" cmpd="sng">
                <a:solidFill>
                  <a:srgbClr val="0000FF"/>
                </a:solidFill>
                <a:prstDash val="solid"/>
                <a:miter/>
                <a:headEnd type="none" w="med" len="med"/>
                <a:tailEnd type="none" w="med" len="med"/>
              </a:ln>
            </p:spPr>
            <p:txBody>
              <a:bodyPr anchor="t" anchorCtr="0">
                <a:spAutoFit/>
              </a:bodyPr>
              <a:p>
                <a:pPr algn="ctr"/>
                <a:r>
                  <a:rPr lang="en-US" altLang="zh-CN" sz="2400" dirty="0">
                    <a:latin typeface="Tahoma" panose="020B0604030504040204" charset="0"/>
                    <a:ea typeface="宋体" panose="02010600030101010101" pitchFamily="2" charset="-122"/>
                  </a:rPr>
                  <a:t>info</a:t>
                </a:r>
                <a:endParaRPr lang="en-US" altLang="zh-CN" sz="2400" dirty="0">
                  <a:latin typeface="Tahoma" panose="020B0604030504040204" charset="0"/>
                  <a:ea typeface="宋体" panose="02010600030101010101" pitchFamily="2" charset="-122"/>
                </a:endParaRPr>
              </a:p>
            </p:txBody>
          </p:sp>
        </p:grpSp>
        <p:sp>
          <p:nvSpPr>
            <p:cNvPr id="12" name="文本框 11"/>
            <p:cNvSpPr txBox="1"/>
            <p:nvPr/>
          </p:nvSpPr>
          <p:spPr>
            <a:xfrm>
              <a:off x="7332" y="4606"/>
              <a:ext cx="3430"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边的结点结构</a:t>
              </a:r>
              <a:endParaRPr lang="zh-CN" altLang="en-US" sz="2400" dirty="0">
                <a:latin typeface="黑体" panose="02010609060101010101" pitchFamily="2" charset="-122"/>
                <a:ea typeface="黑体" panose="02010609060101010101" pitchFamily="2" charset="-122"/>
                <a:sym typeface="+mn-ea"/>
              </a:endParaRPr>
            </a:p>
          </p:txBody>
        </p:sp>
        <p:sp>
          <p:nvSpPr>
            <p:cNvPr id="13" name="文本框 12"/>
            <p:cNvSpPr txBox="1"/>
            <p:nvPr/>
          </p:nvSpPr>
          <p:spPr>
            <a:xfrm>
              <a:off x="4606" y="6194"/>
              <a:ext cx="9600" cy="2567"/>
            </a:xfrm>
            <a:prstGeom prst="rect">
              <a:avLst/>
            </a:prstGeom>
          </p:spPr>
          <p:txBody>
            <a:bodyPr vert="horz" wrap="square" lIns="91440" tIns="45720" rIns="91440" bIns="45720" rtlCol="0" anchor="t">
              <a:spAutoFit/>
            </a:bodyPr>
            <a:p>
              <a:pPr marL="965200" lvl="1" indent="-508000" eaLnBrk="1" hangingPunct="1">
                <a:buClr>
                  <a:schemeClr val="accent2"/>
                </a:buClr>
                <a:buFont typeface="Wingdings" panose="05000000000000000000" pitchFamily="2" charset="2"/>
              </a:pPr>
              <a:r>
                <a:rPr lang="en-US" altLang="zh-CN" sz="2000" dirty="0">
                  <a:latin typeface="黑体" panose="02010609060101010101" pitchFamily="2" charset="-122"/>
                  <a:ea typeface="黑体" panose="02010609060101010101" pitchFamily="2" charset="-122"/>
                  <a:sym typeface="+mn-ea"/>
                </a:rPr>
                <a:t>mark; // </a:t>
              </a:r>
              <a:r>
                <a:rPr lang="zh-CN" altLang="en-US" sz="2000" dirty="0">
                  <a:latin typeface="黑体" panose="02010609060101010101" pitchFamily="2" charset="-122"/>
                  <a:ea typeface="黑体" panose="02010609060101010101" pitchFamily="2" charset="-122"/>
                  <a:sym typeface="+mn-ea"/>
                </a:rPr>
                <a:t>标记域，如指示该边是否被搜索过</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pPr>
              <a:r>
                <a:rPr lang="en-US" altLang="zh-CN" sz="2000" dirty="0">
                  <a:latin typeface="黑体" panose="02010609060101010101" pitchFamily="2" charset="-122"/>
                  <a:ea typeface="黑体" panose="02010609060101010101" pitchFamily="2" charset="-122"/>
                  <a:sym typeface="+mn-ea"/>
                </a:rPr>
                <a:t>ivex,jvex;// </a:t>
              </a:r>
              <a:r>
                <a:rPr lang="zh-CN" altLang="en-US" sz="2000" dirty="0">
                  <a:latin typeface="黑体" panose="02010609060101010101" pitchFamily="2" charset="-122"/>
                  <a:ea typeface="黑体" panose="02010609060101010101" pitchFamily="2" charset="-122"/>
                  <a:sym typeface="+mn-ea"/>
                </a:rPr>
                <a:t>该边所依附的两个顶点的位置</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pPr>
              <a:r>
                <a:rPr lang="en-US" altLang="zh-CN" sz="2000" dirty="0">
                  <a:latin typeface="黑体" panose="02010609060101010101" pitchFamily="2" charset="-122"/>
                  <a:ea typeface="黑体" panose="02010609060101010101" pitchFamily="2" charset="-122"/>
                  <a:sym typeface="+mn-ea"/>
                </a:rPr>
                <a:t>ilink;// </a:t>
              </a:r>
              <a:r>
                <a:rPr lang="zh-CN" altLang="en-US" sz="2000" dirty="0">
                  <a:latin typeface="黑体" panose="02010609060101010101" pitchFamily="2" charset="-122"/>
                  <a:ea typeface="黑体" panose="02010609060101010101" pitchFamily="2" charset="-122"/>
                  <a:sym typeface="+mn-ea"/>
                </a:rPr>
                <a:t>指向下一条依附于</a:t>
              </a:r>
              <a:r>
                <a:rPr lang="en-US" altLang="zh-CN" sz="2000" dirty="0">
                  <a:latin typeface="黑体" panose="02010609060101010101" pitchFamily="2" charset="-122"/>
                  <a:ea typeface="黑体" panose="02010609060101010101" pitchFamily="2" charset="-122"/>
                  <a:sym typeface="+mn-ea"/>
                </a:rPr>
                <a:t>ivex</a:t>
              </a:r>
              <a:r>
                <a:rPr lang="zh-CN" altLang="en-US" sz="2000" dirty="0">
                  <a:latin typeface="黑体" panose="02010609060101010101" pitchFamily="2" charset="-122"/>
                  <a:ea typeface="黑体" panose="02010609060101010101" pitchFamily="2" charset="-122"/>
                  <a:sym typeface="+mn-ea"/>
                </a:rPr>
                <a:t>的边</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pPr>
              <a:r>
                <a:rPr lang="en-US" altLang="zh-CN" sz="2000" dirty="0">
                  <a:latin typeface="黑体" panose="02010609060101010101" pitchFamily="2" charset="-122"/>
                  <a:ea typeface="黑体" panose="02010609060101010101" pitchFamily="2" charset="-122"/>
                  <a:sym typeface="+mn-ea"/>
                </a:rPr>
                <a:t>jlink;// </a:t>
              </a:r>
              <a:r>
                <a:rPr lang="zh-CN" altLang="en-US" sz="2000" dirty="0">
                  <a:latin typeface="黑体" panose="02010609060101010101" pitchFamily="2" charset="-122"/>
                  <a:ea typeface="黑体" panose="02010609060101010101" pitchFamily="2" charset="-122"/>
                  <a:sym typeface="+mn-ea"/>
                </a:rPr>
                <a:t>指向下一条依附于</a:t>
              </a:r>
              <a:r>
                <a:rPr lang="en-US" altLang="zh-CN" sz="2000" dirty="0">
                  <a:latin typeface="黑体" panose="02010609060101010101" pitchFamily="2" charset="-122"/>
                  <a:ea typeface="黑体" panose="02010609060101010101" pitchFamily="2" charset="-122"/>
                  <a:sym typeface="+mn-ea"/>
                </a:rPr>
                <a:t>jvex</a:t>
              </a:r>
              <a:r>
                <a:rPr lang="zh-CN" altLang="en-US" sz="2000" dirty="0">
                  <a:latin typeface="黑体" panose="02010609060101010101" pitchFamily="2" charset="-122"/>
                  <a:ea typeface="黑体" panose="02010609060101010101" pitchFamily="2" charset="-122"/>
                  <a:sym typeface="+mn-ea"/>
                </a:rPr>
                <a:t>的边</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pPr>
              <a:r>
                <a:rPr lang="en-US" altLang="zh-CN" sz="2000" dirty="0">
                  <a:latin typeface="黑体" panose="02010609060101010101" pitchFamily="2" charset="-122"/>
                  <a:ea typeface="黑体" panose="02010609060101010101" pitchFamily="2" charset="-122"/>
                  <a:sym typeface="+mn-ea"/>
                </a:rPr>
                <a:t>info; // </a:t>
              </a:r>
              <a:r>
                <a:rPr lang="zh-CN" altLang="en-US" sz="2000" dirty="0">
                  <a:latin typeface="黑体" panose="02010609060101010101" pitchFamily="2" charset="-122"/>
                  <a:ea typeface="黑体" panose="02010609060101010101" pitchFamily="2" charset="-122"/>
                  <a:sym typeface="+mn-ea"/>
                </a:rPr>
                <a:t>该边相关信息的指针或权值</a:t>
              </a:r>
              <a:endParaRPr lang="zh-CN" altLang="en-US" sz="2000" dirty="0">
                <a:latin typeface="黑体" panose="02010609060101010101" pitchFamily="2" charset="-122"/>
                <a:ea typeface="黑体" panose="02010609060101010101" pitchFamily="2" charset="-122"/>
                <a:sym typeface="+mn-ea"/>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2280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邻接多重表的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7.2 图的</a:t>
            </a:r>
            <a:r>
              <a:rPr lang="zh-CN" altLang="en-US">
                <a:latin typeface="楷体" panose="02010609060101010101" charset="-122"/>
                <a:ea typeface="楷体" panose="02010609060101010101" charset="-122"/>
                <a:cs typeface="楷体" panose="02010609060101010101" charset="-122"/>
                <a:sym typeface="+mn-ea"/>
              </a:rPr>
              <a:t>存储</a:t>
            </a:r>
            <a:r>
              <a:rPr lang="zh-CN" altLang="en-US">
                <a:latin typeface="楷体" panose="02010609060101010101" charset="-122"/>
                <a:ea typeface="楷体" panose="02010609060101010101" charset="-122"/>
                <a:cs typeface="楷体" panose="02010609060101010101" charset="-122"/>
                <a:sym typeface="+mn-ea"/>
              </a:rPr>
              <a:t>结构</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0181" name="表格 50180"/>
          <p:cNvGraphicFramePr/>
          <p:nvPr/>
        </p:nvGraphicFramePr>
        <p:xfrm>
          <a:off x="1698308" y="1592580"/>
          <a:ext cx="1066800" cy="3657600"/>
        </p:xfrm>
        <a:graphic>
          <a:graphicData uri="http://schemas.openxmlformats.org/drawingml/2006/table">
            <a:tbl>
              <a:tblPr/>
              <a:tblGrid>
                <a:gridCol w="609600"/>
                <a:gridCol w="457200"/>
              </a:tblGrid>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0</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6096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5</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sp>
        <p:nvSpPr>
          <p:cNvPr id="52251" name="Line 34"/>
          <p:cNvSpPr/>
          <p:nvPr/>
        </p:nvSpPr>
        <p:spPr>
          <a:xfrm>
            <a:off x="4289108" y="4343718"/>
            <a:ext cx="0" cy="457200"/>
          </a:xfrm>
          <a:prstGeom prst="line">
            <a:avLst/>
          </a:prstGeom>
          <a:ln w="28575" cap="flat" cmpd="sng">
            <a:solidFill>
              <a:schemeClr val="hlink"/>
            </a:solidFill>
            <a:prstDash val="solid"/>
            <a:miter/>
            <a:headEnd type="none" w="med" len="med"/>
            <a:tailEnd type="triangle" w="med" len="med"/>
          </a:ln>
        </p:spPr>
      </p:sp>
      <p:grpSp>
        <p:nvGrpSpPr>
          <p:cNvPr id="52252" name="Group 35"/>
          <p:cNvGrpSpPr/>
          <p:nvPr/>
        </p:nvGrpSpPr>
        <p:grpSpPr>
          <a:xfrm>
            <a:off x="3069908" y="2286318"/>
            <a:ext cx="1317625" cy="307975"/>
            <a:chOff x="1121" y="1824"/>
            <a:chExt cx="830" cy="194"/>
          </a:xfrm>
        </p:grpSpPr>
        <p:sp>
          <p:nvSpPr>
            <p:cNvPr id="52253" name="Text Box 36"/>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52254" name="Text Box 37"/>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55" name="Text Box 38"/>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52256" name="Text Box 39"/>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52257" name="Group 40"/>
          <p:cNvGrpSpPr/>
          <p:nvPr/>
        </p:nvGrpSpPr>
        <p:grpSpPr>
          <a:xfrm>
            <a:off x="8099108" y="2286318"/>
            <a:ext cx="1317625" cy="307975"/>
            <a:chOff x="1121" y="1824"/>
            <a:chExt cx="830" cy="194"/>
          </a:xfrm>
        </p:grpSpPr>
        <p:sp>
          <p:nvSpPr>
            <p:cNvPr id="52258" name="Text Box 41"/>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52259" name="Text Box 42"/>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sp>
          <p:nvSpPr>
            <p:cNvPr id="52260" name="Text Box 43"/>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52261" name="Text Box 44"/>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52262" name="Group 45"/>
          <p:cNvGrpSpPr/>
          <p:nvPr/>
        </p:nvGrpSpPr>
        <p:grpSpPr>
          <a:xfrm>
            <a:off x="6422708" y="3505518"/>
            <a:ext cx="1317625" cy="307975"/>
            <a:chOff x="1121" y="1824"/>
            <a:chExt cx="830" cy="194"/>
          </a:xfrm>
        </p:grpSpPr>
        <p:sp>
          <p:nvSpPr>
            <p:cNvPr id="52263" name="Text Box 46"/>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52264" name="Text Box 47"/>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65" name="Text Box 48"/>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52266" name="Text Box 49"/>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52267" name="Group 50"/>
          <p:cNvGrpSpPr/>
          <p:nvPr/>
        </p:nvGrpSpPr>
        <p:grpSpPr>
          <a:xfrm>
            <a:off x="4746308" y="2286318"/>
            <a:ext cx="1317625" cy="307975"/>
            <a:chOff x="1121" y="1824"/>
            <a:chExt cx="830" cy="194"/>
          </a:xfrm>
        </p:grpSpPr>
        <p:sp>
          <p:nvSpPr>
            <p:cNvPr id="52268" name="Text Box 51"/>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52269" name="Text Box 52"/>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70" name="Text Box 53"/>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52271" name="Text Box 54"/>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52272" name="Group 55"/>
          <p:cNvGrpSpPr/>
          <p:nvPr/>
        </p:nvGrpSpPr>
        <p:grpSpPr>
          <a:xfrm>
            <a:off x="3069908" y="4800918"/>
            <a:ext cx="1317625" cy="307975"/>
            <a:chOff x="1121" y="1824"/>
            <a:chExt cx="830" cy="194"/>
          </a:xfrm>
        </p:grpSpPr>
        <p:sp>
          <p:nvSpPr>
            <p:cNvPr id="52273" name="Text Box 56"/>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52274" name="Text Box 57"/>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75" name="Text Box 58"/>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52276" name="Text Box 59"/>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52277" name="Group 60"/>
          <p:cNvGrpSpPr/>
          <p:nvPr/>
        </p:nvGrpSpPr>
        <p:grpSpPr>
          <a:xfrm>
            <a:off x="3069908" y="4115118"/>
            <a:ext cx="1317625" cy="307975"/>
            <a:chOff x="1121" y="1824"/>
            <a:chExt cx="830" cy="194"/>
          </a:xfrm>
        </p:grpSpPr>
        <p:sp>
          <p:nvSpPr>
            <p:cNvPr id="52278" name="Text Box 61"/>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52279" name="Text Box 62"/>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80" name="Text Box 63"/>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52281" name="Text Box 64"/>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52282" name="Group 65"/>
          <p:cNvGrpSpPr/>
          <p:nvPr/>
        </p:nvGrpSpPr>
        <p:grpSpPr>
          <a:xfrm>
            <a:off x="3069908" y="3505518"/>
            <a:ext cx="1317625" cy="307975"/>
            <a:chOff x="1121" y="1824"/>
            <a:chExt cx="830" cy="194"/>
          </a:xfrm>
        </p:grpSpPr>
        <p:sp>
          <p:nvSpPr>
            <p:cNvPr id="52283" name="Text Box 66"/>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52284" name="Text Box 67"/>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85" name="Text Box 68"/>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52286" name="Text Box 69"/>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52287" name="Group 70"/>
          <p:cNvGrpSpPr/>
          <p:nvPr/>
        </p:nvGrpSpPr>
        <p:grpSpPr>
          <a:xfrm>
            <a:off x="4746308" y="3505518"/>
            <a:ext cx="1317625" cy="307975"/>
            <a:chOff x="1121" y="1824"/>
            <a:chExt cx="830" cy="194"/>
          </a:xfrm>
        </p:grpSpPr>
        <p:sp>
          <p:nvSpPr>
            <p:cNvPr id="52288" name="Text Box 71"/>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52289" name="Text Box 72"/>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90" name="Text Box 73"/>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52291" name="Text Box 74"/>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52292" name="Group 75"/>
          <p:cNvGrpSpPr/>
          <p:nvPr/>
        </p:nvGrpSpPr>
        <p:grpSpPr>
          <a:xfrm>
            <a:off x="4746308" y="4800918"/>
            <a:ext cx="1317625" cy="307975"/>
            <a:chOff x="1121" y="1824"/>
            <a:chExt cx="830" cy="194"/>
          </a:xfrm>
        </p:grpSpPr>
        <p:sp>
          <p:nvSpPr>
            <p:cNvPr id="52293" name="Text Box 76"/>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52294" name="Text Box 77"/>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295" name="Text Box 78"/>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52296" name="Text Box 79"/>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grpSp>
        <p:nvGrpSpPr>
          <p:cNvPr id="52297" name="Group 80"/>
          <p:cNvGrpSpPr/>
          <p:nvPr/>
        </p:nvGrpSpPr>
        <p:grpSpPr>
          <a:xfrm>
            <a:off x="6422708" y="2286318"/>
            <a:ext cx="1317625" cy="307975"/>
            <a:chOff x="1121" y="1824"/>
            <a:chExt cx="830" cy="194"/>
          </a:xfrm>
        </p:grpSpPr>
        <p:sp>
          <p:nvSpPr>
            <p:cNvPr id="52298" name="Text Box 81"/>
            <p:cNvSpPr txBox="1"/>
            <p:nvPr/>
          </p:nvSpPr>
          <p:spPr>
            <a:xfrm>
              <a:off x="1121"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52299" name="Text Box 82"/>
            <p:cNvSpPr txBox="1"/>
            <p:nvPr/>
          </p:nvSpPr>
          <p:spPr>
            <a:xfrm>
              <a:off x="1392"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endParaRPr lang="zh-CN" altLang="zh-CN" sz="2000" dirty="0">
                <a:latin typeface="Tahoma" panose="020B0604030504040204" charset="0"/>
                <a:ea typeface="宋体" panose="02010600030101010101" pitchFamily="2" charset="-122"/>
              </a:endParaRPr>
            </a:p>
          </p:txBody>
        </p:sp>
        <p:sp>
          <p:nvSpPr>
            <p:cNvPr id="52300" name="Text Box 83"/>
            <p:cNvSpPr txBox="1"/>
            <p:nvPr/>
          </p:nvSpPr>
          <p:spPr>
            <a:xfrm>
              <a:off x="1536" y="1824"/>
              <a:ext cx="271"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52301" name="Text Box 84"/>
            <p:cNvSpPr txBox="1"/>
            <p:nvPr/>
          </p:nvSpPr>
          <p:spPr>
            <a:xfrm>
              <a:off x="1807" y="1824"/>
              <a:ext cx="144" cy="194"/>
            </a:xfrm>
            <a:prstGeom prst="rect">
              <a:avLst/>
            </a:prstGeom>
            <a:noFill/>
            <a:ln w="25400" cap="flat" cmpd="sng">
              <a:solidFill>
                <a:srgbClr val="0000FF"/>
              </a:solidFill>
              <a:prstDash val="solid"/>
              <a:miter/>
              <a:headEnd type="none" w="med" len="med"/>
              <a:tailEnd type="none" w="med" len="med"/>
            </a:ln>
          </p:spPr>
          <p:txBody>
            <a:bodyPr lIns="0" tIns="0" r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52302" name="Line 85"/>
          <p:cNvSpPr/>
          <p:nvPr/>
        </p:nvSpPr>
        <p:spPr>
          <a:xfrm>
            <a:off x="2536508" y="2438718"/>
            <a:ext cx="484187" cy="0"/>
          </a:xfrm>
          <a:prstGeom prst="line">
            <a:avLst/>
          </a:prstGeom>
          <a:ln w="28575" cap="flat" cmpd="sng">
            <a:solidFill>
              <a:srgbClr val="00FF00"/>
            </a:solidFill>
            <a:prstDash val="solid"/>
            <a:miter/>
            <a:headEnd type="none" w="med" len="med"/>
            <a:tailEnd type="triangle" w="med" len="med"/>
          </a:ln>
        </p:spPr>
      </p:sp>
      <p:sp>
        <p:nvSpPr>
          <p:cNvPr id="52303" name="Line 86"/>
          <p:cNvSpPr/>
          <p:nvPr/>
        </p:nvSpPr>
        <p:spPr>
          <a:xfrm>
            <a:off x="2536508" y="2972118"/>
            <a:ext cx="3048000" cy="0"/>
          </a:xfrm>
          <a:prstGeom prst="line">
            <a:avLst/>
          </a:prstGeom>
          <a:ln w="28575" cap="flat" cmpd="sng">
            <a:solidFill>
              <a:srgbClr val="00FF00"/>
            </a:solidFill>
            <a:prstDash val="solid"/>
            <a:miter/>
            <a:headEnd type="none" w="med" len="med"/>
            <a:tailEnd type="none" w="med" len="med"/>
          </a:ln>
        </p:spPr>
      </p:sp>
      <p:sp>
        <p:nvSpPr>
          <p:cNvPr id="52304" name="Line 87"/>
          <p:cNvSpPr/>
          <p:nvPr/>
        </p:nvSpPr>
        <p:spPr>
          <a:xfrm>
            <a:off x="2536508" y="3657918"/>
            <a:ext cx="484187" cy="0"/>
          </a:xfrm>
          <a:prstGeom prst="line">
            <a:avLst/>
          </a:prstGeom>
          <a:ln w="28575" cap="flat" cmpd="sng">
            <a:solidFill>
              <a:srgbClr val="00FF00"/>
            </a:solidFill>
            <a:prstDash val="solid"/>
            <a:miter/>
            <a:headEnd type="none" w="med" len="med"/>
            <a:tailEnd type="triangle" w="med" len="med"/>
          </a:ln>
        </p:spPr>
      </p:sp>
      <p:sp>
        <p:nvSpPr>
          <p:cNvPr id="52305" name="Line 88"/>
          <p:cNvSpPr/>
          <p:nvPr/>
        </p:nvSpPr>
        <p:spPr>
          <a:xfrm>
            <a:off x="2536508" y="4343718"/>
            <a:ext cx="484187" cy="0"/>
          </a:xfrm>
          <a:prstGeom prst="line">
            <a:avLst/>
          </a:prstGeom>
          <a:ln w="28575" cap="flat" cmpd="sng">
            <a:solidFill>
              <a:srgbClr val="00FF00"/>
            </a:solidFill>
            <a:prstDash val="solid"/>
            <a:miter/>
            <a:headEnd type="none" w="med" len="med"/>
            <a:tailEnd type="triangle" w="med" len="med"/>
          </a:ln>
        </p:spPr>
      </p:sp>
      <p:sp>
        <p:nvSpPr>
          <p:cNvPr id="52306" name="Line 89"/>
          <p:cNvSpPr/>
          <p:nvPr/>
        </p:nvSpPr>
        <p:spPr>
          <a:xfrm>
            <a:off x="2536508" y="4953318"/>
            <a:ext cx="484187" cy="0"/>
          </a:xfrm>
          <a:prstGeom prst="line">
            <a:avLst/>
          </a:prstGeom>
          <a:ln w="28575" cap="flat" cmpd="sng">
            <a:solidFill>
              <a:srgbClr val="00FF00"/>
            </a:solidFill>
            <a:prstDash val="solid"/>
            <a:miter/>
            <a:headEnd type="none" w="med" len="med"/>
            <a:tailEnd type="triangle" w="med" len="med"/>
          </a:ln>
        </p:spPr>
      </p:sp>
      <p:grpSp>
        <p:nvGrpSpPr>
          <p:cNvPr id="52307" name="Group 90"/>
          <p:cNvGrpSpPr/>
          <p:nvPr/>
        </p:nvGrpSpPr>
        <p:grpSpPr>
          <a:xfrm>
            <a:off x="3603308" y="2133918"/>
            <a:ext cx="1600200" cy="304800"/>
            <a:chOff x="1440" y="1776"/>
            <a:chExt cx="1056" cy="192"/>
          </a:xfrm>
        </p:grpSpPr>
        <p:sp>
          <p:nvSpPr>
            <p:cNvPr id="52308" name="Line 91"/>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09" name="Line 92"/>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10" name="Line 93"/>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grpSp>
        <p:nvGrpSpPr>
          <p:cNvPr id="52311" name="Group 94"/>
          <p:cNvGrpSpPr/>
          <p:nvPr/>
        </p:nvGrpSpPr>
        <p:grpSpPr>
          <a:xfrm>
            <a:off x="5355908" y="2133918"/>
            <a:ext cx="1524000" cy="304800"/>
            <a:chOff x="1440" y="1776"/>
            <a:chExt cx="1056" cy="192"/>
          </a:xfrm>
        </p:grpSpPr>
        <p:sp>
          <p:nvSpPr>
            <p:cNvPr id="52312" name="Line 95"/>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13" name="Line 96"/>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14" name="Line 97"/>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grpSp>
        <p:nvGrpSpPr>
          <p:cNvPr id="52315" name="Group 98"/>
          <p:cNvGrpSpPr/>
          <p:nvPr/>
        </p:nvGrpSpPr>
        <p:grpSpPr>
          <a:xfrm>
            <a:off x="7032308" y="2133918"/>
            <a:ext cx="1524000" cy="304800"/>
            <a:chOff x="1440" y="1776"/>
            <a:chExt cx="1056" cy="192"/>
          </a:xfrm>
        </p:grpSpPr>
        <p:sp>
          <p:nvSpPr>
            <p:cNvPr id="52316" name="Line 99"/>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17" name="Line 100"/>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18" name="Line 101"/>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grpSp>
        <p:nvGrpSpPr>
          <p:cNvPr id="52319" name="Group 102"/>
          <p:cNvGrpSpPr/>
          <p:nvPr/>
        </p:nvGrpSpPr>
        <p:grpSpPr>
          <a:xfrm>
            <a:off x="3603308" y="3353118"/>
            <a:ext cx="1600200" cy="304800"/>
            <a:chOff x="1440" y="1776"/>
            <a:chExt cx="1056" cy="192"/>
          </a:xfrm>
        </p:grpSpPr>
        <p:sp>
          <p:nvSpPr>
            <p:cNvPr id="52320" name="Line 103"/>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21" name="Line 104"/>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22" name="Line 105"/>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grpSp>
        <p:nvGrpSpPr>
          <p:cNvPr id="52323" name="Group 106"/>
          <p:cNvGrpSpPr/>
          <p:nvPr/>
        </p:nvGrpSpPr>
        <p:grpSpPr>
          <a:xfrm>
            <a:off x="5355908" y="3353118"/>
            <a:ext cx="1524000" cy="304800"/>
            <a:chOff x="1440" y="1776"/>
            <a:chExt cx="1056" cy="192"/>
          </a:xfrm>
        </p:grpSpPr>
        <p:sp>
          <p:nvSpPr>
            <p:cNvPr id="52324" name="Line 107"/>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25" name="Line 108"/>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26" name="Line 109"/>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grpSp>
        <p:nvGrpSpPr>
          <p:cNvPr id="52327" name="Group 110"/>
          <p:cNvGrpSpPr/>
          <p:nvPr/>
        </p:nvGrpSpPr>
        <p:grpSpPr>
          <a:xfrm>
            <a:off x="3603308" y="4648518"/>
            <a:ext cx="1600200" cy="304800"/>
            <a:chOff x="1440" y="1776"/>
            <a:chExt cx="1056" cy="192"/>
          </a:xfrm>
        </p:grpSpPr>
        <p:sp>
          <p:nvSpPr>
            <p:cNvPr id="52328" name="Line 111"/>
            <p:cNvSpPr/>
            <p:nvPr/>
          </p:nvSpPr>
          <p:spPr>
            <a:xfrm>
              <a:off x="2496" y="1776"/>
              <a:ext cx="0" cy="96"/>
            </a:xfrm>
            <a:prstGeom prst="line">
              <a:avLst/>
            </a:prstGeom>
            <a:ln w="28575" cap="flat" cmpd="sng">
              <a:solidFill>
                <a:srgbClr val="00FF00"/>
              </a:solidFill>
              <a:prstDash val="solid"/>
              <a:miter/>
              <a:headEnd type="none" w="med" len="med"/>
              <a:tailEnd type="triangle" w="sm" len="sm"/>
            </a:ln>
          </p:spPr>
        </p:sp>
        <p:sp>
          <p:nvSpPr>
            <p:cNvPr id="52329" name="Line 112"/>
            <p:cNvSpPr/>
            <p:nvPr/>
          </p:nvSpPr>
          <p:spPr>
            <a:xfrm flipV="1">
              <a:off x="1440" y="1776"/>
              <a:ext cx="0" cy="192"/>
            </a:xfrm>
            <a:prstGeom prst="line">
              <a:avLst/>
            </a:prstGeom>
            <a:ln w="28575" cap="flat" cmpd="sng">
              <a:solidFill>
                <a:srgbClr val="00FF00"/>
              </a:solidFill>
              <a:prstDash val="solid"/>
              <a:miter/>
              <a:headEnd type="none" w="med" len="med"/>
              <a:tailEnd type="none" w="med" len="med"/>
            </a:ln>
          </p:spPr>
        </p:sp>
        <p:sp>
          <p:nvSpPr>
            <p:cNvPr id="52330" name="Line 113"/>
            <p:cNvSpPr/>
            <p:nvPr/>
          </p:nvSpPr>
          <p:spPr>
            <a:xfrm flipV="1">
              <a:off x="1440" y="1776"/>
              <a:ext cx="1056" cy="0"/>
            </a:xfrm>
            <a:prstGeom prst="line">
              <a:avLst/>
            </a:prstGeom>
            <a:ln w="28575" cap="flat" cmpd="sng">
              <a:solidFill>
                <a:srgbClr val="00FF00"/>
              </a:solidFill>
              <a:prstDash val="solid"/>
              <a:miter/>
              <a:headEnd type="none" w="med" len="med"/>
              <a:tailEnd type="none" w="med" len="med"/>
            </a:ln>
          </p:spPr>
        </p:sp>
      </p:grpSp>
      <p:sp>
        <p:nvSpPr>
          <p:cNvPr id="52331" name="Line 114"/>
          <p:cNvSpPr/>
          <p:nvPr/>
        </p:nvSpPr>
        <p:spPr>
          <a:xfrm>
            <a:off x="4289108" y="2514918"/>
            <a:ext cx="0" cy="1600200"/>
          </a:xfrm>
          <a:prstGeom prst="line">
            <a:avLst/>
          </a:prstGeom>
          <a:ln w="28575" cap="flat" cmpd="sng">
            <a:solidFill>
              <a:schemeClr val="hlink"/>
            </a:solidFill>
            <a:prstDash val="solid"/>
            <a:miter/>
            <a:headEnd type="none" w="med" len="med"/>
            <a:tailEnd type="triangle" w="med" len="med"/>
          </a:ln>
        </p:spPr>
      </p:sp>
      <p:sp>
        <p:nvSpPr>
          <p:cNvPr id="52332" name="Line 115"/>
          <p:cNvSpPr/>
          <p:nvPr/>
        </p:nvSpPr>
        <p:spPr>
          <a:xfrm>
            <a:off x="4289108" y="1829118"/>
            <a:ext cx="0" cy="457200"/>
          </a:xfrm>
          <a:prstGeom prst="line">
            <a:avLst/>
          </a:prstGeom>
          <a:ln w="28575" cap="flat" cmpd="sng">
            <a:solidFill>
              <a:schemeClr val="hlink"/>
            </a:solidFill>
            <a:prstDash val="solid"/>
            <a:miter/>
            <a:headEnd type="none" w="med" len="med"/>
            <a:tailEnd type="triangle" w="med" len="med"/>
          </a:ln>
        </p:spPr>
      </p:sp>
      <p:sp>
        <p:nvSpPr>
          <p:cNvPr id="52333" name="Line 116"/>
          <p:cNvSpPr/>
          <p:nvPr/>
        </p:nvSpPr>
        <p:spPr>
          <a:xfrm>
            <a:off x="2612708" y="1829118"/>
            <a:ext cx="1676400" cy="0"/>
          </a:xfrm>
          <a:prstGeom prst="line">
            <a:avLst/>
          </a:prstGeom>
          <a:ln w="28575" cap="flat" cmpd="sng">
            <a:solidFill>
              <a:schemeClr val="hlink"/>
            </a:solidFill>
            <a:prstDash val="solid"/>
            <a:miter/>
            <a:headEnd type="none" w="med" len="med"/>
            <a:tailEnd type="none" w="med" len="med"/>
          </a:ln>
        </p:spPr>
      </p:sp>
      <p:sp>
        <p:nvSpPr>
          <p:cNvPr id="52334" name="Line 117"/>
          <p:cNvSpPr/>
          <p:nvPr/>
        </p:nvSpPr>
        <p:spPr>
          <a:xfrm flipH="1" flipV="1">
            <a:off x="5584508" y="2591118"/>
            <a:ext cx="0" cy="381000"/>
          </a:xfrm>
          <a:prstGeom prst="line">
            <a:avLst/>
          </a:prstGeom>
          <a:ln w="28575" cap="flat" cmpd="sng">
            <a:solidFill>
              <a:srgbClr val="00FF00"/>
            </a:solidFill>
            <a:prstDash val="solid"/>
            <a:miter/>
            <a:headEnd type="none" w="med" len="med"/>
            <a:tailEnd type="triangle" w="sm" len="sm"/>
          </a:ln>
        </p:spPr>
      </p:sp>
      <p:sp>
        <p:nvSpPr>
          <p:cNvPr id="52335" name="Line 118"/>
          <p:cNvSpPr/>
          <p:nvPr/>
        </p:nvSpPr>
        <p:spPr>
          <a:xfrm flipH="1" flipV="1">
            <a:off x="5965508" y="2438718"/>
            <a:ext cx="0" cy="685800"/>
          </a:xfrm>
          <a:prstGeom prst="line">
            <a:avLst/>
          </a:prstGeom>
          <a:ln w="28575" cap="flat" cmpd="sng">
            <a:solidFill>
              <a:srgbClr val="00FF00"/>
            </a:solidFill>
            <a:prstDash val="solid"/>
            <a:miter/>
            <a:headEnd type="none" w="med" len="med"/>
            <a:tailEnd type="none" w="med" len="med"/>
          </a:ln>
        </p:spPr>
      </p:sp>
      <p:sp>
        <p:nvSpPr>
          <p:cNvPr id="52336" name="Line 119"/>
          <p:cNvSpPr/>
          <p:nvPr/>
        </p:nvSpPr>
        <p:spPr>
          <a:xfrm>
            <a:off x="3298508" y="3124518"/>
            <a:ext cx="2667000" cy="0"/>
          </a:xfrm>
          <a:prstGeom prst="line">
            <a:avLst/>
          </a:prstGeom>
          <a:ln w="28575" cap="flat" cmpd="sng">
            <a:solidFill>
              <a:srgbClr val="00FF00"/>
            </a:solidFill>
            <a:prstDash val="solid"/>
            <a:miter/>
            <a:headEnd type="none" w="med" len="med"/>
            <a:tailEnd type="none" w="med" len="med"/>
          </a:ln>
        </p:spPr>
      </p:sp>
      <p:sp>
        <p:nvSpPr>
          <p:cNvPr id="52337" name="Line 120"/>
          <p:cNvSpPr/>
          <p:nvPr/>
        </p:nvSpPr>
        <p:spPr>
          <a:xfrm>
            <a:off x="3298508" y="3124518"/>
            <a:ext cx="0" cy="381000"/>
          </a:xfrm>
          <a:prstGeom prst="line">
            <a:avLst/>
          </a:prstGeom>
          <a:ln w="28575" cap="flat" cmpd="sng">
            <a:solidFill>
              <a:srgbClr val="00FF00"/>
            </a:solidFill>
            <a:prstDash val="solid"/>
            <a:miter/>
            <a:headEnd type="none" w="med" len="med"/>
            <a:tailEnd type="triangle" w="med" len="med"/>
          </a:ln>
        </p:spPr>
      </p:sp>
      <p:sp>
        <p:nvSpPr>
          <p:cNvPr id="52338" name="Line 121"/>
          <p:cNvSpPr/>
          <p:nvPr/>
        </p:nvSpPr>
        <p:spPr>
          <a:xfrm flipV="1">
            <a:off x="7032308" y="2667318"/>
            <a:ext cx="0" cy="1066800"/>
          </a:xfrm>
          <a:prstGeom prst="line">
            <a:avLst/>
          </a:prstGeom>
          <a:ln w="28575" cap="flat" cmpd="sng">
            <a:solidFill>
              <a:schemeClr val="hlink"/>
            </a:solidFill>
            <a:prstDash val="solid"/>
            <a:miter/>
            <a:headEnd type="none" w="med" len="med"/>
            <a:tailEnd type="triangle" w="med" len="med"/>
          </a:ln>
        </p:spPr>
      </p:sp>
      <p:sp>
        <p:nvSpPr>
          <p:cNvPr id="52339" name="Line 122"/>
          <p:cNvSpPr/>
          <p:nvPr/>
        </p:nvSpPr>
        <p:spPr>
          <a:xfrm flipH="1" flipV="1">
            <a:off x="3603308" y="3962718"/>
            <a:ext cx="0" cy="381000"/>
          </a:xfrm>
          <a:prstGeom prst="line">
            <a:avLst/>
          </a:prstGeom>
          <a:ln w="28575" cap="flat" cmpd="sng">
            <a:solidFill>
              <a:srgbClr val="00FF00"/>
            </a:solidFill>
            <a:prstDash val="solid"/>
            <a:miter/>
            <a:headEnd type="none" w="med" len="med"/>
            <a:tailEnd type="none" w="med" len="med"/>
          </a:ln>
        </p:spPr>
      </p:sp>
      <p:sp>
        <p:nvSpPr>
          <p:cNvPr id="52340" name="Line 123"/>
          <p:cNvSpPr/>
          <p:nvPr/>
        </p:nvSpPr>
        <p:spPr>
          <a:xfrm flipH="1" flipV="1">
            <a:off x="3603308" y="3962718"/>
            <a:ext cx="1905000" cy="0"/>
          </a:xfrm>
          <a:prstGeom prst="line">
            <a:avLst/>
          </a:prstGeom>
          <a:ln w="28575" cap="flat" cmpd="sng">
            <a:solidFill>
              <a:srgbClr val="00FF00"/>
            </a:solidFill>
            <a:prstDash val="solid"/>
            <a:miter/>
            <a:headEnd type="none" w="med" len="med"/>
            <a:tailEnd type="none" w="med" len="med"/>
          </a:ln>
        </p:spPr>
      </p:sp>
      <p:sp>
        <p:nvSpPr>
          <p:cNvPr id="52341" name="Line 124"/>
          <p:cNvSpPr/>
          <p:nvPr/>
        </p:nvSpPr>
        <p:spPr>
          <a:xfrm flipH="1" flipV="1">
            <a:off x="5508308" y="3810318"/>
            <a:ext cx="0" cy="152400"/>
          </a:xfrm>
          <a:prstGeom prst="line">
            <a:avLst/>
          </a:prstGeom>
          <a:ln w="28575" cap="flat" cmpd="sng">
            <a:solidFill>
              <a:srgbClr val="00FF00"/>
            </a:solidFill>
            <a:prstDash val="solid"/>
            <a:miter/>
            <a:headEnd type="none" w="med" len="med"/>
            <a:tailEnd type="triangle" w="sm" len="sm"/>
          </a:ln>
        </p:spPr>
      </p:sp>
      <p:sp>
        <p:nvSpPr>
          <p:cNvPr id="52342" name="Line 125"/>
          <p:cNvSpPr/>
          <p:nvPr/>
        </p:nvSpPr>
        <p:spPr>
          <a:xfrm>
            <a:off x="5965508" y="3657918"/>
            <a:ext cx="0" cy="1143000"/>
          </a:xfrm>
          <a:prstGeom prst="line">
            <a:avLst/>
          </a:prstGeom>
          <a:ln w="28575" cap="flat" cmpd="sng">
            <a:solidFill>
              <a:schemeClr val="hlink"/>
            </a:solidFill>
            <a:prstDash val="solid"/>
            <a:miter/>
            <a:headEnd type="none" w="med" len="med"/>
            <a:tailEnd type="triangle" w="med" len="med"/>
          </a:ln>
        </p:spPr>
      </p:sp>
      <p:sp>
        <p:nvSpPr>
          <p:cNvPr id="52343" name="Line 126"/>
          <p:cNvSpPr/>
          <p:nvPr/>
        </p:nvSpPr>
        <p:spPr>
          <a:xfrm flipH="1" flipV="1">
            <a:off x="5279708" y="4953318"/>
            <a:ext cx="0" cy="381000"/>
          </a:xfrm>
          <a:prstGeom prst="line">
            <a:avLst/>
          </a:prstGeom>
          <a:ln w="28575" cap="flat" cmpd="sng">
            <a:solidFill>
              <a:srgbClr val="00FF00"/>
            </a:solidFill>
            <a:prstDash val="solid"/>
            <a:miter/>
            <a:headEnd type="none" w="med" len="med"/>
            <a:tailEnd type="none" w="med" len="med"/>
          </a:ln>
        </p:spPr>
      </p:sp>
      <p:sp>
        <p:nvSpPr>
          <p:cNvPr id="52344" name="Line 127"/>
          <p:cNvSpPr/>
          <p:nvPr/>
        </p:nvSpPr>
        <p:spPr>
          <a:xfrm flipH="1" flipV="1">
            <a:off x="5279708" y="5334318"/>
            <a:ext cx="1752600" cy="0"/>
          </a:xfrm>
          <a:prstGeom prst="line">
            <a:avLst/>
          </a:prstGeom>
          <a:ln w="28575" cap="flat" cmpd="sng">
            <a:solidFill>
              <a:srgbClr val="00FF00"/>
            </a:solidFill>
            <a:prstDash val="solid"/>
            <a:miter/>
            <a:headEnd type="none" w="med" len="med"/>
            <a:tailEnd type="none" w="med" len="med"/>
          </a:ln>
        </p:spPr>
      </p:sp>
      <p:sp>
        <p:nvSpPr>
          <p:cNvPr id="52345" name="Line 128"/>
          <p:cNvSpPr/>
          <p:nvPr/>
        </p:nvSpPr>
        <p:spPr>
          <a:xfrm flipH="1" flipV="1">
            <a:off x="7032308" y="3810318"/>
            <a:ext cx="0" cy="1524000"/>
          </a:xfrm>
          <a:prstGeom prst="line">
            <a:avLst/>
          </a:prstGeom>
          <a:ln w="28575" cap="flat" cmpd="sng">
            <a:solidFill>
              <a:srgbClr val="00FF00"/>
            </a:solidFill>
            <a:prstDash val="solid"/>
            <a:miter/>
            <a:headEnd type="none" w="med" len="med"/>
            <a:tailEnd type="triangle" w="sm" len="sm"/>
          </a:ln>
        </p:spPr>
      </p:sp>
      <p:sp>
        <p:nvSpPr>
          <p:cNvPr id="52346" name="Line 129"/>
          <p:cNvSpPr/>
          <p:nvPr/>
        </p:nvSpPr>
        <p:spPr>
          <a:xfrm flipH="1" flipV="1">
            <a:off x="9089708" y="2591118"/>
            <a:ext cx="0" cy="381000"/>
          </a:xfrm>
          <a:prstGeom prst="line">
            <a:avLst/>
          </a:prstGeom>
          <a:ln w="28575" cap="flat" cmpd="sng">
            <a:solidFill>
              <a:srgbClr val="00FF00"/>
            </a:solidFill>
            <a:prstDash val="solid"/>
            <a:miter/>
            <a:headEnd type="none" w="med" len="med"/>
            <a:tailEnd type="triangle" w="sm" len="sm"/>
          </a:ln>
        </p:spPr>
      </p:sp>
      <p:sp>
        <p:nvSpPr>
          <p:cNvPr id="52347" name="Line 130"/>
          <p:cNvSpPr/>
          <p:nvPr/>
        </p:nvSpPr>
        <p:spPr>
          <a:xfrm flipV="1">
            <a:off x="7641908" y="2972118"/>
            <a:ext cx="1447800" cy="0"/>
          </a:xfrm>
          <a:prstGeom prst="line">
            <a:avLst/>
          </a:prstGeom>
          <a:ln w="28575" cap="flat" cmpd="sng">
            <a:solidFill>
              <a:srgbClr val="00FF00"/>
            </a:solidFill>
            <a:prstDash val="solid"/>
            <a:miter/>
            <a:headEnd type="none" w="med" len="med"/>
            <a:tailEnd type="none" w="med" len="med"/>
          </a:ln>
        </p:spPr>
      </p:sp>
      <p:sp>
        <p:nvSpPr>
          <p:cNvPr id="52348" name="Line 131"/>
          <p:cNvSpPr/>
          <p:nvPr/>
        </p:nvSpPr>
        <p:spPr>
          <a:xfrm flipH="1" flipV="1">
            <a:off x="7641908" y="2972118"/>
            <a:ext cx="0" cy="685800"/>
          </a:xfrm>
          <a:prstGeom prst="line">
            <a:avLst/>
          </a:prstGeom>
          <a:ln w="28575" cap="flat" cmpd="sng">
            <a:solidFill>
              <a:srgbClr val="00FF00"/>
            </a:solidFill>
            <a:prstDash val="solid"/>
            <a:miter/>
            <a:headEnd type="none" w="med" len="med"/>
            <a:tailEnd type="none" w="med" len="med"/>
          </a:ln>
        </p:spPr>
      </p:sp>
      <p:grpSp>
        <p:nvGrpSpPr>
          <p:cNvPr id="52349" name="Group 132"/>
          <p:cNvGrpSpPr/>
          <p:nvPr/>
        </p:nvGrpSpPr>
        <p:grpSpPr>
          <a:xfrm>
            <a:off x="7700645" y="3665855"/>
            <a:ext cx="2895600" cy="2286000"/>
            <a:chOff x="3648" y="2875"/>
            <a:chExt cx="1824" cy="1440"/>
          </a:xfrm>
        </p:grpSpPr>
        <p:sp>
          <p:nvSpPr>
            <p:cNvPr id="52350" name="Line 133"/>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52351" name="Line 134"/>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52352" name="Line 135"/>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52353" name="Line 136"/>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52354" name="Line 137"/>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52355" name="Line 138"/>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52356" name="Line 139"/>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52357" name="Line 140"/>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52358" name="Line 141"/>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52359" name="Line 142"/>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52360" name="Group 143"/>
            <p:cNvGrpSpPr/>
            <p:nvPr/>
          </p:nvGrpSpPr>
          <p:grpSpPr>
            <a:xfrm>
              <a:off x="3648" y="2875"/>
              <a:ext cx="1824" cy="1440"/>
              <a:chOff x="3648" y="2880"/>
              <a:chExt cx="1824" cy="1440"/>
            </a:xfrm>
          </p:grpSpPr>
          <p:sp>
            <p:nvSpPr>
              <p:cNvPr id="52361" name="Oval 144"/>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52362" name="Oval 145"/>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52363" name="Oval 146"/>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52364" name="Oval 147"/>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52365" name="Oval 148"/>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52366" name="Oval 149"/>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已知无向图G=(V,E)，其中V={a,b,c,d,e,f,g}， E={(a,b),(a,c),(c,d), (d,e), (d,f), (b,f),(e,f),(f,g), (g,c)}</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画出该图</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画出该图的</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邻接矩阵</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画出该图的</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邻接表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说明如何用邻接矩阵或邻接表计算顶点的度</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已知有向图G=(V,E)，其中V={1,2,3,4,5,6,7,8,9}， E={&lt;2,1&gt;,&lt;3,2&gt;,&lt;4,3&gt;, &lt;5,3&gt;, &lt;6,5&gt;, &lt;6,7&gt;, &lt;7,3&gt;, &lt;7,4&gt;, &lt;8,5&gt;, &lt;8,6&gt;, &lt;9,8&gt;}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画出该图</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画出该图的</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邻接矩阵</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画出该图的</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邻接表和逆邻接表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基于邻接矩阵计算顶点的入度和出度</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基于邻接表</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计算顶点的入度</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endParaRPr lang="en-US"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宋体" panose="02010600030101010101" pitchFamily="2" charset="-122"/>
                <a:sym typeface="+mn-ea"/>
              </a:rPr>
              <a:t>图是最通用的</a:t>
            </a:r>
            <a:r>
              <a:rPr lang="zh-CN" altLang="zh-CN" sz="2800" dirty="0">
                <a:latin typeface="宋体" panose="02010600030101010101" pitchFamily="2" charset="-122"/>
                <a:sym typeface="+mn-ea"/>
              </a:rPr>
              <a:t>数据结构，应用极为广泛，已渗入到诸如语言学、逻辑学、物理、化学、电讯、计算机科学以及数学的其它分支。</a:t>
            </a:r>
            <a:endParaRPr lang="zh-CN" altLang="zh-CN" sz="2800" dirty="0">
              <a:latin typeface="宋体" panose="0201060003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万物互联</a:t>
            </a: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定义和</a:t>
            </a:r>
            <a:r>
              <a:rPr lang="zh-CN" altLang="en-US">
                <a:latin typeface="楷体" panose="02010609060101010101" charset="-122"/>
                <a:ea typeface="楷体" panose="02010609060101010101" charset="-122"/>
                <a:cs typeface="楷体" panose="02010609060101010101" charset="-122"/>
                <a:sym typeface="+mn-ea"/>
              </a:rPr>
              <a:t>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3215640" y="2204720"/>
            <a:ext cx="5909310" cy="37566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已知有向图有n个结点，邻接表数组为adjList[]，数组结点和链表结点都是包含数据区data和指针区next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求判断结点P出度为0的语句</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设计算法，</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找出入度为0结点</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设计算法，生成</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对应的逆邻接表</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生成对应的邻接矩阵</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已知图G有n个结点，邻接矩阵为adjMx[]</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生成对应的邻接表</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设计算法，</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生成对应的逆邻接表</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2383790"/>
            <a:ext cx="263080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图的遍历</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是指从图的某一顶点开始，访遍图中其余顶点，且使每一个顶点仅被访问一次</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图的遍历主要应用于无向图</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rPr>
              <a:t>无向图的遍历主要两种</a:t>
            </a:r>
            <a:r>
              <a:rPr lang="zh-CN" altLang="en-US" sz="2800" dirty="0">
                <a:latin typeface="黑体" panose="02010609060101010101" pitchFamily="2" charset="-122"/>
                <a:ea typeface="黑体" panose="02010609060101010101" pitchFamily="2" charset="-122"/>
                <a:cs typeface="黑体" panose="02010609060101010101" pitchFamily="2" charset="-122"/>
              </a:rPr>
              <a:t>方法：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rPr>
              <a:t>深度优先搜索，DFS</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广度优先搜索，BFS</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a:t>
            </a:r>
            <a:r>
              <a:rPr lang="zh-CN" altLang="en-US" dirty="0">
                <a:latin typeface="楷体" panose="02010609060101010101" charset="-122"/>
                <a:ea typeface="楷体" panose="02010609060101010101" charset="-122"/>
                <a:sym typeface="+mn-ea"/>
              </a:rPr>
              <a:t>图的遍历</a:t>
            </a:r>
            <a:br>
              <a:rPr lang="zh-CN" altLang="en-US" b="1" dirty="0">
                <a:latin typeface="楷体" panose="02010609060101010101" charset="-122"/>
                <a:ea typeface="楷体" panose="02010609060101010101" charset="-122"/>
              </a:rPr>
            </a:b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图的深度优先搜索，DF</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Depth First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Search</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，是树的先根遍历的推广</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DFS是一个递归过程，课本提供的递归算法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图中可能存在回路，且图的任一顶点都可能与其它顶点相通，在访问完某个顶点之后可能会沿着某些边又回到了曾经访问过的顶点</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为了避免重复访问，可设置一个标志顶点是否被访问过的辅助数组 visited[ ]</a:t>
            </a:r>
            <a:endParaRPr lang="zh-CN" altLang="en-US"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如果要实现非递归的DFS算法，需要显式地使用栈，请自行探索</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a:t>
            </a:r>
            <a:r>
              <a:rPr lang="zh-CN" altLang="en-US" dirty="0">
                <a:latin typeface="楷体" panose="02010609060101010101" charset="-122"/>
                <a:ea typeface="楷体" panose="02010609060101010101" charset="-122"/>
                <a:sym typeface="+mn-ea"/>
              </a:rPr>
              <a:t>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算法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初始化，</a:t>
            </a:r>
            <a:r>
              <a:rPr lang="zh-CN" altLang="en-US" sz="2400" dirty="0">
                <a:latin typeface="黑体" panose="02010609060101010101" pitchFamily="2" charset="-122"/>
                <a:ea typeface="黑体" panose="02010609060101010101" pitchFamily="2" charset="-122"/>
                <a:sym typeface="+mn-ea"/>
              </a:rPr>
              <a:t>所有顶点访问标志</a:t>
            </a:r>
            <a:r>
              <a:rPr lang="en-US" altLang="zh-CN" sz="2400" dirty="0">
                <a:latin typeface="黑体" panose="02010609060101010101" pitchFamily="2" charset="-122"/>
                <a:ea typeface="黑体" panose="02010609060101010101" pitchFamily="2" charset="-122"/>
                <a:sym typeface="+mn-ea"/>
              </a:rPr>
              <a:t>visited[]</a:t>
            </a:r>
            <a:r>
              <a:rPr lang="zh-CN" altLang="en-US" sz="2400" dirty="0">
                <a:latin typeface="黑体" panose="02010609060101010101" pitchFamily="2" charset="-122"/>
                <a:ea typeface="黑体" panose="02010609060101010101" pitchFamily="2" charset="-122"/>
                <a:sym typeface="+mn-ea"/>
              </a:rPr>
              <a:t>设置为</a:t>
            </a:r>
            <a:r>
              <a:rPr lang="en-US" altLang="zh-CN" sz="2400" dirty="0">
                <a:latin typeface="黑体" panose="02010609060101010101" pitchFamily="2" charset="-122"/>
                <a:ea typeface="黑体" panose="02010609060101010101" pitchFamily="2" charset="-122"/>
                <a:sym typeface="+mn-ea"/>
              </a:rPr>
              <a:t>FALSE</a:t>
            </a:r>
            <a:endParaRPr lang="en-US" altLang="zh-CN" sz="2400"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从某顶点</a:t>
            </a:r>
            <a:r>
              <a:rPr lang="en-US" altLang="zh-CN" sz="2400" dirty="0">
                <a:latin typeface="黑体" panose="02010609060101010101" pitchFamily="2" charset="-122"/>
                <a:ea typeface="黑体" panose="02010609060101010101" pitchFamily="2" charset="-122"/>
                <a:sym typeface="+mn-ea"/>
              </a:rPr>
              <a:t>v</a:t>
            </a:r>
            <a:r>
              <a:rPr lang="en-US" altLang="zh-CN" sz="2400" baseline="-25000" dirty="0">
                <a:latin typeface="黑体" panose="02010609060101010101" pitchFamily="2" charset="-122"/>
                <a:ea typeface="黑体" panose="02010609060101010101" pitchFamily="2" charset="-122"/>
                <a:sym typeface="+mn-ea"/>
              </a:rPr>
              <a:t>0</a:t>
            </a:r>
            <a:r>
              <a:rPr lang="zh-CN" altLang="en-US" sz="2400" dirty="0">
                <a:latin typeface="黑体" panose="02010609060101010101" pitchFamily="2" charset="-122"/>
                <a:ea typeface="黑体" panose="02010609060101010101" pitchFamily="2" charset="-122"/>
                <a:sym typeface="+mn-ea"/>
              </a:rPr>
              <a:t>开始，设</a:t>
            </a:r>
            <a:r>
              <a:rPr lang="en-US" altLang="zh-CN" sz="2400" dirty="0">
                <a:latin typeface="黑体" panose="02010609060101010101" pitchFamily="2" charset="-122"/>
                <a:ea typeface="黑体" panose="02010609060101010101" pitchFamily="2" charset="-122"/>
                <a:sym typeface="+mn-ea"/>
              </a:rPr>
              <a:t>v=v</a:t>
            </a:r>
            <a:r>
              <a:rPr lang="en-US" altLang="zh-CN" sz="2400" baseline="-25000" dirty="0">
                <a:latin typeface="黑体" panose="02010609060101010101" pitchFamily="2" charset="-122"/>
                <a:ea typeface="黑体" panose="02010609060101010101" pitchFamily="2" charset="-122"/>
                <a:sym typeface="+mn-ea"/>
              </a:rPr>
              <a:t>0</a:t>
            </a:r>
            <a:endParaRPr lang="en-US" altLang="zh-CN" sz="2400" b="0" baseline="-25000" dirty="0">
              <a:latin typeface="黑体" panose="02010609060101010101" pitchFamily="2" charset="-122"/>
              <a:ea typeface="黑体" panose="02010609060101010101" pitchFamily="2" charset="-122"/>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1.</a:t>
            </a:r>
            <a:r>
              <a:rPr lang="zh-CN" altLang="en-US" sz="2400" dirty="0">
                <a:latin typeface="黑体" panose="02010609060101010101" pitchFamily="2" charset="-122"/>
                <a:ea typeface="黑体" panose="02010609060101010101" pitchFamily="2" charset="-122"/>
                <a:sym typeface="+mn-ea"/>
              </a:rPr>
              <a:t>如果</a:t>
            </a:r>
            <a:r>
              <a:rPr lang="en-US" altLang="zh-CN" sz="2400" dirty="0">
                <a:latin typeface="黑体" panose="02010609060101010101" pitchFamily="2" charset="-122"/>
                <a:ea typeface="黑体" panose="02010609060101010101" pitchFamily="2" charset="-122"/>
                <a:sym typeface="+mn-ea"/>
              </a:rPr>
              <a:t>visited[v]==FALSE</a:t>
            </a:r>
            <a:r>
              <a:rPr lang="zh-CN" altLang="en-US" sz="2400" dirty="0">
                <a:latin typeface="黑体" panose="02010609060101010101" pitchFamily="2" charset="-122"/>
                <a:ea typeface="黑体" panose="02010609060101010101" pitchFamily="2" charset="-122"/>
                <a:sym typeface="+mn-ea"/>
              </a:rPr>
              <a:t>，则访问该顶点</a:t>
            </a:r>
            <a:r>
              <a:rPr lang="en-US" altLang="zh-CN" sz="2400" dirty="0">
                <a:latin typeface="黑体" panose="02010609060101010101" pitchFamily="2" charset="-122"/>
                <a:ea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sym typeface="+mn-ea"/>
              </a:rPr>
              <a:t>，并将顶点</a:t>
            </a:r>
            <a:r>
              <a:rPr lang="en-US" altLang="zh-CN" sz="2400" dirty="0">
                <a:latin typeface="黑体" panose="02010609060101010101" pitchFamily="2" charset="-122"/>
                <a:ea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sym typeface="+mn-ea"/>
              </a:rPr>
              <a:t>压入栈中，且设</a:t>
            </a:r>
            <a:r>
              <a:rPr lang="en-US" altLang="zh-CN" sz="2400" dirty="0">
                <a:latin typeface="黑体" panose="02010609060101010101" pitchFamily="2" charset="-122"/>
                <a:ea typeface="黑体" panose="02010609060101010101" pitchFamily="2" charset="-122"/>
                <a:sym typeface="+mn-ea"/>
              </a:rPr>
              <a:t>visited[v]=TRUE</a:t>
            </a:r>
            <a:endParaRPr lang="en-US" altLang="zh-CN" sz="2400" b="0" dirty="0">
              <a:latin typeface="黑体" panose="02010609060101010101" pitchFamily="2" charset="-122"/>
              <a:ea typeface="黑体" panose="02010609060101010101" pitchFamily="2" charset="-122"/>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2.</a:t>
            </a:r>
            <a:r>
              <a:rPr lang="zh-CN" altLang="en-US" sz="2400" dirty="0">
                <a:latin typeface="黑体" panose="02010609060101010101" pitchFamily="2" charset="-122"/>
                <a:ea typeface="黑体" panose="02010609060101010101" pitchFamily="2" charset="-122"/>
                <a:sym typeface="+mn-ea"/>
              </a:rPr>
              <a:t>如果找到当前顶点的一个新的相邻顶点</a:t>
            </a:r>
            <a:r>
              <a:rPr lang="en-US" altLang="zh-CN" sz="2400" dirty="0">
                <a:latin typeface="黑体" panose="02010609060101010101" pitchFamily="2" charset="-122"/>
                <a:ea typeface="黑体" panose="02010609060101010101" pitchFamily="2" charset="-122"/>
                <a:sym typeface="+mn-ea"/>
              </a:rPr>
              <a:t>w</a:t>
            </a:r>
            <a:r>
              <a:rPr lang="zh-CN" altLang="en-US" sz="2400" dirty="0">
                <a:latin typeface="黑体" panose="02010609060101010101" pitchFamily="2" charset="-122"/>
                <a:ea typeface="黑体" panose="02010609060101010101" pitchFamily="2" charset="-122"/>
                <a:sym typeface="+mn-ea"/>
              </a:rPr>
              <a:t>，设</a:t>
            </a:r>
            <a:r>
              <a:rPr lang="en-US" altLang="zh-CN" sz="2400" dirty="0">
                <a:latin typeface="黑体" panose="02010609060101010101" pitchFamily="2" charset="-122"/>
                <a:ea typeface="黑体" panose="02010609060101010101" pitchFamily="2" charset="-122"/>
                <a:sym typeface="+mn-ea"/>
              </a:rPr>
              <a:t>v=w,</a:t>
            </a:r>
            <a:r>
              <a:rPr lang="zh-CN" altLang="en-US" sz="2400" dirty="0">
                <a:latin typeface="黑体" panose="02010609060101010101" pitchFamily="2" charset="-122"/>
                <a:ea typeface="黑体" panose="02010609060101010101" pitchFamily="2" charset="-122"/>
                <a:sym typeface="+mn-ea"/>
              </a:rPr>
              <a:t>重复</a:t>
            </a:r>
            <a:r>
              <a:rPr lang="en-US" altLang="zh-CN" sz="2400" dirty="0">
                <a:latin typeface="黑体" panose="02010609060101010101" pitchFamily="2" charset="-122"/>
                <a:ea typeface="黑体" panose="02010609060101010101" pitchFamily="2" charset="-122"/>
                <a:sym typeface="+mn-ea"/>
              </a:rPr>
              <a:t>1</a:t>
            </a:r>
            <a:endParaRPr lang="en-US" altLang="zh-CN" sz="2400" b="0" dirty="0">
              <a:latin typeface="黑体" panose="02010609060101010101" pitchFamily="2" charset="-122"/>
              <a:ea typeface="黑体" panose="02010609060101010101" pitchFamily="2" charset="-122"/>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3.</a:t>
            </a:r>
            <a:r>
              <a:rPr lang="zh-CN" altLang="en-US" sz="2400" dirty="0">
                <a:latin typeface="黑体" panose="02010609060101010101" pitchFamily="2" charset="-122"/>
                <a:ea typeface="黑体" panose="02010609060101010101" pitchFamily="2" charset="-122"/>
                <a:sym typeface="+mn-ea"/>
              </a:rPr>
              <a:t>否则</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说明当前顶点的所有相邻顶点都已被访问过，或者当前顶点没有相邻顶点</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，如果当前顶点是</a:t>
            </a:r>
            <a:r>
              <a:rPr lang="en-US" altLang="zh-CN" sz="2400" dirty="0">
                <a:latin typeface="黑体" panose="02010609060101010101" pitchFamily="2" charset="-122"/>
                <a:ea typeface="黑体" panose="02010609060101010101" pitchFamily="2" charset="-122"/>
                <a:sym typeface="+mn-ea"/>
              </a:rPr>
              <a:t>v</a:t>
            </a:r>
            <a:r>
              <a:rPr lang="en-US" altLang="zh-CN" sz="2400" baseline="-25000" dirty="0">
                <a:latin typeface="黑体" panose="02010609060101010101" pitchFamily="2" charset="-122"/>
                <a:ea typeface="黑体" panose="02010609060101010101" pitchFamily="2" charset="-122"/>
                <a:sym typeface="+mn-ea"/>
              </a:rPr>
              <a:t>0</a:t>
            </a:r>
            <a:r>
              <a:rPr lang="zh-CN" altLang="en-US" sz="2400" dirty="0">
                <a:latin typeface="黑体" panose="02010609060101010101" pitchFamily="2" charset="-122"/>
                <a:ea typeface="黑体" panose="02010609060101010101" pitchFamily="2" charset="-122"/>
                <a:sym typeface="+mn-ea"/>
              </a:rPr>
              <a:t>，退出</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否则返回上一级顶点</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即从栈中弹出一个顶点</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重复</a:t>
            </a:r>
            <a:r>
              <a:rPr lang="en-US" altLang="zh-CN" sz="2400" dirty="0">
                <a:latin typeface="黑体" panose="02010609060101010101" pitchFamily="2" charset="-122"/>
                <a:ea typeface="黑体" panose="02010609060101010101" pitchFamily="2" charset="-122"/>
                <a:sym typeface="+mn-ea"/>
              </a:rPr>
              <a:t>2</a:t>
            </a:r>
            <a:endParaRPr lang="en-US" altLang="zh-CN" sz="24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a:t>
            </a:r>
            <a:r>
              <a:rPr lang="zh-CN" altLang="en-US" dirty="0">
                <a:latin typeface="楷体" panose="02010609060101010101" charset="-122"/>
                <a:ea typeface="楷体" panose="02010609060101010101" charset="-122"/>
                <a:sym typeface="+mn-ea"/>
              </a:rPr>
              <a:t>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3585210"/>
          </a:xfrm>
        </p:spPr>
        <p:txBody>
          <a:bodyPr/>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过程，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DFS结果为V1,V2,V4,V8,V5,V3,V6,V7</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V1、V2、V4、V8、V5依次访问并压入堆栈</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弹出V5、V8、V4、V2，查找V1相邻的新结点，找到V3</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访问V3、V6</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弹出V6，查找V3相邻的新结点，找到V7</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访问V7</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弹出V7、V3</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最后弹出V1，结束遍历</a:t>
            </a:r>
            <a:endParaRPr lang="zh-CN" altLang="en-US" sz="2400" dirty="0">
              <a:latin typeface="黑体" panose="02010609060101010101" pitchFamily="2" charset="-122"/>
              <a:ea typeface="黑体" panose="02010609060101010101" pitchFamily="2" charset="-122"/>
              <a:cs typeface="+mn-ea"/>
            </a:endParaRPr>
          </a:p>
          <a:p>
            <a:pPr marL="609600" lvl="0" indent="-609600" eaLnBrk="1" hangingPunct="1">
              <a:spcBef>
                <a:spcPct val="40000"/>
              </a:spcBef>
              <a:buNone/>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6805" name="Group 132"/>
          <p:cNvGrpSpPr/>
          <p:nvPr/>
        </p:nvGrpSpPr>
        <p:grpSpPr>
          <a:xfrm>
            <a:off x="7823518" y="2780665"/>
            <a:ext cx="3276600" cy="2819400"/>
            <a:chOff x="1536" y="2448"/>
            <a:chExt cx="2064" cy="1776"/>
          </a:xfrm>
        </p:grpSpPr>
        <p:sp>
          <p:nvSpPr>
            <p:cNvPr id="76806" name="Line 133"/>
            <p:cNvSpPr/>
            <p:nvPr/>
          </p:nvSpPr>
          <p:spPr>
            <a:xfrm flipH="1">
              <a:off x="1680" y="3072"/>
              <a:ext cx="432" cy="480"/>
            </a:xfrm>
            <a:prstGeom prst="line">
              <a:avLst/>
            </a:prstGeom>
            <a:ln w="38100" cap="flat" cmpd="sng">
              <a:solidFill>
                <a:schemeClr val="hlink"/>
              </a:solidFill>
              <a:prstDash val="solid"/>
              <a:round/>
              <a:headEnd type="none" w="med" len="med"/>
              <a:tailEnd type="none" w="med" len="med"/>
            </a:ln>
          </p:spPr>
        </p:sp>
        <p:sp>
          <p:nvSpPr>
            <p:cNvPr id="76807" name="Line 134"/>
            <p:cNvSpPr/>
            <p:nvPr/>
          </p:nvSpPr>
          <p:spPr>
            <a:xfrm flipH="1">
              <a:off x="2112" y="2640"/>
              <a:ext cx="432" cy="432"/>
            </a:xfrm>
            <a:prstGeom prst="line">
              <a:avLst/>
            </a:prstGeom>
            <a:ln w="38100" cap="flat" cmpd="sng">
              <a:solidFill>
                <a:schemeClr val="hlink"/>
              </a:solidFill>
              <a:prstDash val="solid"/>
              <a:round/>
              <a:headEnd type="none" w="med" len="med"/>
              <a:tailEnd type="none" w="med" len="med"/>
            </a:ln>
          </p:spPr>
        </p:sp>
        <p:sp>
          <p:nvSpPr>
            <p:cNvPr id="76808" name="Line 135"/>
            <p:cNvSpPr/>
            <p:nvPr/>
          </p:nvSpPr>
          <p:spPr>
            <a:xfrm flipH="1" flipV="1">
              <a:off x="2112" y="3024"/>
              <a:ext cx="288" cy="672"/>
            </a:xfrm>
            <a:prstGeom prst="line">
              <a:avLst/>
            </a:prstGeom>
            <a:ln w="38100" cap="flat" cmpd="sng">
              <a:solidFill>
                <a:srgbClr val="009900"/>
              </a:solidFill>
              <a:prstDash val="solid"/>
              <a:round/>
              <a:headEnd type="none" w="med" len="med"/>
              <a:tailEnd type="none" w="med" len="med"/>
            </a:ln>
          </p:spPr>
        </p:sp>
        <p:sp>
          <p:nvSpPr>
            <p:cNvPr id="76809" name="Line 136"/>
            <p:cNvSpPr/>
            <p:nvPr/>
          </p:nvSpPr>
          <p:spPr>
            <a:xfrm flipH="1" flipV="1">
              <a:off x="1680" y="3600"/>
              <a:ext cx="960" cy="480"/>
            </a:xfrm>
            <a:prstGeom prst="line">
              <a:avLst/>
            </a:prstGeom>
            <a:ln w="38100" cap="flat" cmpd="sng">
              <a:solidFill>
                <a:schemeClr val="hlink"/>
              </a:solidFill>
              <a:prstDash val="solid"/>
              <a:round/>
              <a:headEnd type="none" w="med" len="med"/>
              <a:tailEnd type="none" w="med" len="med"/>
            </a:ln>
          </p:spPr>
        </p:sp>
        <p:sp>
          <p:nvSpPr>
            <p:cNvPr id="76810" name="Line 137"/>
            <p:cNvSpPr/>
            <p:nvPr/>
          </p:nvSpPr>
          <p:spPr>
            <a:xfrm flipH="1" flipV="1">
              <a:off x="2400" y="3696"/>
              <a:ext cx="240" cy="384"/>
            </a:xfrm>
            <a:prstGeom prst="line">
              <a:avLst/>
            </a:prstGeom>
            <a:ln w="38100" cap="flat" cmpd="sng">
              <a:solidFill>
                <a:schemeClr val="hlink"/>
              </a:solidFill>
              <a:prstDash val="solid"/>
              <a:round/>
              <a:headEnd type="none" w="med" len="med"/>
              <a:tailEnd type="none" w="med" len="med"/>
            </a:ln>
          </p:spPr>
        </p:sp>
        <p:sp>
          <p:nvSpPr>
            <p:cNvPr id="76811" name="Line 138"/>
            <p:cNvSpPr/>
            <p:nvPr/>
          </p:nvSpPr>
          <p:spPr>
            <a:xfrm>
              <a:off x="2640" y="2640"/>
              <a:ext cx="480" cy="384"/>
            </a:xfrm>
            <a:prstGeom prst="line">
              <a:avLst/>
            </a:prstGeom>
            <a:ln w="38100" cap="flat" cmpd="sng">
              <a:solidFill>
                <a:schemeClr val="hlink"/>
              </a:solidFill>
              <a:prstDash val="solid"/>
              <a:round/>
              <a:headEnd type="none" w="med" len="med"/>
              <a:tailEnd type="none" w="med" len="med"/>
            </a:ln>
          </p:spPr>
        </p:sp>
        <p:sp>
          <p:nvSpPr>
            <p:cNvPr id="76812" name="Line 139"/>
            <p:cNvSpPr/>
            <p:nvPr/>
          </p:nvSpPr>
          <p:spPr>
            <a:xfrm flipH="1">
              <a:off x="2880" y="3120"/>
              <a:ext cx="240" cy="480"/>
            </a:xfrm>
            <a:prstGeom prst="line">
              <a:avLst/>
            </a:prstGeom>
            <a:ln w="38100" cap="flat" cmpd="sng">
              <a:solidFill>
                <a:schemeClr val="hlink"/>
              </a:solidFill>
              <a:prstDash val="solid"/>
              <a:round/>
              <a:headEnd type="none" w="med" len="med"/>
              <a:tailEnd type="none" w="med" len="med"/>
            </a:ln>
          </p:spPr>
        </p:sp>
        <p:sp>
          <p:nvSpPr>
            <p:cNvPr id="76813" name="Line 140"/>
            <p:cNvSpPr/>
            <p:nvPr/>
          </p:nvSpPr>
          <p:spPr>
            <a:xfrm>
              <a:off x="3168" y="3168"/>
              <a:ext cx="288" cy="432"/>
            </a:xfrm>
            <a:prstGeom prst="line">
              <a:avLst/>
            </a:prstGeom>
            <a:ln w="38100" cap="flat" cmpd="sng">
              <a:solidFill>
                <a:schemeClr val="hlink"/>
              </a:solidFill>
              <a:prstDash val="solid"/>
              <a:round/>
              <a:headEnd type="none" w="med" len="med"/>
              <a:tailEnd type="none" w="med" len="med"/>
            </a:ln>
          </p:spPr>
        </p:sp>
        <p:grpSp>
          <p:nvGrpSpPr>
            <p:cNvPr id="76814" name="Group 141"/>
            <p:cNvGrpSpPr/>
            <p:nvPr/>
          </p:nvGrpSpPr>
          <p:grpSpPr>
            <a:xfrm>
              <a:off x="1536" y="2448"/>
              <a:ext cx="2064" cy="1776"/>
              <a:chOff x="1488" y="2544"/>
              <a:chExt cx="2064" cy="1776"/>
            </a:xfrm>
          </p:grpSpPr>
          <p:sp>
            <p:nvSpPr>
              <p:cNvPr id="76815" name="Oval 142"/>
              <p:cNvSpPr/>
              <p:nvPr/>
            </p:nvSpPr>
            <p:spPr>
              <a:xfrm>
                <a:off x="2400" y="254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V1</a:t>
                </a:r>
                <a:endParaRPr lang="en-US" altLang="zh-CN" sz="2000" dirty="0">
                  <a:solidFill>
                    <a:schemeClr val="bg1"/>
                  </a:solidFill>
                  <a:latin typeface="Tahoma" panose="020B0604030504040204" charset="0"/>
                  <a:ea typeface="宋体" panose="02010600030101010101" pitchFamily="2" charset="-122"/>
                </a:endParaRPr>
              </a:p>
            </p:txBody>
          </p:sp>
          <p:sp>
            <p:nvSpPr>
              <p:cNvPr id="76816" name="Oval 143"/>
              <p:cNvSpPr/>
              <p:nvPr/>
            </p:nvSpPr>
            <p:spPr>
              <a:xfrm>
                <a:off x="2928" y="3072"/>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V3</a:t>
                </a:r>
                <a:endParaRPr lang="en-US" altLang="zh-CN" sz="2000" dirty="0">
                  <a:solidFill>
                    <a:schemeClr val="bg1"/>
                  </a:solidFill>
                  <a:latin typeface="Tahoma" panose="020B0604030504040204" charset="0"/>
                  <a:ea typeface="宋体" panose="02010600030101010101" pitchFamily="2" charset="-122"/>
                </a:endParaRPr>
              </a:p>
            </p:txBody>
          </p:sp>
          <p:sp>
            <p:nvSpPr>
              <p:cNvPr id="76817" name="Oval 144"/>
              <p:cNvSpPr/>
              <p:nvPr/>
            </p:nvSpPr>
            <p:spPr>
              <a:xfrm>
                <a:off x="1920" y="302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V2</a:t>
                </a:r>
                <a:endParaRPr lang="en-US" altLang="zh-CN" sz="2000" dirty="0">
                  <a:solidFill>
                    <a:schemeClr val="bg1"/>
                  </a:solidFill>
                  <a:latin typeface="Tahoma" panose="020B0604030504040204" charset="0"/>
                  <a:ea typeface="宋体" panose="02010600030101010101" pitchFamily="2" charset="-122"/>
                </a:endParaRPr>
              </a:p>
            </p:txBody>
          </p:sp>
          <p:sp>
            <p:nvSpPr>
              <p:cNvPr id="76818" name="Oval 145"/>
              <p:cNvSpPr/>
              <p:nvPr/>
            </p:nvSpPr>
            <p:spPr>
              <a:xfrm>
                <a:off x="2208" y="360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V5</a:t>
                </a:r>
                <a:endParaRPr lang="en-US" altLang="zh-CN" sz="2000" dirty="0">
                  <a:solidFill>
                    <a:schemeClr val="bg1"/>
                  </a:solidFill>
                  <a:latin typeface="Tahoma" panose="020B0604030504040204" charset="0"/>
                  <a:ea typeface="宋体" panose="02010600030101010101" pitchFamily="2" charset="-122"/>
                </a:endParaRPr>
              </a:p>
            </p:txBody>
          </p:sp>
          <p:sp>
            <p:nvSpPr>
              <p:cNvPr id="76819" name="Oval 146"/>
              <p:cNvSpPr/>
              <p:nvPr/>
            </p:nvSpPr>
            <p:spPr>
              <a:xfrm>
                <a:off x="1488" y="355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V4</a:t>
                </a:r>
                <a:endParaRPr lang="en-US" altLang="zh-CN" sz="2000" dirty="0">
                  <a:solidFill>
                    <a:schemeClr val="bg1"/>
                  </a:solidFill>
                  <a:latin typeface="Tahoma" panose="020B0604030504040204" charset="0"/>
                  <a:ea typeface="宋体" panose="02010600030101010101" pitchFamily="2" charset="-122"/>
                </a:endParaRPr>
              </a:p>
            </p:txBody>
          </p:sp>
          <p:sp>
            <p:nvSpPr>
              <p:cNvPr id="76820" name="Oval 147"/>
              <p:cNvSpPr/>
              <p:nvPr/>
            </p:nvSpPr>
            <p:spPr>
              <a:xfrm>
                <a:off x="2688" y="360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V6</a:t>
                </a:r>
                <a:endParaRPr lang="en-US" altLang="zh-CN" sz="2000" dirty="0">
                  <a:solidFill>
                    <a:schemeClr val="bg1"/>
                  </a:solidFill>
                  <a:latin typeface="Tahoma" panose="020B0604030504040204" charset="0"/>
                  <a:ea typeface="宋体" panose="02010600030101010101" pitchFamily="2" charset="-122"/>
                </a:endParaRPr>
              </a:p>
            </p:txBody>
          </p:sp>
          <p:sp>
            <p:nvSpPr>
              <p:cNvPr id="76821" name="Oval 148"/>
              <p:cNvSpPr/>
              <p:nvPr/>
            </p:nvSpPr>
            <p:spPr>
              <a:xfrm>
                <a:off x="3264" y="360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V7</a:t>
                </a:r>
                <a:endParaRPr lang="en-US" altLang="zh-CN" sz="2000" dirty="0">
                  <a:solidFill>
                    <a:schemeClr val="bg1"/>
                  </a:solidFill>
                  <a:latin typeface="Tahoma" panose="020B0604030504040204" charset="0"/>
                  <a:ea typeface="宋体" panose="02010600030101010101" pitchFamily="2" charset="-122"/>
                </a:endParaRPr>
              </a:p>
            </p:txBody>
          </p:sp>
          <p:sp>
            <p:nvSpPr>
              <p:cNvPr id="76822" name="Oval 149"/>
              <p:cNvSpPr/>
              <p:nvPr/>
            </p:nvSpPr>
            <p:spPr>
              <a:xfrm>
                <a:off x="2448"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V8</a:t>
                </a:r>
                <a:endParaRPr lang="en-US" altLang="zh-CN" sz="2000" dirty="0">
                  <a:solidFill>
                    <a:schemeClr val="bg1"/>
                  </a:solidFill>
                  <a:latin typeface="Tahoma" panose="020B0604030504040204" charset="0"/>
                  <a:ea typeface="宋体" panose="02010600030101010101" pitchFamily="2" charset="-122"/>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基于邻接表的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示例，遍历结果为</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0,1,2,3,4,5</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26630" name="表格 26629"/>
          <p:cNvGraphicFramePr/>
          <p:nvPr/>
        </p:nvGraphicFramePr>
        <p:xfrm>
          <a:off x="1725613" y="1909763"/>
          <a:ext cx="1066800" cy="2825750"/>
        </p:xfrm>
        <a:graphic>
          <a:graphicData uri="http://schemas.openxmlformats.org/drawingml/2006/table">
            <a:tbl>
              <a:tblPr/>
              <a:tblGrid>
                <a:gridCol w="387350"/>
                <a:gridCol w="389255"/>
                <a:gridCol w="290195"/>
              </a:tblGrid>
              <a:tr h="471488">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0</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4699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471487">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471488">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469900">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r h="471487">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5</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F</a:t>
                      </a:r>
                      <a:endParaRPr lang="en-US"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2000" b="1" dirty="0">
                        <a:latin typeface="Arial" panose="020B0604020202020204" pitchFamily="34" charset="0"/>
                        <a:ea typeface="宋体" panose="02010600030101010101" pitchFamily="2" charset="-122"/>
                      </a:endParaRPr>
                    </a:p>
                  </a:txBody>
                  <a:tcPr>
                    <a:lnL w="28575" cap="flat" cmpd="sng">
                      <a:solidFill>
                        <a:schemeClr val="folHlink"/>
                      </a:solidFill>
                      <a:prstDash val="solid"/>
                      <a:miter/>
                      <a:headEnd type="none" w="med" len="med"/>
                      <a:tailEnd type="none" w="med" len="med"/>
                    </a:lnL>
                    <a:lnR w="28575" cap="flat" cmpd="sng">
                      <a:solidFill>
                        <a:schemeClr val="folHlink"/>
                      </a:solidFill>
                      <a:prstDash val="solid"/>
                      <a:miter/>
                      <a:headEnd type="none" w="med" len="med"/>
                      <a:tailEnd type="none" w="med" len="med"/>
                    </a:lnR>
                    <a:lnT w="28575" cap="flat" cmpd="sng">
                      <a:solidFill>
                        <a:schemeClr val="folHlink"/>
                      </a:solidFill>
                      <a:prstDash val="solid"/>
                      <a:miter/>
                      <a:headEnd type="none" w="med" len="med"/>
                      <a:tailEnd type="none" w="med" len="med"/>
                    </a:lnT>
                    <a:lnB w="28575" cap="flat" cmpd="sng">
                      <a:solidFill>
                        <a:schemeClr val="folHlink"/>
                      </a:solidFill>
                      <a:prstDash val="solid"/>
                      <a:miter/>
                      <a:headEnd type="none" w="med" len="med"/>
                      <a:tailEnd type="none" w="med" len="med"/>
                    </a:lnB>
                    <a:lnTlToBr>
                      <a:noFill/>
                    </a:lnTlToBr>
                    <a:lnBlToTr>
                      <a:noFill/>
                    </a:lnBlToTr>
                    <a:noFill/>
                  </a:tcPr>
                </a:tc>
              </a:tr>
            </a:tbl>
          </a:graphicData>
        </a:graphic>
      </p:graphicFrame>
      <p:grpSp>
        <p:nvGrpSpPr>
          <p:cNvPr id="75811" name="Group 34"/>
          <p:cNvGrpSpPr/>
          <p:nvPr/>
        </p:nvGrpSpPr>
        <p:grpSpPr>
          <a:xfrm>
            <a:off x="2640013" y="1916113"/>
            <a:ext cx="4724400" cy="2781058"/>
            <a:chOff x="912" y="1824"/>
            <a:chExt cx="3744" cy="2268"/>
          </a:xfrm>
        </p:grpSpPr>
        <p:grpSp>
          <p:nvGrpSpPr>
            <p:cNvPr id="75812" name="Group 35"/>
            <p:cNvGrpSpPr/>
            <p:nvPr/>
          </p:nvGrpSpPr>
          <p:grpSpPr>
            <a:xfrm>
              <a:off x="1296" y="1824"/>
              <a:ext cx="624" cy="251"/>
              <a:chOff x="3956" y="1776"/>
              <a:chExt cx="1516" cy="396"/>
            </a:xfrm>
          </p:grpSpPr>
          <p:sp>
            <p:nvSpPr>
              <p:cNvPr id="75813" name="Text Box 36"/>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75814" name="Text Box 37"/>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15" name="Group 38"/>
            <p:cNvGrpSpPr/>
            <p:nvPr/>
          </p:nvGrpSpPr>
          <p:grpSpPr>
            <a:xfrm>
              <a:off x="2208" y="1824"/>
              <a:ext cx="624" cy="251"/>
              <a:chOff x="3956" y="1776"/>
              <a:chExt cx="1516" cy="396"/>
            </a:xfrm>
          </p:grpSpPr>
          <p:sp>
            <p:nvSpPr>
              <p:cNvPr id="75816" name="Text Box 39"/>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75817" name="Text Box 40"/>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18" name="Group 41"/>
            <p:cNvGrpSpPr/>
            <p:nvPr/>
          </p:nvGrpSpPr>
          <p:grpSpPr>
            <a:xfrm>
              <a:off x="3120" y="1824"/>
              <a:ext cx="624" cy="251"/>
              <a:chOff x="3956" y="1776"/>
              <a:chExt cx="1516" cy="396"/>
            </a:xfrm>
          </p:grpSpPr>
          <p:sp>
            <p:nvSpPr>
              <p:cNvPr id="75819" name="Text Box 42"/>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75820" name="Text Box 43"/>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21" name="Line 44"/>
            <p:cNvSpPr/>
            <p:nvPr/>
          </p:nvSpPr>
          <p:spPr>
            <a:xfrm>
              <a:off x="912" y="2016"/>
              <a:ext cx="384" cy="0"/>
            </a:xfrm>
            <a:prstGeom prst="line">
              <a:avLst/>
            </a:prstGeom>
            <a:ln w="28575" cap="flat" cmpd="sng">
              <a:solidFill>
                <a:srgbClr val="00FF00"/>
              </a:solidFill>
              <a:prstDash val="solid"/>
              <a:miter/>
              <a:headEnd type="none" w="med" len="med"/>
              <a:tailEnd type="triangle" w="med" len="med"/>
            </a:ln>
          </p:spPr>
        </p:sp>
        <p:sp>
          <p:nvSpPr>
            <p:cNvPr id="75822" name="Line 45"/>
            <p:cNvSpPr/>
            <p:nvPr/>
          </p:nvSpPr>
          <p:spPr>
            <a:xfrm>
              <a:off x="1824" y="2016"/>
              <a:ext cx="384" cy="0"/>
            </a:xfrm>
            <a:prstGeom prst="line">
              <a:avLst/>
            </a:prstGeom>
            <a:ln w="28575" cap="flat" cmpd="sng">
              <a:solidFill>
                <a:srgbClr val="00FF00"/>
              </a:solidFill>
              <a:prstDash val="solid"/>
              <a:miter/>
              <a:headEnd type="none" w="med" len="med"/>
              <a:tailEnd type="triangle" w="med" len="med"/>
            </a:ln>
          </p:spPr>
        </p:sp>
        <p:sp>
          <p:nvSpPr>
            <p:cNvPr id="75823" name="Line 46"/>
            <p:cNvSpPr/>
            <p:nvPr/>
          </p:nvSpPr>
          <p:spPr>
            <a:xfrm>
              <a:off x="2736" y="2016"/>
              <a:ext cx="384" cy="0"/>
            </a:xfrm>
            <a:prstGeom prst="line">
              <a:avLst/>
            </a:prstGeom>
            <a:ln w="28575" cap="flat" cmpd="sng">
              <a:solidFill>
                <a:srgbClr val="00FF00"/>
              </a:solidFill>
              <a:prstDash val="solid"/>
              <a:miter/>
              <a:headEnd type="none" w="med" len="med"/>
              <a:tailEnd type="triangle" w="med" len="med"/>
            </a:ln>
          </p:spPr>
        </p:sp>
        <p:grpSp>
          <p:nvGrpSpPr>
            <p:cNvPr id="75824" name="Group 47"/>
            <p:cNvGrpSpPr/>
            <p:nvPr/>
          </p:nvGrpSpPr>
          <p:grpSpPr>
            <a:xfrm>
              <a:off x="1296" y="2256"/>
              <a:ext cx="624" cy="250"/>
              <a:chOff x="3956" y="1776"/>
              <a:chExt cx="1516" cy="396"/>
            </a:xfrm>
          </p:grpSpPr>
          <p:sp>
            <p:nvSpPr>
              <p:cNvPr id="75825" name="Text Box 48"/>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75826" name="Text Box 49"/>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27" name="Group 50"/>
            <p:cNvGrpSpPr/>
            <p:nvPr/>
          </p:nvGrpSpPr>
          <p:grpSpPr>
            <a:xfrm>
              <a:off x="2208" y="2256"/>
              <a:ext cx="624" cy="250"/>
              <a:chOff x="3956" y="1776"/>
              <a:chExt cx="1516" cy="396"/>
            </a:xfrm>
          </p:grpSpPr>
          <p:sp>
            <p:nvSpPr>
              <p:cNvPr id="75828" name="Text Box 51"/>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75829" name="Text Box 52"/>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30" name="Group 53"/>
            <p:cNvGrpSpPr/>
            <p:nvPr/>
          </p:nvGrpSpPr>
          <p:grpSpPr>
            <a:xfrm>
              <a:off x="3120" y="2256"/>
              <a:ext cx="624" cy="250"/>
              <a:chOff x="3956" y="1776"/>
              <a:chExt cx="1516" cy="396"/>
            </a:xfrm>
          </p:grpSpPr>
          <p:sp>
            <p:nvSpPr>
              <p:cNvPr id="75831" name="Text Box 54"/>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75832" name="Text Box 55"/>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sp>
          <p:nvSpPr>
            <p:cNvPr id="75833" name="Line 56"/>
            <p:cNvSpPr/>
            <p:nvPr/>
          </p:nvSpPr>
          <p:spPr>
            <a:xfrm>
              <a:off x="912" y="2448"/>
              <a:ext cx="384" cy="0"/>
            </a:xfrm>
            <a:prstGeom prst="line">
              <a:avLst/>
            </a:prstGeom>
            <a:ln w="28575" cap="flat" cmpd="sng">
              <a:solidFill>
                <a:srgbClr val="00FF00"/>
              </a:solidFill>
              <a:prstDash val="solid"/>
              <a:miter/>
              <a:headEnd type="none" w="med" len="med"/>
              <a:tailEnd type="triangle" w="med" len="med"/>
            </a:ln>
          </p:spPr>
        </p:sp>
        <p:sp>
          <p:nvSpPr>
            <p:cNvPr id="75834" name="Line 57"/>
            <p:cNvSpPr/>
            <p:nvPr/>
          </p:nvSpPr>
          <p:spPr>
            <a:xfrm>
              <a:off x="1824" y="2448"/>
              <a:ext cx="384" cy="0"/>
            </a:xfrm>
            <a:prstGeom prst="line">
              <a:avLst/>
            </a:prstGeom>
            <a:ln w="28575" cap="flat" cmpd="sng">
              <a:solidFill>
                <a:srgbClr val="00FF00"/>
              </a:solidFill>
              <a:prstDash val="solid"/>
              <a:miter/>
              <a:headEnd type="none" w="med" len="med"/>
              <a:tailEnd type="triangle" w="med" len="med"/>
            </a:ln>
          </p:spPr>
        </p:sp>
        <p:sp>
          <p:nvSpPr>
            <p:cNvPr id="75835" name="Line 58"/>
            <p:cNvSpPr/>
            <p:nvPr/>
          </p:nvSpPr>
          <p:spPr>
            <a:xfrm>
              <a:off x="2736" y="2448"/>
              <a:ext cx="384" cy="0"/>
            </a:xfrm>
            <a:prstGeom prst="line">
              <a:avLst/>
            </a:prstGeom>
            <a:ln w="28575" cap="flat" cmpd="sng">
              <a:solidFill>
                <a:srgbClr val="00FF00"/>
              </a:solidFill>
              <a:prstDash val="solid"/>
              <a:miter/>
              <a:headEnd type="none" w="med" len="med"/>
              <a:tailEnd type="triangle" w="med" len="med"/>
            </a:ln>
          </p:spPr>
        </p:sp>
        <p:grpSp>
          <p:nvGrpSpPr>
            <p:cNvPr id="75836" name="Group 59"/>
            <p:cNvGrpSpPr/>
            <p:nvPr/>
          </p:nvGrpSpPr>
          <p:grpSpPr>
            <a:xfrm>
              <a:off x="1296" y="2640"/>
              <a:ext cx="624" cy="251"/>
              <a:chOff x="3956" y="1776"/>
              <a:chExt cx="1516" cy="397"/>
            </a:xfrm>
          </p:grpSpPr>
          <p:sp>
            <p:nvSpPr>
              <p:cNvPr id="75837" name="Text Box 60"/>
              <p:cNvSpPr txBox="1"/>
              <p:nvPr/>
            </p:nvSpPr>
            <p:spPr>
              <a:xfrm>
                <a:off x="3956" y="1776"/>
                <a:ext cx="889"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75838" name="Text Box 61"/>
              <p:cNvSpPr txBox="1"/>
              <p:nvPr/>
            </p:nvSpPr>
            <p:spPr>
              <a:xfrm>
                <a:off x="4845" y="1776"/>
                <a:ext cx="627"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39" name="Group 62"/>
            <p:cNvGrpSpPr/>
            <p:nvPr/>
          </p:nvGrpSpPr>
          <p:grpSpPr>
            <a:xfrm>
              <a:off x="2208" y="2640"/>
              <a:ext cx="624" cy="251"/>
              <a:chOff x="3956" y="1776"/>
              <a:chExt cx="1516" cy="397"/>
            </a:xfrm>
          </p:grpSpPr>
          <p:sp>
            <p:nvSpPr>
              <p:cNvPr id="75840" name="Text Box 63"/>
              <p:cNvSpPr txBox="1"/>
              <p:nvPr/>
            </p:nvSpPr>
            <p:spPr>
              <a:xfrm>
                <a:off x="3956" y="1776"/>
                <a:ext cx="889"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75841" name="Text Box 64"/>
              <p:cNvSpPr txBox="1"/>
              <p:nvPr/>
            </p:nvSpPr>
            <p:spPr>
              <a:xfrm>
                <a:off x="4845" y="1776"/>
                <a:ext cx="627"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42" name="Line 65"/>
            <p:cNvSpPr/>
            <p:nvPr/>
          </p:nvSpPr>
          <p:spPr>
            <a:xfrm>
              <a:off x="912" y="2832"/>
              <a:ext cx="384" cy="0"/>
            </a:xfrm>
            <a:prstGeom prst="line">
              <a:avLst/>
            </a:prstGeom>
            <a:ln w="28575" cap="flat" cmpd="sng">
              <a:solidFill>
                <a:srgbClr val="00FF00"/>
              </a:solidFill>
              <a:prstDash val="solid"/>
              <a:miter/>
              <a:headEnd type="none" w="med" len="med"/>
              <a:tailEnd type="triangle" w="med" len="med"/>
            </a:ln>
          </p:spPr>
        </p:sp>
        <p:sp>
          <p:nvSpPr>
            <p:cNvPr id="75843" name="Line 66"/>
            <p:cNvSpPr/>
            <p:nvPr/>
          </p:nvSpPr>
          <p:spPr>
            <a:xfrm>
              <a:off x="1824" y="2832"/>
              <a:ext cx="384" cy="0"/>
            </a:xfrm>
            <a:prstGeom prst="line">
              <a:avLst/>
            </a:prstGeom>
            <a:ln w="28575" cap="flat" cmpd="sng">
              <a:solidFill>
                <a:srgbClr val="00FF00"/>
              </a:solidFill>
              <a:prstDash val="solid"/>
              <a:miter/>
              <a:headEnd type="none" w="med" len="med"/>
              <a:tailEnd type="triangle" w="med" len="med"/>
            </a:ln>
          </p:spPr>
        </p:sp>
        <p:grpSp>
          <p:nvGrpSpPr>
            <p:cNvPr id="75844" name="Group 67"/>
            <p:cNvGrpSpPr/>
            <p:nvPr/>
          </p:nvGrpSpPr>
          <p:grpSpPr>
            <a:xfrm>
              <a:off x="1296" y="3072"/>
              <a:ext cx="624" cy="251"/>
              <a:chOff x="3956" y="1776"/>
              <a:chExt cx="1516" cy="396"/>
            </a:xfrm>
          </p:grpSpPr>
          <p:sp>
            <p:nvSpPr>
              <p:cNvPr id="75845" name="Text Box 68"/>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75846" name="Text Box 69"/>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47" name="Group 70"/>
            <p:cNvGrpSpPr/>
            <p:nvPr/>
          </p:nvGrpSpPr>
          <p:grpSpPr>
            <a:xfrm>
              <a:off x="2208" y="3072"/>
              <a:ext cx="624" cy="251"/>
              <a:chOff x="3956" y="1776"/>
              <a:chExt cx="1516" cy="396"/>
            </a:xfrm>
          </p:grpSpPr>
          <p:sp>
            <p:nvSpPr>
              <p:cNvPr id="75848" name="Text Box 71"/>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2</a:t>
                </a:r>
                <a:endParaRPr lang="en-US" altLang="zh-CN" sz="2000" dirty="0">
                  <a:latin typeface="Tahoma" panose="020B0604030504040204" charset="0"/>
                  <a:ea typeface="宋体" panose="02010600030101010101" pitchFamily="2" charset="-122"/>
                </a:endParaRPr>
              </a:p>
            </p:txBody>
          </p:sp>
          <p:sp>
            <p:nvSpPr>
              <p:cNvPr id="75849" name="Text Box 72"/>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50" name="Group 73"/>
            <p:cNvGrpSpPr/>
            <p:nvPr/>
          </p:nvGrpSpPr>
          <p:grpSpPr>
            <a:xfrm>
              <a:off x="3120" y="3072"/>
              <a:ext cx="624" cy="251"/>
              <a:chOff x="3956" y="1776"/>
              <a:chExt cx="1516" cy="396"/>
            </a:xfrm>
          </p:grpSpPr>
          <p:sp>
            <p:nvSpPr>
              <p:cNvPr id="75851" name="Text Box 74"/>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75852" name="Text Box 75"/>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sp>
          <p:nvSpPr>
            <p:cNvPr id="75853" name="Line 76"/>
            <p:cNvSpPr/>
            <p:nvPr/>
          </p:nvSpPr>
          <p:spPr>
            <a:xfrm>
              <a:off x="912" y="3264"/>
              <a:ext cx="384" cy="0"/>
            </a:xfrm>
            <a:prstGeom prst="line">
              <a:avLst/>
            </a:prstGeom>
            <a:ln w="28575" cap="flat" cmpd="sng">
              <a:solidFill>
                <a:srgbClr val="00FF00"/>
              </a:solidFill>
              <a:prstDash val="solid"/>
              <a:miter/>
              <a:headEnd type="none" w="med" len="med"/>
              <a:tailEnd type="triangle" w="med" len="med"/>
            </a:ln>
          </p:spPr>
        </p:sp>
        <p:sp>
          <p:nvSpPr>
            <p:cNvPr id="75854" name="Line 77"/>
            <p:cNvSpPr/>
            <p:nvPr/>
          </p:nvSpPr>
          <p:spPr>
            <a:xfrm>
              <a:off x="1824" y="3264"/>
              <a:ext cx="384" cy="0"/>
            </a:xfrm>
            <a:prstGeom prst="line">
              <a:avLst/>
            </a:prstGeom>
            <a:ln w="28575" cap="flat" cmpd="sng">
              <a:solidFill>
                <a:srgbClr val="00FF00"/>
              </a:solidFill>
              <a:prstDash val="solid"/>
              <a:miter/>
              <a:headEnd type="none" w="med" len="med"/>
              <a:tailEnd type="triangle" w="med" len="med"/>
            </a:ln>
          </p:spPr>
        </p:sp>
        <p:sp>
          <p:nvSpPr>
            <p:cNvPr id="75855" name="Line 78"/>
            <p:cNvSpPr/>
            <p:nvPr/>
          </p:nvSpPr>
          <p:spPr>
            <a:xfrm>
              <a:off x="2736" y="3264"/>
              <a:ext cx="384" cy="0"/>
            </a:xfrm>
            <a:prstGeom prst="line">
              <a:avLst/>
            </a:prstGeom>
            <a:ln w="28575" cap="flat" cmpd="sng">
              <a:solidFill>
                <a:srgbClr val="00FF00"/>
              </a:solidFill>
              <a:prstDash val="solid"/>
              <a:miter/>
              <a:headEnd type="none" w="med" len="med"/>
              <a:tailEnd type="triangle" w="med" len="med"/>
            </a:ln>
          </p:spPr>
        </p:sp>
        <p:grpSp>
          <p:nvGrpSpPr>
            <p:cNvPr id="75856" name="Group 79"/>
            <p:cNvGrpSpPr/>
            <p:nvPr/>
          </p:nvGrpSpPr>
          <p:grpSpPr>
            <a:xfrm>
              <a:off x="4032" y="3072"/>
              <a:ext cx="624" cy="251"/>
              <a:chOff x="3956" y="1776"/>
              <a:chExt cx="1516" cy="396"/>
            </a:xfrm>
          </p:grpSpPr>
          <p:sp>
            <p:nvSpPr>
              <p:cNvPr id="75857" name="Text Box 80"/>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75858" name="Text Box 81"/>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59" name="Line 82"/>
            <p:cNvSpPr/>
            <p:nvPr/>
          </p:nvSpPr>
          <p:spPr>
            <a:xfrm>
              <a:off x="3648" y="3264"/>
              <a:ext cx="384" cy="0"/>
            </a:xfrm>
            <a:prstGeom prst="line">
              <a:avLst/>
            </a:prstGeom>
            <a:ln w="28575" cap="flat" cmpd="sng">
              <a:solidFill>
                <a:srgbClr val="00FF00"/>
              </a:solidFill>
              <a:prstDash val="solid"/>
              <a:miter/>
              <a:headEnd type="none" w="med" len="med"/>
              <a:tailEnd type="triangle" w="med" len="med"/>
            </a:ln>
          </p:spPr>
        </p:sp>
        <p:grpSp>
          <p:nvGrpSpPr>
            <p:cNvPr id="75860" name="Group 83"/>
            <p:cNvGrpSpPr/>
            <p:nvPr/>
          </p:nvGrpSpPr>
          <p:grpSpPr>
            <a:xfrm>
              <a:off x="1296" y="3456"/>
              <a:ext cx="624" cy="250"/>
              <a:chOff x="3956" y="1776"/>
              <a:chExt cx="1516" cy="396"/>
            </a:xfrm>
          </p:grpSpPr>
          <p:sp>
            <p:nvSpPr>
              <p:cNvPr id="75861" name="Text Box 84"/>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75862" name="Text Box 85"/>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63" name="Group 86"/>
            <p:cNvGrpSpPr/>
            <p:nvPr/>
          </p:nvGrpSpPr>
          <p:grpSpPr>
            <a:xfrm>
              <a:off x="2208" y="3456"/>
              <a:ext cx="624" cy="250"/>
              <a:chOff x="3956" y="1776"/>
              <a:chExt cx="1516" cy="396"/>
            </a:xfrm>
          </p:grpSpPr>
          <p:sp>
            <p:nvSpPr>
              <p:cNvPr id="75864" name="Text Box 87"/>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75865" name="Text Box 88"/>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66" name="Group 89"/>
            <p:cNvGrpSpPr/>
            <p:nvPr/>
          </p:nvGrpSpPr>
          <p:grpSpPr>
            <a:xfrm>
              <a:off x="3120" y="3456"/>
              <a:ext cx="624" cy="250"/>
              <a:chOff x="3956" y="1776"/>
              <a:chExt cx="1516" cy="396"/>
            </a:xfrm>
          </p:grpSpPr>
          <p:sp>
            <p:nvSpPr>
              <p:cNvPr id="75867" name="Text Box 90"/>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75868" name="Text Box 91"/>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69" name="Line 92"/>
            <p:cNvSpPr/>
            <p:nvPr/>
          </p:nvSpPr>
          <p:spPr>
            <a:xfrm>
              <a:off x="912" y="3648"/>
              <a:ext cx="384" cy="0"/>
            </a:xfrm>
            <a:prstGeom prst="line">
              <a:avLst/>
            </a:prstGeom>
            <a:ln w="28575" cap="flat" cmpd="sng">
              <a:solidFill>
                <a:srgbClr val="00FF00"/>
              </a:solidFill>
              <a:prstDash val="solid"/>
              <a:miter/>
              <a:headEnd type="none" w="med" len="med"/>
              <a:tailEnd type="triangle" w="med" len="med"/>
            </a:ln>
          </p:spPr>
        </p:sp>
        <p:sp>
          <p:nvSpPr>
            <p:cNvPr id="75870" name="Line 93"/>
            <p:cNvSpPr/>
            <p:nvPr/>
          </p:nvSpPr>
          <p:spPr>
            <a:xfrm>
              <a:off x="1824" y="3648"/>
              <a:ext cx="384" cy="0"/>
            </a:xfrm>
            <a:prstGeom prst="line">
              <a:avLst/>
            </a:prstGeom>
            <a:ln w="28575" cap="flat" cmpd="sng">
              <a:solidFill>
                <a:srgbClr val="00FF00"/>
              </a:solidFill>
              <a:prstDash val="solid"/>
              <a:miter/>
              <a:headEnd type="none" w="med" len="med"/>
              <a:tailEnd type="triangle" w="med" len="med"/>
            </a:ln>
          </p:spPr>
        </p:sp>
        <p:sp>
          <p:nvSpPr>
            <p:cNvPr id="75871" name="Line 94"/>
            <p:cNvSpPr/>
            <p:nvPr/>
          </p:nvSpPr>
          <p:spPr>
            <a:xfrm>
              <a:off x="2736" y="3648"/>
              <a:ext cx="384" cy="0"/>
            </a:xfrm>
            <a:prstGeom prst="line">
              <a:avLst/>
            </a:prstGeom>
            <a:ln w="28575" cap="flat" cmpd="sng">
              <a:solidFill>
                <a:srgbClr val="00FF00"/>
              </a:solidFill>
              <a:prstDash val="solid"/>
              <a:miter/>
              <a:headEnd type="none" w="med" len="med"/>
              <a:tailEnd type="triangle" w="med" len="med"/>
            </a:ln>
          </p:spPr>
        </p:sp>
        <p:grpSp>
          <p:nvGrpSpPr>
            <p:cNvPr id="75872" name="Group 95"/>
            <p:cNvGrpSpPr/>
            <p:nvPr/>
          </p:nvGrpSpPr>
          <p:grpSpPr>
            <a:xfrm>
              <a:off x="1296" y="3841"/>
              <a:ext cx="624" cy="251"/>
              <a:chOff x="3956" y="1778"/>
              <a:chExt cx="1516" cy="396"/>
            </a:xfrm>
          </p:grpSpPr>
          <p:sp>
            <p:nvSpPr>
              <p:cNvPr id="75873" name="Text Box 96"/>
              <p:cNvSpPr txBox="1"/>
              <p:nvPr/>
            </p:nvSpPr>
            <p:spPr>
              <a:xfrm>
                <a:off x="3956" y="1778"/>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0</a:t>
                </a:r>
                <a:endParaRPr lang="en-US" altLang="zh-CN" sz="2000" dirty="0">
                  <a:latin typeface="Tahoma" panose="020B0604030504040204" charset="0"/>
                  <a:ea typeface="宋体" panose="02010600030101010101" pitchFamily="2" charset="-122"/>
                </a:endParaRPr>
              </a:p>
            </p:txBody>
          </p:sp>
          <p:sp>
            <p:nvSpPr>
              <p:cNvPr id="75874" name="Text Box 97"/>
              <p:cNvSpPr txBox="1"/>
              <p:nvPr/>
            </p:nvSpPr>
            <p:spPr>
              <a:xfrm>
                <a:off x="4845" y="1778"/>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75" name="Group 98"/>
            <p:cNvGrpSpPr/>
            <p:nvPr/>
          </p:nvGrpSpPr>
          <p:grpSpPr>
            <a:xfrm>
              <a:off x="2208" y="3841"/>
              <a:ext cx="624" cy="251"/>
              <a:chOff x="3956" y="1778"/>
              <a:chExt cx="1516" cy="396"/>
            </a:xfrm>
          </p:grpSpPr>
          <p:sp>
            <p:nvSpPr>
              <p:cNvPr id="75876" name="Text Box 99"/>
              <p:cNvSpPr txBox="1"/>
              <p:nvPr/>
            </p:nvSpPr>
            <p:spPr>
              <a:xfrm>
                <a:off x="3956" y="1778"/>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1</a:t>
                </a:r>
                <a:endParaRPr lang="en-US" altLang="zh-CN" sz="2000" dirty="0">
                  <a:latin typeface="Tahoma" panose="020B0604030504040204" charset="0"/>
                  <a:ea typeface="宋体" panose="02010600030101010101" pitchFamily="2" charset="-122"/>
                </a:endParaRPr>
              </a:p>
            </p:txBody>
          </p:sp>
          <p:sp>
            <p:nvSpPr>
              <p:cNvPr id="75877" name="Text Box 100"/>
              <p:cNvSpPr txBox="1"/>
              <p:nvPr/>
            </p:nvSpPr>
            <p:spPr>
              <a:xfrm>
                <a:off x="4845" y="1778"/>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grpSp>
          <p:nvGrpSpPr>
            <p:cNvPr id="75878" name="Group 101"/>
            <p:cNvGrpSpPr/>
            <p:nvPr/>
          </p:nvGrpSpPr>
          <p:grpSpPr>
            <a:xfrm>
              <a:off x="3120" y="3839"/>
              <a:ext cx="624" cy="253"/>
              <a:chOff x="3956" y="1774"/>
              <a:chExt cx="1516" cy="400"/>
            </a:xfrm>
          </p:grpSpPr>
          <p:sp>
            <p:nvSpPr>
              <p:cNvPr id="75879" name="Text Box 102"/>
              <p:cNvSpPr txBox="1"/>
              <p:nvPr/>
            </p:nvSpPr>
            <p:spPr>
              <a:xfrm>
                <a:off x="3956" y="1777"/>
                <a:ext cx="889"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3</a:t>
                </a:r>
                <a:endParaRPr lang="en-US" altLang="zh-CN" sz="2000" dirty="0">
                  <a:latin typeface="Tahoma" panose="020B0604030504040204" charset="0"/>
                  <a:ea typeface="宋体" panose="02010600030101010101" pitchFamily="2" charset="-122"/>
                </a:endParaRPr>
              </a:p>
            </p:txBody>
          </p:sp>
          <p:sp>
            <p:nvSpPr>
              <p:cNvPr id="75880" name="Text Box 103"/>
              <p:cNvSpPr txBox="1"/>
              <p:nvPr/>
            </p:nvSpPr>
            <p:spPr>
              <a:xfrm>
                <a:off x="4845" y="1774"/>
                <a:ext cx="627" cy="397"/>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endParaRPr lang="zh-CN" altLang="zh-CN" sz="2000" dirty="0">
                  <a:latin typeface="Tahoma" panose="020B0604030504040204" charset="0"/>
                  <a:ea typeface="宋体" panose="02010600030101010101" pitchFamily="2" charset="-122"/>
                </a:endParaRPr>
              </a:p>
            </p:txBody>
          </p:sp>
        </p:grpSp>
        <p:sp>
          <p:nvSpPr>
            <p:cNvPr id="75881" name="Line 104"/>
            <p:cNvSpPr/>
            <p:nvPr/>
          </p:nvSpPr>
          <p:spPr>
            <a:xfrm>
              <a:off x="912" y="4032"/>
              <a:ext cx="384" cy="0"/>
            </a:xfrm>
            <a:prstGeom prst="line">
              <a:avLst/>
            </a:prstGeom>
            <a:ln w="28575" cap="flat" cmpd="sng">
              <a:solidFill>
                <a:srgbClr val="00FF00"/>
              </a:solidFill>
              <a:prstDash val="solid"/>
              <a:miter/>
              <a:headEnd type="none" w="med" len="med"/>
              <a:tailEnd type="triangle" w="med" len="med"/>
            </a:ln>
          </p:spPr>
        </p:sp>
        <p:sp>
          <p:nvSpPr>
            <p:cNvPr id="75882" name="Line 105"/>
            <p:cNvSpPr/>
            <p:nvPr/>
          </p:nvSpPr>
          <p:spPr>
            <a:xfrm>
              <a:off x="1824" y="4032"/>
              <a:ext cx="384" cy="0"/>
            </a:xfrm>
            <a:prstGeom prst="line">
              <a:avLst/>
            </a:prstGeom>
            <a:ln w="28575" cap="flat" cmpd="sng">
              <a:solidFill>
                <a:srgbClr val="00FF00"/>
              </a:solidFill>
              <a:prstDash val="solid"/>
              <a:miter/>
              <a:headEnd type="none" w="med" len="med"/>
              <a:tailEnd type="triangle" w="med" len="med"/>
            </a:ln>
          </p:spPr>
        </p:sp>
        <p:sp>
          <p:nvSpPr>
            <p:cNvPr id="75883" name="Line 106"/>
            <p:cNvSpPr/>
            <p:nvPr/>
          </p:nvSpPr>
          <p:spPr>
            <a:xfrm>
              <a:off x="2736" y="4032"/>
              <a:ext cx="384" cy="0"/>
            </a:xfrm>
            <a:prstGeom prst="line">
              <a:avLst/>
            </a:prstGeom>
            <a:ln w="28575" cap="flat" cmpd="sng">
              <a:solidFill>
                <a:srgbClr val="00FF00"/>
              </a:solidFill>
              <a:prstDash val="solid"/>
              <a:miter/>
              <a:headEnd type="none" w="med" len="med"/>
              <a:tailEnd type="triangle" w="med" len="med"/>
            </a:ln>
          </p:spPr>
        </p:sp>
        <p:grpSp>
          <p:nvGrpSpPr>
            <p:cNvPr id="75884" name="Group 107"/>
            <p:cNvGrpSpPr/>
            <p:nvPr/>
          </p:nvGrpSpPr>
          <p:grpSpPr>
            <a:xfrm>
              <a:off x="4032" y="3839"/>
              <a:ext cx="624" cy="250"/>
              <a:chOff x="3956" y="1774"/>
              <a:chExt cx="1516" cy="396"/>
            </a:xfrm>
          </p:grpSpPr>
          <p:sp>
            <p:nvSpPr>
              <p:cNvPr id="75885" name="Text Box 108"/>
              <p:cNvSpPr txBox="1"/>
              <p:nvPr/>
            </p:nvSpPr>
            <p:spPr>
              <a:xfrm>
                <a:off x="3956" y="1774"/>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4</a:t>
                </a:r>
                <a:endParaRPr lang="en-US" altLang="zh-CN" sz="2000" dirty="0">
                  <a:latin typeface="Tahoma" panose="020B0604030504040204" charset="0"/>
                  <a:ea typeface="宋体" panose="02010600030101010101" pitchFamily="2" charset="-122"/>
                </a:endParaRPr>
              </a:p>
            </p:txBody>
          </p:sp>
          <p:sp>
            <p:nvSpPr>
              <p:cNvPr id="75886" name="Text Box 109"/>
              <p:cNvSpPr txBox="1"/>
              <p:nvPr/>
            </p:nvSpPr>
            <p:spPr>
              <a:xfrm>
                <a:off x="4845" y="1774"/>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87" name="Line 110"/>
            <p:cNvSpPr/>
            <p:nvPr/>
          </p:nvSpPr>
          <p:spPr>
            <a:xfrm>
              <a:off x="3648" y="4032"/>
              <a:ext cx="384" cy="0"/>
            </a:xfrm>
            <a:prstGeom prst="line">
              <a:avLst/>
            </a:prstGeom>
            <a:ln w="28575" cap="flat" cmpd="sng">
              <a:solidFill>
                <a:srgbClr val="00FF00"/>
              </a:solidFill>
              <a:prstDash val="solid"/>
              <a:miter/>
              <a:headEnd type="none" w="med" len="med"/>
              <a:tailEnd type="triangle" w="med" len="med"/>
            </a:ln>
          </p:spPr>
        </p:sp>
        <p:grpSp>
          <p:nvGrpSpPr>
            <p:cNvPr id="75888" name="Group 111"/>
            <p:cNvGrpSpPr/>
            <p:nvPr/>
          </p:nvGrpSpPr>
          <p:grpSpPr>
            <a:xfrm>
              <a:off x="4032" y="2256"/>
              <a:ext cx="624" cy="250"/>
              <a:chOff x="3956" y="1776"/>
              <a:chExt cx="1516" cy="396"/>
            </a:xfrm>
          </p:grpSpPr>
          <p:sp>
            <p:nvSpPr>
              <p:cNvPr id="75889" name="Text Box 112"/>
              <p:cNvSpPr txBox="1"/>
              <p:nvPr/>
            </p:nvSpPr>
            <p:spPr>
              <a:xfrm>
                <a:off x="3956" y="1776"/>
                <a:ext cx="889"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75890" name="Text Box 113"/>
              <p:cNvSpPr txBox="1"/>
              <p:nvPr/>
            </p:nvSpPr>
            <p:spPr>
              <a:xfrm>
                <a:off x="4845" y="1776"/>
                <a:ext cx="627" cy="396"/>
              </a:xfrm>
              <a:prstGeom prst="rect">
                <a:avLst/>
              </a:prstGeom>
              <a:noFill/>
              <a:ln w="25400" cap="flat" cmpd="sng">
                <a:solidFill>
                  <a:srgbClr val="0000FF"/>
                </a:solidFill>
                <a:prstDash val="solid"/>
                <a:miter/>
                <a:headEnd type="none" w="med" len="med"/>
                <a:tailEnd type="none" w="med" len="med"/>
              </a:ln>
            </p:spPr>
            <p:txBody>
              <a:bodyPr tIns="0" bIns="0" anchor="t" anchorCtr="0">
                <a:spAutoFit/>
              </a:bodyPr>
              <a:p>
                <a:pPr algn="ctr"/>
                <a:r>
                  <a:rPr lang="en-US" altLang="zh-CN" sz="2000" dirty="0">
                    <a:latin typeface="Tahoma" panose="020B0604030504040204" charset="0"/>
                    <a:ea typeface="宋体" panose="02010600030101010101" pitchFamily="2" charset="-122"/>
                  </a:rPr>
                  <a:t>^</a:t>
                </a:r>
                <a:endParaRPr lang="en-US" altLang="zh-CN" sz="2000" dirty="0">
                  <a:latin typeface="Tahoma" panose="020B0604030504040204" charset="0"/>
                  <a:ea typeface="宋体" panose="02010600030101010101" pitchFamily="2" charset="-122"/>
                </a:endParaRPr>
              </a:p>
            </p:txBody>
          </p:sp>
        </p:grpSp>
        <p:sp>
          <p:nvSpPr>
            <p:cNvPr id="75891" name="Line 114"/>
            <p:cNvSpPr/>
            <p:nvPr/>
          </p:nvSpPr>
          <p:spPr>
            <a:xfrm>
              <a:off x="3648" y="2448"/>
              <a:ext cx="384" cy="0"/>
            </a:xfrm>
            <a:prstGeom prst="line">
              <a:avLst/>
            </a:prstGeom>
            <a:ln w="28575" cap="flat" cmpd="sng">
              <a:solidFill>
                <a:srgbClr val="00FF00"/>
              </a:solidFill>
              <a:prstDash val="solid"/>
              <a:miter/>
              <a:headEnd type="none" w="med" len="med"/>
              <a:tailEnd type="triangle" w="med" len="med"/>
            </a:ln>
          </p:spPr>
        </p:sp>
      </p:grpSp>
      <p:grpSp>
        <p:nvGrpSpPr>
          <p:cNvPr id="75892" name="Group 133"/>
          <p:cNvGrpSpPr/>
          <p:nvPr/>
        </p:nvGrpSpPr>
        <p:grpSpPr>
          <a:xfrm>
            <a:off x="8489633" y="3264218"/>
            <a:ext cx="2895600" cy="2286000"/>
            <a:chOff x="3792" y="2371"/>
            <a:chExt cx="1824" cy="1440"/>
          </a:xfrm>
        </p:grpSpPr>
        <p:sp>
          <p:nvSpPr>
            <p:cNvPr id="75893" name="Line 116"/>
            <p:cNvSpPr/>
            <p:nvPr/>
          </p:nvSpPr>
          <p:spPr>
            <a:xfrm flipH="1">
              <a:off x="4416" y="2520"/>
              <a:ext cx="576" cy="0"/>
            </a:xfrm>
            <a:prstGeom prst="line">
              <a:avLst/>
            </a:prstGeom>
            <a:ln w="38100" cap="flat" cmpd="sng">
              <a:solidFill>
                <a:schemeClr val="hlink"/>
              </a:solidFill>
              <a:prstDash val="solid"/>
              <a:round/>
              <a:headEnd type="none" w="med" len="med"/>
              <a:tailEnd type="none" w="med" len="med"/>
            </a:ln>
          </p:spPr>
        </p:sp>
        <p:sp>
          <p:nvSpPr>
            <p:cNvPr id="75894" name="Line 117"/>
            <p:cNvSpPr/>
            <p:nvPr/>
          </p:nvSpPr>
          <p:spPr>
            <a:xfrm>
              <a:off x="5088" y="2616"/>
              <a:ext cx="0" cy="960"/>
            </a:xfrm>
            <a:prstGeom prst="line">
              <a:avLst/>
            </a:prstGeom>
            <a:ln w="38100" cap="flat" cmpd="sng">
              <a:solidFill>
                <a:srgbClr val="009900"/>
              </a:solidFill>
              <a:prstDash val="solid"/>
              <a:round/>
              <a:headEnd type="none" w="med" len="med"/>
              <a:tailEnd type="none" w="med" len="med"/>
            </a:ln>
          </p:spPr>
        </p:sp>
        <p:sp>
          <p:nvSpPr>
            <p:cNvPr id="75895" name="Line 118"/>
            <p:cNvSpPr/>
            <p:nvPr/>
          </p:nvSpPr>
          <p:spPr>
            <a:xfrm>
              <a:off x="5136" y="2568"/>
              <a:ext cx="336" cy="480"/>
            </a:xfrm>
            <a:prstGeom prst="line">
              <a:avLst/>
            </a:prstGeom>
            <a:ln w="38100" cap="flat" cmpd="sng">
              <a:solidFill>
                <a:srgbClr val="009900"/>
              </a:solidFill>
              <a:prstDash val="solid"/>
              <a:round/>
              <a:headEnd type="none" w="med" len="med"/>
              <a:tailEnd type="none" w="med" len="med"/>
            </a:ln>
          </p:spPr>
        </p:sp>
        <p:sp>
          <p:nvSpPr>
            <p:cNvPr id="75896" name="Line 119"/>
            <p:cNvSpPr/>
            <p:nvPr/>
          </p:nvSpPr>
          <p:spPr>
            <a:xfrm flipH="1">
              <a:off x="3984" y="2568"/>
              <a:ext cx="240" cy="432"/>
            </a:xfrm>
            <a:prstGeom prst="line">
              <a:avLst/>
            </a:prstGeom>
            <a:ln w="38100" cap="flat" cmpd="sng">
              <a:solidFill>
                <a:schemeClr val="hlink"/>
              </a:solidFill>
              <a:prstDash val="solid"/>
              <a:round/>
              <a:headEnd type="none" w="med" len="med"/>
              <a:tailEnd type="none" w="med" len="med"/>
            </a:ln>
          </p:spPr>
        </p:sp>
        <p:sp>
          <p:nvSpPr>
            <p:cNvPr id="75897" name="Line 120"/>
            <p:cNvSpPr/>
            <p:nvPr/>
          </p:nvSpPr>
          <p:spPr>
            <a:xfrm flipH="1" flipV="1">
              <a:off x="4272" y="2616"/>
              <a:ext cx="0" cy="1008"/>
            </a:xfrm>
            <a:prstGeom prst="line">
              <a:avLst/>
            </a:prstGeom>
            <a:ln w="38100" cap="flat" cmpd="sng">
              <a:solidFill>
                <a:srgbClr val="009900"/>
              </a:solidFill>
              <a:prstDash val="solid"/>
              <a:round/>
              <a:headEnd type="none" w="med" len="med"/>
              <a:tailEnd type="none" w="med" len="med"/>
            </a:ln>
          </p:spPr>
        </p:sp>
        <p:sp>
          <p:nvSpPr>
            <p:cNvPr id="75898" name="Line 121"/>
            <p:cNvSpPr/>
            <p:nvPr/>
          </p:nvSpPr>
          <p:spPr>
            <a:xfrm flipH="1" flipV="1">
              <a:off x="4320" y="2568"/>
              <a:ext cx="1104" cy="576"/>
            </a:xfrm>
            <a:prstGeom prst="line">
              <a:avLst/>
            </a:prstGeom>
            <a:ln w="38100" cap="flat" cmpd="sng">
              <a:solidFill>
                <a:srgbClr val="009900"/>
              </a:solidFill>
              <a:prstDash val="solid"/>
              <a:round/>
              <a:headEnd type="none" w="med" len="med"/>
              <a:tailEnd type="none" w="med" len="med"/>
            </a:ln>
          </p:spPr>
        </p:sp>
        <p:sp>
          <p:nvSpPr>
            <p:cNvPr id="75899" name="Line 122"/>
            <p:cNvSpPr/>
            <p:nvPr/>
          </p:nvSpPr>
          <p:spPr>
            <a:xfrm flipH="1" flipV="1">
              <a:off x="3936" y="3192"/>
              <a:ext cx="288" cy="432"/>
            </a:xfrm>
            <a:prstGeom prst="line">
              <a:avLst/>
            </a:prstGeom>
            <a:ln w="38100" cap="flat" cmpd="sng">
              <a:solidFill>
                <a:schemeClr val="hlink"/>
              </a:solidFill>
              <a:prstDash val="solid"/>
              <a:round/>
              <a:headEnd type="none" w="med" len="med"/>
              <a:tailEnd type="none" w="med" len="med"/>
            </a:ln>
          </p:spPr>
        </p:sp>
        <p:sp>
          <p:nvSpPr>
            <p:cNvPr id="75900" name="Line 123"/>
            <p:cNvSpPr/>
            <p:nvPr/>
          </p:nvSpPr>
          <p:spPr>
            <a:xfrm flipH="1">
              <a:off x="4320" y="3672"/>
              <a:ext cx="720" cy="0"/>
            </a:xfrm>
            <a:prstGeom prst="line">
              <a:avLst/>
            </a:prstGeom>
            <a:ln w="38100" cap="flat" cmpd="sng">
              <a:solidFill>
                <a:schemeClr val="hlink"/>
              </a:solidFill>
              <a:prstDash val="solid"/>
              <a:round/>
              <a:headEnd type="none" w="med" len="med"/>
              <a:tailEnd type="none" w="med" len="med"/>
            </a:ln>
          </p:spPr>
        </p:sp>
        <p:sp>
          <p:nvSpPr>
            <p:cNvPr id="75901" name="Line 124"/>
            <p:cNvSpPr/>
            <p:nvPr/>
          </p:nvSpPr>
          <p:spPr>
            <a:xfrm flipH="1">
              <a:off x="4368" y="3144"/>
              <a:ext cx="1056" cy="480"/>
            </a:xfrm>
            <a:prstGeom prst="line">
              <a:avLst/>
            </a:prstGeom>
            <a:ln w="38100" cap="flat" cmpd="sng">
              <a:solidFill>
                <a:srgbClr val="009900"/>
              </a:solidFill>
              <a:prstDash val="solid"/>
              <a:round/>
              <a:headEnd type="none" w="med" len="med"/>
              <a:tailEnd type="none" w="med" len="med"/>
            </a:ln>
          </p:spPr>
        </p:sp>
        <p:sp>
          <p:nvSpPr>
            <p:cNvPr id="75902" name="Line 125"/>
            <p:cNvSpPr/>
            <p:nvPr/>
          </p:nvSpPr>
          <p:spPr>
            <a:xfrm flipH="1">
              <a:off x="5136" y="3192"/>
              <a:ext cx="336" cy="480"/>
            </a:xfrm>
            <a:prstGeom prst="line">
              <a:avLst/>
            </a:prstGeom>
            <a:ln w="38100" cap="flat" cmpd="sng">
              <a:solidFill>
                <a:schemeClr val="hlink"/>
              </a:solidFill>
              <a:prstDash val="solid"/>
              <a:round/>
              <a:headEnd type="none" w="med" len="med"/>
              <a:tailEnd type="none" w="med" len="med"/>
            </a:ln>
          </p:spPr>
        </p:sp>
        <p:grpSp>
          <p:nvGrpSpPr>
            <p:cNvPr id="75903" name="Group 126"/>
            <p:cNvGrpSpPr/>
            <p:nvPr/>
          </p:nvGrpSpPr>
          <p:grpSpPr>
            <a:xfrm>
              <a:off x="3792" y="2371"/>
              <a:ext cx="1824" cy="1440"/>
              <a:chOff x="3648" y="2880"/>
              <a:chExt cx="1824" cy="1440"/>
            </a:xfrm>
          </p:grpSpPr>
          <p:sp>
            <p:nvSpPr>
              <p:cNvPr id="75904" name="Oval 127"/>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75905" name="Oval 128"/>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75906" name="Oval 129"/>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75907" name="Oval 130"/>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75908" name="Oval 131"/>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75909" name="Oval 132"/>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DFS算法实现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如果访问操作是</a:t>
            </a:r>
            <a:r>
              <a:rPr lang="en-US" altLang="zh-CN" dirty="0">
                <a:latin typeface="黑体" panose="02010609060101010101" pitchFamily="2" charset="-122"/>
                <a:ea typeface="黑体" panose="02010609060101010101" pitchFamily="2" charset="-122"/>
                <a:cs typeface="+mn-ea"/>
                <a:sym typeface="+mn-ea"/>
              </a:rPr>
              <a:t>cout</a:t>
            </a:r>
            <a:r>
              <a:rPr lang="zh-CN" altLang="en-US" dirty="0">
                <a:latin typeface="黑体" panose="02010609060101010101" pitchFamily="2" charset="-122"/>
                <a:ea typeface="黑体" panose="02010609060101010101" pitchFamily="2" charset="-122"/>
                <a:cs typeface="+mn-ea"/>
                <a:sym typeface="+mn-ea"/>
              </a:rPr>
              <a:t>，可以把函数</a:t>
            </a:r>
            <a:r>
              <a:rPr lang="en-US" altLang="zh-CN" dirty="0">
                <a:latin typeface="黑体" panose="02010609060101010101" pitchFamily="2" charset="-122"/>
                <a:ea typeface="黑体" panose="02010609060101010101" pitchFamily="2" charset="-122"/>
                <a:cs typeface="+mn-ea"/>
                <a:sym typeface="+mn-ea"/>
              </a:rPr>
              <a:t>VisitFunc</a:t>
            </a:r>
            <a:r>
              <a:rPr lang="zh-CN" altLang="en-US" dirty="0">
                <a:latin typeface="黑体" panose="02010609060101010101" pitchFamily="2" charset="-122"/>
                <a:ea typeface="黑体" panose="02010609060101010101" pitchFamily="2" charset="-122"/>
                <a:cs typeface="+mn-ea"/>
                <a:sym typeface="+mn-ea"/>
              </a:rPr>
              <a:t>去掉，把操作替换为</a:t>
            </a:r>
            <a:r>
              <a:rPr lang="en-US" altLang="zh-CN" dirty="0">
                <a:latin typeface="黑体" panose="02010609060101010101" pitchFamily="2" charset="-122"/>
                <a:ea typeface="黑体" panose="02010609060101010101" pitchFamily="2" charset="-122"/>
                <a:cs typeface="+mn-ea"/>
                <a:sym typeface="+mn-ea"/>
              </a:rPr>
              <a:t>cout</a:t>
            </a:r>
            <a:endParaRPr lang="en-US" altLang="zh-CN" sz="2400" dirty="0">
              <a:latin typeface="黑体" panose="02010609060101010101" pitchFamily="2" charset="-122"/>
              <a:ea typeface="黑体" panose="02010609060101010101" pitchFamily="2" charset="-122"/>
              <a:sym typeface="+mn-ea"/>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7" name="对象 6"/>
          <p:cNvGraphicFramePr/>
          <p:nvPr/>
        </p:nvGraphicFramePr>
        <p:xfrm>
          <a:off x="1271270" y="1916430"/>
          <a:ext cx="9272905" cy="4745355"/>
        </p:xfrm>
        <a:graphic>
          <a:graphicData uri="http://schemas.openxmlformats.org/presentationml/2006/ole">
            <mc:AlternateContent xmlns:mc="http://schemas.openxmlformats.org/markup-compatibility/2006">
              <mc:Choice xmlns:v="urn:schemas-microsoft-com:vml" Requires="v">
                <p:oleObj spid="_x0000_s8" name="" r:id="rId1" imgW="7058025" imgH="3810000" progId="Paint.Picture">
                  <p:embed/>
                </p:oleObj>
              </mc:Choice>
              <mc:Fallback>
                <p:oleObj name="" r:id="rId1" imgW="7058025" imgH="3810000" progId="Paint.Picture">
                  <p:embed/>
                  <p:pic>
                    <p:nvPicPr>
                      <p:cNvPr id="0" name="图片 7"/>
                      <p:cNvPicPr/>
                      <p:nvPr/>
                    </p:nvPicPr>
                    <p:blipFill>
                      <a:blip r:embed="rId2"/>
                      <a:stretch>
                        <a:fillRect/>
                      </a:stretch>
                    </p:blipFill>
                    <p:spPr>
                      <a:xfrm>
                        <a:off x="1271270" y="1916430"/>
                        <a:ext cx="9272905" cy="4745355"/>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DFS算法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分析</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算法</a:t>
            </a:r>
            <a:r>
              <a:rPr lang="zh-CN" altLang="en-US" dirty="0">
                <a:latin typeface="黑体" panose="02010609060101010101" pitchFamily="2" charset="-122"/>
                <a:ea typeface="黑体" panose="02010609060101010101" pitchFamily="2" charset="-122"/>
                <a:cs typeface="+mn-ea"/>
                <a:sym typeface="+mn-ea"/>
              </a:rPr>
              <a:t>主要包含两个函数，一个是控制函数</a:t>
            </a:r>
            <a:r>
              <a:rPr lang="en-US" altLang="zh-CN" dirty="0">
                <a:latin typeface="黑体" panose="02010609060101010101" pitchFamily="2" charset="-122"/>
                <a:ea typeface="黑体" panose="02010609060101010101" pitchFamily="2" charset="-122"/>
                <a:cs typeface="+mn-ea"/>
                <a:sym typeface="+mn-ea"/>
              </a:rPr>
              <a:t>DFSTraverse</a:t>
            </a:r>
            <a:r>
              <a:rPr lang="zh-CN" altLang="en-US" dirty="0">
                <a:latin typeface="黑体" panose="02010609060101010101" pitchFamily="2" charset="-122"/>
                <a:ea typeface="黑体" panose="02010609060101010101" pitchFamily="2" charset="-122"/>
                <a:cs typeface="+mn-ea"/>
                <a:sym typeface="+mn-ea"/>
              </a:rPr>
              <a:t>，一个是遍历函数</a:t>
            </a:r>
            <a:r>
              <a:rPr lang="en-US" altLang="zh-CN" dirty="0">
                <a:latin typeface="黑体" panose="02010609060101010101" pitchFamily="2" charset="-122"/>
                <a:ea typeface="黑体" panose="02010609060101010101" pitchFamily="2" charset="-122"/>
                <a:cs typeface="+mn-ea"/>
                <a:sym typeface="+mn-ea"/>
              </a:rPr>
              <a:t>DFS</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控制函数</a:t>
            </a:r>
            <a:r>
              <a:rPr lang="en-US" altLang="zh-CN" dirty="0">
                <a:latin typeface="黑体" panose="02010609060101010101" pitchFamily="2" charset="-122"/>
                <a:ea typeface="黑体" panose="02010609060101010101" pitchFamily="2" charset="-122"/>
                <a:cs typeface="+mn-ea"/>
                <a:sym typeface="+mn-ea"/>
              </a:rPr>
              <a:t>DFSTraverse</a:t>
            </a:r>
            <a:r>
              <a:rPr lang="zh-CN" altLang="en-US" dirty="0">
                <a:latin typeface="黑体" panose="02010609060101010101" pitchFamily="2" charset="-122"/>
                <a:ea typeface="黑体" panose="02010609060101010101" pitchFamily="2" charset="-122"/>
                <a:cs typeface="+mn-ea"/>
                <a:sym typeface="+mn-ea"/>
              </a:rPr>
              <a:t>，对每个顶点都执行一次</a:t>
            </a:r>
            <a:r>
              <a:rPr lang="en-US" altLang="zh-CN" dirty="0">
                <a:latin typeface="黑体" panose="02010609060101010101" pitchFamily="2" charset="-122"/>
                <a:ea typeface="黑体" panose="02010609060101010101" pitchFamily="2" charset="-122"/>
                <a:cs typeface="+mn-ea"/>
                <a:sym typeface="+mn-ea"/>
              </a:rPr>
              <a:t>DFS</a:t>
            </a:r>
            <a:r>
              <a:rPr lang="zh-CN" altLang="en-US" dirty="0">
                <a:latin typeface="黑体" panose="02010609060101010101" pitchFamily="2" charset="-122"/>
                <a:ea typeface="黑体" panose="02010609060101010101" pitchFamily="2" charset="-122"/>
                <a:cs typeface="+mn-ea"/>
                <a:sym typeface="+mn-ea"/>
              </a:rPr>
              <a:t>，保证非连通图也能全部</a:t>
            </a:r>
            <a:r>
              <a:rPr lang="zh-CN" altLang="en-US" dirty="0">
                <a:latin typeface="黑体" panose="02010609060101010101" pitchFamily="2" charset="-122"/>
                <a:ea typeface="黑体" panose="02010609060101010101" pitchFamily="2" charset="-122"/>
                <a:cs typeface="+mn-ea"/>
                <a:sym typeface="+mn-ea"/>
              </a:rPr>
              <a:t>遍历</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遍历函数</a:t>
            </a:r>
            <a:r>
              <a:rPr lang="en-US" altLang="zh-CN" dirty="0">
                <a:latin typeface="黑体" panose="02010609060101010101" pitchFamily="2" charset="-122"/>
                <a:ea typeface="黑体" panose="02010609060101010101" pitchFamily="2" charset="-122"/>
                <a:cs typeface="+mn-ea"/>
                <a:sym typeface="+mn-ea"/>
              </a:rPr>
              <a:t>DFS</a:t>
            </a:r>
            <a:r>
              <a:rPr lang="zh-CN" altLang="en-US" dirty="0">
                <a:latin typeface="黑体" panose="02010609060101010101" pitchFamily="2" charset="-122"/>
                <a:ea typeface="黑体" panose="02010609060101010101" pitchFamily="2" charset="-122"/>
                <a:cs typeface="+mn-ea"/>
                <a:sym typeface="+mn-ea"/>
              </a:rPr>
              <a:t>，对单个顶点进行递归</a:t>
            </a:r>
            <a:r>
              <a:rPr lang="en-US" altLang="zh-CN" dirty="0">
                <a:latin typeface="黑体" panose="02010609060101010101" pitchFamily="2" charset="-122"/>
                <a:ea typeface="黑体" panose="02010609060101010101" pitchFamily="2" charset="-122"/>
                <a:cs typeface="+mn-ea"/>
                <a:sym typeface="+mn-ea"/>
              </a:rPr>
              <a:t>DFS</a:t>
            </a:r>
            <a:r>
              <a:rPr lang="zh-CN" altLang="en-US" dirty="0">
                <a:latin typeface="黑体" panose="02010609060101010101" pitchFamily="2" charset="-122"/>
                <a:ea typeface="黑体" panose="02010609060101010101" pitchFamily="2" charset="-122"/>
                <a:cs typeface="+mn-ea"/>
                <a:sym typeface="+mn-ea"/>
              </a:rPr>
              <a:t>遍历</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函数</a:t>
            </a:r>
            <a:r>
              <a:rPr lang="en-US" altLang="zh-CN" dirty="0">
                <a:latin typeface="黑体" panose="02010609060101010101" pitchFamily="2" charset="-122"/>
                <a:ea typeface="黑体" panose="02010609060101010101" pitchFamily="2" charset="-122"/>
                <a:cs typeface="+mn-ea"/>
                <a:sym typeface="+mn-ea"/>
              </a:rPr>
              <a:t>DFS</a:t>
            </a:r>
            <a:r>
              <a:rPr lang="zh-CN" altLang="en-US" dirty="0">
                <a:latin typeface="黑体" panose="02010609060101010101" pitchFamily="2" charset="-122"/>
                <a:ea typeface="黑体" panose="02010609060101010101" pitchFamily="2" charset="-122"/>
                <a:cs typeface="+mn-ea"/>
                <a:sym typeface="+mn-ea"/>
              </a:rPr>
              <a:t>中，</a:t>
            </a:r>
            <a:r>
              <a:rPr lang="en-US" altLang="zh-CN" dirty="0">
                <a:latin typeface="黑体" panose="02010609060101010101" pitchFamily="2" charset="-122"/>
                <a:ea typeface="黑体" panose="02010609060101010101" pitchFamily="2" charset="-122"/>
                <a:cs typeface="+mn-ea"/>
                <a:sym typeface="+mn-ea"/>
              </a:rPr>
              <a:t>For</a:t>
            </a:r>
            <a:r>
              <a:rPr lang="zh-CN" altLang="en-US" dirty="0">
                <a:latin typeface="黑体" panose="02010609060101010101" pitchFamily="2" charset="-122"/>
                <a:ea typeface="黑体" panose="02010609060101010101" pitchFamily="2" charset="-122"/>
                <a:cs typeface="+mn-ea"/>
                <a:sym typeface="+mn-ea"/>
              </a:rPr>
              <a:t>循环表示找出当前结点的所有邻接点并逐个</a:t>
            </a:r>
            <a:r>
              <a:rPr lang="en-US" altLang="zh-CN" dirty="0">
                <a:latin typeface="黑体" panose="02010609060101010101" pitchFamily="2" charset="-122"/>
                <a:ea typeface="黑体" panose="02010609060101010101" pitchFamily="2" charset="-122"/>
                <a:cs typeface="+mn-ea"/>
                <a:sym typeface="+mn-ea"/>
              </a:rPr>
              <a:t>DFS</a:t>
            </a:r>
            <a:r>
              <a:rPr lang="zh-CN" altLang="en-US" dirty="0">
                <a:latin typeface="黑体" panose="02010609060101010101" pitchFamily="2" charset="-122"/>
                <a:ea typeface="黑体" panose="02010609060101010101" pitchFamily="2" charset="-122"/>
                <a:cs typeface="+mn-ea"/>
                <a:sym typeface="+mn-ea"/>
              </a:rPr>
              <a:t>遍历，可以自行改造该循环的代码，不一定要实现</a:t>
            </a:r>
            <a:r>
              <a:rPr lang="en-US" altLang="zh-CN" dirty="0">
                <a:latin typeface="黑体" panose="02010609060101010101" pitchFamily="2" charset="-122"/>
                <a:ea typeface="黑体" panose="02010609060101010101" pitchFamily="2" charset="-122"/>
                <a:cs typeface="+mn-ea"/>
                <a:sym typeface="+mn-ea"/>
              </a:rPr>
              <a:t>FindAdjVex</a:t>
            </a:r>
            <a:r>
              <a:rPr lang="zh-CN" altLang="en-US" dirty="0">
                <a:latin typeface="黑体" panose="02010609060101010101" pitchFamily="2" charset="-122"/>
                <a:ea typeface="黑体" panose="02010609060101010101" pitchFamily="2" charset="-122"/>
                <a:cs typeface="+mn-ea"/>
                <a:sym typeface="+mn-ea"/>
              </a:rPr>
              <a:t>函数和</a:t>
            </a:r>
            <a:r>
              <a:rPr lang="en-US" altLang="zh-CN" dirty="0">
                <a:latin typeface="黑体" panose="02010609060101010101" pitchFamily="2" charset="-122"/>
                <a:ea typeface="黑体" panose="02010609060101010101" pitchFamily="2" charset="-122"/>
                <a:cs typeface="+mn-ea"/>
                <a:sym typeface="+mn-ea"/>
              </a:rPr>
              <a:t>NextAdjVex</a:t>
            </a:r>
            <a:r>
              <a:rPr lang="zh-CN" altLang="en-US" dirty="0">
                <a:latin typeface="黑体" panose="02010609060101010101" pitchFamily="2" charset="-122"/>
                <a:ea typeface="黑体" panose="02010609060101010101" pitchFamily="2" charset="-122"/>
                <a:cs typeface="+mn-ea"/>
                <a:sym typeface="+mn-ea"/>
              </a:rPr>
              <a:t>函数</a:t>
            </a:r>
            <a:endParaRPr lang="zh-CN" altLang="en-US" dirty="0">
              <a:latin typeface="黑体" panose="02010609060101010101" pitchFamily="2" charset="-122"/>
              <a:ea typeface="黑体" panose="02010609060101010101" pitchFamily="2" charset="-122"/>
              <a:cs typeface="+mn-ea"/>
              <a:sym typeface="+mn-ea"/>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从算法可以看出：深度优先遍历过程实质是对每个顶点查找其邻接点的过程，因此耗费的时间取决于图的存储结构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当用</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邻接矩阵</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作为存储结构，每个顶点都要查找整行共n次，n个顶点要n</a:t>
            </a:r>
            <a:r>
              <a:rPr lang="zh-CN" altLang="en-US" sz="28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次，即</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时间复杂度是O(n</a:t>
            </a:r>
            <a:r>
              <a:rPr lang="zh-CN" altLang="en-US" sz="2800" baseline="300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当用</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邻接表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作为存储结构，每个顶点只要查找和它连接的边(弧)的次数，n个顶点要e次(e是边或弧的数量)，即</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时间</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复杂度是O(n+e)</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sym typeface="+mn-ea"/>
            </a:endParaRPr>
          </a:p>
          <a:p>
            <a:pPr marL="609600" lvl="0" indent="-609600" eaLnBrk="1" hangingPunct="1">
              <a:spcBef>
                <a:spcPct val="40000"/>
              </a:spcBef>
              <a:buNone/>
            </a:pPr>
            <a:r>
              <a:rPr lang="en-US" altLang="zh-CN" sz="2400"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宋体" panose="02010600030101010101" pitchFamily="2" charset="-122"/>
                <a:sym typeface="+mn-ea"/>
              </a:rPr>
              <a:t>图计算与图</a:t>
            </a:r>
            <a:r>
              <a:rPr lang="zh-CN" altLang="zh-CN" sz="2800" dirty="0">
                <a:latin typeface="宋体" panose="02010600030101010101" pitchFamily="2" charset="-122"/>
                <a:sym typeface="+mn-ea"/>
              </a:rPr>
              <a:t>数据库</a:t>
            </a:r>
            <a:endParaRPr lang="zh-CN" altLang="zh-CN" sz="2800" dirty="0">
              <a:latin typeface="宋体" panose="02010600030101010101" pitchFamily="2" charset="-122"/>
              <a:sym typeface="+mn-ea"/>
            </a:endParaRPr>
          </a:p>
          <a:p>
            <a:pPr lvl="1" algn="l" eaLnBrk="1" latinLnBrk="0" hangingPunct="1">
              <a:lnSpc>
                <a:spcPct val="100000"/>
              </a:lnSpc>
              <a:spcBef>
                <a:spcPct val="20000"/>
              </a:spcBef>
              <a:buClrTx/>
              <a:buSzTx/>
              <a:buFont typeface="Arial" panose="020B0604020202020204" pitchFamily="34" charset="0"/>
              <a:buChar char="•"/>
            </a:pPr>
            <a:r>
              <a:rPr lang="zh-CN" altLang="en-US" dirty="0">
                <a:latin typeface="黑体" panose="02010609060101010101" pitchFamily="2" charset="-122"/>
                <a:ea typeface="黑体" panose="02010609060101010101" pitchFamily="2" charset="-122"/>
                <a:cs typeface="+mn-ea"/>
                <a:sym typeface="+mn-ea"/>
              </a:rPr>
              <a:t>摆脱传统SQL查询，用图的点、弧、属性来表达关系</a:t>
            </a:r>
            <a:endParaRPr lang="zh-CN" altLang="en-US"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Font typeface="Arial" panose="020B0604020202020204" pitchFamily="34" charset="0"/>
              <a:buChar char="•"/>
            </a:pPr>
            <a:r>
              <a:rPr lang="zh-CN" altLang="en-US" sz="2400" dirty="0">
                <a:latin typeface="黑体" panose="02010609060101010101" pitchFamily="2" charset="-122"/>
                <a:ea typeface="黑体" panose="02010609060101010101" pitchFamily="2" charset="-122"/>
                <a:cs typeface="+mn-ea"/>
                <a:sym typeface="+mn-ea"/>
              </a:rPr>
              <a:t>U结点是user，I结点是item</a:t>
            </a:r>
            <a:endParaRPr lang="zh-CN" altLang="en-US" sz="240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Font typeface="Arial" panose="020B0604020202020204" pitchFamily="34" charset="0"/>
              <a:buChar char="•"/>
            </a:pPr>
            <a:r>
              <a:rPr lang="zh-CN" altLang="en-US" sz="2400" dirty="0">
                <a:latin typeface="黑体" panose="02010609060101010101" pitchFamily="2" charset="-122"/>
                <a:ea typeface="黑体" panose="02010609060101010101" pitchFamily="2" charset="-122"/>
                <a:cs typeface="+mn-ea"/>
                <a:sym typeface="+mn-ea"/>
              </a:rPr>
              <a:t>结点都带有属性表</a:t>
            </a:r>
            <a:endParaRPr lang="zh-CN" altLang="en-US" sz="240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Font typeface="Arial" panose="020B0604020202020204" pitchFamily="34" charset="0"/>
              <a:buChar char="•"/>
            </a:pPr>
            <a:r>
              <a:rPr lang="zh-CN" altLang="en-US" sz="2400" dirty="0">
                <a:latin typeface="黑体" panose="02010609060101010101" pitchFamily="2" charset="-122"/>
                <a:ea typeface="黑体" panose="02010609060101010101" pitchFamily="2" charset="-122"/>
                <a:cs typeface="+mn-ea"/>
                <a:sym typeface="+mn-ea"/>
              </a:rPr>
              <a:t>弧表示社交关系、交易关系</a:t>
            </a:r>
            <a:endParaRPr lang="zh-CN" altLang="en-US" sz="240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图数据库擅长社交、电商关系查询</a:t>
            </a:r>
            <a:endParaRPr lang="zh-CN" altLang="en-US" sz="240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图</a:t>
            </a:r>
            <a:r>
              <a:rPr lang="zh-CN" altLang="en-US" sz="2400" dirty="0">
                <a:latin typeface="黑体" panose="02010609060101010101" pitchFamily="2" charset="-122"/>
                <a:ea typeface="黑体" panose="02010609060101010101" pitchFamily="2" charset="-122"/>
                <a:cs typeface="+mn-ea"/>
                <a:sym typeface="+mn-ea"/>
              </a:rPr>
              <a:t>数据库代表Neo4j(开源)</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定义和</a:t>
            </a:r>
            <a:r>
              <a:rPr lang="zh-CN" altLang="en-US">
                <a:latin typeface="楷体" panose="02010609060101010101" charset="-122"/>
                <a:ea typeface="楷体" panose="02010609060101010101" charset="-122"/>
                <a:cs typeface="楷体" panose="02010609060101010101" charset="-122"/>
                <a:sym typeface="+mn-ea"/>
              </a:rPr>
              <a:t>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 name="组合 7"/>
          <p:cNvGrpSpPr/>
          <p:nvPr/>
        </p:nvGrpSpPr>
        <p:grpSpPr>
          <a:xfrm>
            <a:off x="6455981" y="2132996"/>
            <a:ext cx="5332730" cy="3968609"/>
            <a:chOff x="6508" y="3157"/>
            <a:chExt cx="8242" cy="5688"/>
          </a:xfrm>
        </p:grpSpPr>
        <p:graphicFrame>
          <p:nvGraphicFramePr>
            <p:cNvPr id="6" name="对象 5"/>
            <p:cNvGraphicFramePr/>
            <p:nvPr/>
          </p:nvGraphicFramePr>
          <p:xfrm>
            <a:off x="6508" y="3157"/>
            <a:ext cx="8242" cy="5599"/>
          </p:xfrm>
          <a:graphic>
            <a:graphicData uri="http://schemas.openxmlformats.org/presentationml/2006/ole">
              <mc:AlternateContent xmlns:mc="http://schemas.openxmlformats.org/markup-compatibility/2006">
                <mc:Choice xmlns:v="urn:schemas-microsoft-com:vml" Requires="v">
                  <p:oleObj spid="_x0000_s7" name="" r:id="rId1" imgW="5229225" imgH="3552825" progId="Paint.Picture">
                    <p:embed/>
                  </p:oleObj>
                </mc:Choice>
                <mc:Fallback>
                  <p:oleObj name="" r:id="rId1" imgW="5229225" imgH="3552825" progId="Paint.Picture">
                    <p:embed/>
                    <p:pic>
                      <p:nvPicPr>
                        <p:cNvPr id="0" name="图片 5"/>
                        <p:cNvPicPr/>
                        <p:nvPr/>
                      </p:nvPicPr>
                      <p:blipFill>
                        <a:blip r:embed="rId2"/>
                        <a:stretch>
                          <a:fillRect/>
                        </a:stretch>
                      </p:blipFill>
                      <p:spPr>
                        <a:xfrm>
                          <a:off x="6508" y="3157"/>
                          <a:ext cx="8242" cy="5599"/>
                        </a:xfrm>
                        <a:prstGeom prst="rect">
                          <a:avLst/>
                        </a:prstGeom>
                      </p:spPr>
                    </p:pic>
                  </p:oleObj>
                </mc:Fallback>
              </mc:AlternateContent>
            </a:graphicData>
          </a:graphic>
        </p:graphicFrame>
        <p:sp>
          <p:nvSpPr>
            <p:cNvPr id="9" name="文本框 8"/>
            <p:cNvSpPr txBox="1"/>
            <p:nvPr/>
          </p:nvSpPr>
          <p:spPr>
            <a:xfrm>
              <a:off x="11181" y="8317"/>
              <a:ext cx="3237" cy="528"/>
            </a:xfrm>
            <a:prstGeom prst="rect">
              <a:avLst/>
            </a:prstGeom>
          </p:spPr>
          <p:txBody>
            <a:bodyPr vert="horz" wrap="square" lIns="91440" tIns="45720" rIns="91440" bIns="45720" rtlCol="0" anchor="t">
              <a:spAutoFit/>
            </a:bodyPr>
            <a:p>
              <a:pPr marL="0" lvl="0" indent="0" algn="ctr" eaLnBrk="1" latinLnBrk="0" hangingPunct="1">
                <a:lnSpc>
                  <a:spcPct val="90000"/>
                </a:lnSpc>
                <a:spcBef>
                  <a:spcPts val="1000"/>
                </a:spcBef>
                <a:buClr>
                  <a:schemeClr val="accent2"/>
                </a:buClr>
                <a:buFont typeface="Wingdings" panose="05000000000000000000" pitchFamily="2" charset="2"/>
                <a:buNone/>
              </a:pPr>
              <a:r>
                <a:rPr lang="zh-CN" altLang="en-US" sz="2000" b="1" dirty="0" smtClean="0">
                  <a:sym typeface="+mn-ea"/>
                </a:rPr>
                <a:t>某电商应用场景</a:t>
              </a:r>
              <a:endParaRPr lang="zh-CN" altLang="en-US" sz="2000" b="1" dirty="0" smtClean="0">
                <a:sym typeface="+mn-ea"/>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有向图的DFS推导，遍历结果：</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0 1 2 3 4 5 6</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从0开始访问，接着只能访问1</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从1到2，2无相邻未访问结点，跳转回1</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从1到3，3无相邻未访问结点，跳转回1</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1无相邻未访问结点，跳转回0</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0无相邻未访问结点，跳转到未访问新结点4</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从4到5，5无相邻未访问结点，跳转回4</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从4到6，6无相邻未访问结点</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全部结点已访问，结束</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80901" name="图片 1"/>
          <p:cNvPicPr>
            <a:picLocks noChangeAspect="1"/>
          </p:cNvPicPr>
          <p:nvPr/>
        </p:nvPicPr>
        <p:blipFill>
          <a:blip r:embed="rId1"/>
          <a:stretch>
            <a:fillRect/>
          </a:stretch>
        </p:blipFill>
        <p:spPr>
          <a:xfrm>
            <a:off x="6959918" y="3767773"/>
            <a:ext cx="4967287" cy="23241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广度优先搜索，BFS-Broad First Search,是一种分层搜索方法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BFS每向前走一步可能访问一批顶点, 不存在往回退的情况</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BFS不是一个递归过程，BFS是显式地使用队列结构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推导示例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0入队</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0出队，1、4、5入队，队列：1 4 5</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1出队，2、3入队，队列：4 5 2 3</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4 5 2 3依次出队，结束 </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6672580" y="2853055"/>
            <a:ext cx="3657600" cy="2877820"/>
            <a:chOff x="10508" y="4493"/>
            <a:chExt cx="5760" cy="4532"/>
          </a:xfrm>
        </p:grpSpPr>
        <p:grpSp>
          <p:nvGrpSpPr>
            <p:cNvPr id="83973" name="Group 4"/>
            <p:cNvGrpSpPr/>
            <p:nvPr/>
          </p:nvGrpSpPr>
          <p:grpSpPr>
            <a:xfrm>
              <a:off x="10508" y="4493"/>
              <a:ext cx="4560" cy="3600"/>
              <a:chOff x="3648" y="2875"/>
              <a:chExt cx="1824" cy="1440"/>
            </a:xfrm>
          </p:grpSpPr>
          <p:sp>
            <p:nvSpPr>
              <p:cNvPr id="83974" name="Line 5"/>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83975" name="Line 6"/>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83976" name="Line 7"/>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83977" name="Line 8"/>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83978" name="Line 9"/>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83979" name="Line 10"/>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83980" name="Line 11"/>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83981" name="Line 12"/>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83982" name="Line 13"/>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83983" name="Line 14"/>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83984" name="Group 15"/>
              <p:cNvGrpSpPr/>
              <p:nvPr/>
            </p:nvGrpSpPr>
            <p:grpSpPr>
              <a:xfrm>
                <a:off x="3648" y="2875"/>
                <a:ext cx="1824" cy="1440"/>
                <a:chOff x="3648" y="2880"/>
                <a:chExt cx="1824" cy="1440"/>
              </a:xfrm>
            </p:grpSpPr>
            <p:sp>
              <p:nvSpPr>
                <p:cNvPr id="83985"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83986"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83987"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83988"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83989"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83990"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83991" name="Rectangle 40"/>
            <p:cNvSpPr/>
            <p:nvPr/>
          </p:nvSpPr>
          <p:spPr>
            <a:xfrm>
              <a:off x="10620" y="8235"/>
              <a:ext cx="5649" cy="790"/>
            </a:xfrm>
            <a:prstGeom prst="rect">
              <a:avLst/>
            </a:prstGeom>
            <a:noFill/>
            <a:ln w="9525">
              <a:noFill/>
            </a:ln>
          </p:spPr>
          <p:txBody>
            <a:bodyPr anchor="t" anchorCtr="0"/>
            <a:p>
              <a:pPr marL="342900" indent="-342900">
                <a:lnSpc>
                  <a:spcPct val="90000"/>
                </a:lnSpc>
                <a:spcBef>
                  <a:spcPct val="30000"/>
                </a:spcBef>
                <a:buClr>
                  <a:schemeClr val="accent1"/>
                </a:buClr>
                <a:buFont typeface="Wingdings" panose="05000000000000000000" pitchFamily="2" charset="2"/>
              </a:pPr>
              <a:r>
                <a:rPr lang="en-US" altLang="zh-CN" sz="2400" dirty="0">
                  <a:latin typeface="黑体" panose="02010609060101010101" pitchFamily="2" charset="-122"/>
                  <a:ea typeface="黑体" panose="02010609060101010101" pitchFamily="2" charset="-122"/>
                </a:rPr>
                <a:t>BFS</a:t>
              </a:r>
              <a:r>
                <a:rPr lang="zh-CN" altLang="en-US" sz="2400" dirty="0">
                  <a:latin typeface="黑体" panose="02010609060101010101" pitchFamily="2" charset="-122"/>
                  <a:ea typeface="黑体" panose="02010609060101010101" pitchFamily="2" charset="-122"/>
                </a:rPr>
                <a:t>结果：</a:t>
              </a:r>
              <a:r>
                <a:rPr lang="en-US" altLang="zh-CN" sz="2400" dirty="0">
                  <a:latin typeface="黑体" panose="02010609060101010101" pitchFamily="2" charset="-122"/>
                  <a:ea typeface="黑体" panose="02010609060101010101" pitchFamily="2" charset="-122"/>
                </a:rPr>
                <a:t>0,1,4,5,2,3</a:t>
              </a:r>
              <a:endParaRPr lang="en-US" altLang="zh-CN" sz="2400" dirty="0">
                <a:latin typeface="黑体" panose="02010609060101010101" pitchFamily="2" charset="-122"/>
                <a:ea typeface="黑体" panose="02010609060101010101" pitchFamily="2" charset="-122"/>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V1出队，V2、V3入队，队列：V2 V3</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V2出队，V4、V5入队，队列：V3 V4 V5</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V3出队，V6、V7入队，队列：V4 V5 V6 V7</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V4出队，V8入队，队列：V5 V6 V7 V8</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V5 V6 V7 V8依次出队，结束</a:t>
            </a: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6115050" y="2404110"/>
            <a:ext cx="5527040" cy="3231515"/>
            <a:chOff x="9823" y="3360"/>
            <a:chExt cx="8704" cy="5089"/>
          </a:xfrm>
        </p:grpSpPr>
        <p:grpSp>
          <p:nvGrpSpPr>
            <p:cNvPr id="84997" name="Group 22"/>
            <p:cNvGrpSpPr/>
            <p:nvPr/>
          </p:nvGrpSpPr>
          <p:grpSpPr>
            <a:xfrm>
              <a:off x="11415" y="3360"/>
              <a:ext cx="5160" cy="4440"/>
              <a:chOff x="3168" y="1776"/>
              <a:chExt cx="2064" cy="1776"/>
            </a:xfrm>
          </p:grpSpPr>
          <p:sp>
            <p:nvSpPr>
              <p:cNvPr id="84998" name="Line 23"/>
              <p:cNvSpPr/>
              <p:nvPr/>
            </p:nvSpPr>
            <p:spPr>
              <a:xfrm flipH="1">
                <a:off x="3312" y="2400"/>
                <a:ext cx="432" cy="480"/>
              </a:xfrm>
              <a:prstGeom prst="line">
                <a:avLst/>
              </a:prstGeom>
              <a:ln w="38100" cap="flat" cmpd="sng">
                <a:solidFill>
                  <a:srgbClr val="00FF00"/>
                </a:solidFill>
                <a:prstDash val="solid"/>
                <a:round/>
                <a:headEnd type="none" w="med" len="med"/>
                <a:tailEnd type="none" w="med" len="med"/>
              </a:ln>
            </p:spPr>
          </p:sp>
          <p:sp>
            <p:nvSpPr>
              <p:cNvPr id="84999" name="Line 24"/>
              <p:cNvSpPr/>
              <p:nvPr/>
            </p:nvSpPr>
            <p:spPr>
              <a:xfrm flipH="1">
                <a:off x="3744" y="1968"/>
                <a:ext cx="432" cy="432"/>
              </a:xfrm>
              <a:prstGeom prst="line">
                <a:avLst/>
              </a:prstGeom>
              <a:ln w="38100" cap="flat" cmpd="sng">
                <a:solidFill>
                  <a:srgbClr val="00FF00"/>
                </a:solidFill>
                <a:prstDash val="solid"/>
                <a:round/>
                <a:headEnd type="none" w="med" len="med"/>
                <a:tailEnd type="none" w="med" len="med"/>
              </a:ln>
            </p:spPr>
          </p:sp>
          <p:sp>
            <p:nvSpPr>
              <p:cNvPr id="85000" name="Line 25"/>
              <p:cNvSpPr/>
              <p:nvPr/>
            </p:nvSpPr>
            <p:spPr>
              <a:xfrm flipH="1" flipV="1">
                <a:off x="3744" y="2352"/>
                <a:ext cx="288" cy="672"/>
              </a:xfrm>
              <a:prstGeom prst="line">
                <a:avLst/>
              </a:prstGeom>
              <a:ln w="38100" cap="flat" cmpd="sng">
                <a:solidFill>
                  <a:srgbClr val="00FF00"/>
                </a:solidFill>
                <a:prstDash val="solid"/>
                <a:round/>
                <a:headEnd type="none" w="med" len="med"/>
                <a:tailEnd type="none" w="med" len="med"/>
              </a:ln>
            </p:spPr>
          </p:sp>
          <p:sp>
            <p:nvSpPr>
              <p:cNvPr id="85001" name="Line 26"/>
              <p:cNvSpPr/>
              <p:nvPr/>
            </p:nvSpPr>
            <p:spPr>
              <a:xfrm flipH="1" flipV="1">
                <a:off x="3312" y="2928"/>
                <a:ext cx="960" cy="480"/>
              </a:xfrm>
              <a:prstGeom prst="line">
                <a:avLst/>
              </a:prstGeom>
              <a:ln w="38100" cap="flat" cmpd="sng">
                <a:solidFill>
                  <a:srgbClr val="00FF00"/>
                </a:solidFill>
                <a:prstDash val="solid"/>
                <a:round/>
                <a:headEnd type="none" w="med" len="med"/>
                <a:tailEnd type="none" w="med" len="med"/>
              </a:ln>
            </p:spPr>
          </p:sp>
          <p:sp>
            <p:nvSpPr>
              <p:cNvPr id="85002" name="Line 27"/>
              <p:cNvSpPr/>
              <p:nvPr/>
            </p:nvSpPr>
            <p:spPr>
              <a:xfrm flipH="1" flipV="1">
                <a:off x="4032" y="3024"/>
                <a:ext cx="240" cy="384"/>
              </a:xfrm>
              <a:prstGeom prst="line">
                <a:avLst/>
              </a:prstGeom>
              <a:ln w="38100" cap="flat" cmpd="sng">
                <a:solidFill>
                  <a:srgbClr val="00FF00"/>
                </a:solidFill>
                <a:prstDash val="solid"/>
                <a:round/>
                <a:headEnd type="none" w="med" len="med"/>
                <a:tailEnd type="none" w="med" len="med"/>
              </a:ln>
            </p:spPr>
          </p:sp>
          <p:sp>
            <p:nvSpPr>
              <p:cNvPr id="85003" name="Line 28"/>
              <p:cNvSpPr/>
              <p:nvPr/>
            </p:nvSpPr>
            <p:spPr>
              <a:xfrm>
                <a:off x="4272" y="1968"/>
                <a:ext cx="480" cy="384"/>
              </a:xfrm>
              <a:prstGeom prst="line">
                <a:avLst/>
              </a:prstGeom>
              <a:ln w="38100" cap="flat" cmpd="sng">
                <a:solidFill>
                  <a:srgbClr val="00FF00"/>
                </a:solidFill>
                <a:prstDash val="solid"/>
                <a:round/>
                <a:headEnd type="none" w="med" len="med"/>
                <a:tailEnd type="none" w="med" len="med"/>
              </a:ln>
            </p:spPr>
          </p:sp>
          <p:sp>
            <p:nvSpPr>
              <p:cNvPr id="85004" name="Line 29"/>
              <p:cNvSpPr/>
              <p:nvPr/>
            </p:nvSpPr>
            <p:spPr>
              <a:xfrm flipH="1">
                <a:off x="4512" y="2448"/>
                <a:ext cx="240" cy="480"/>
              </a:xfrm>
              <a:prstGeom prst="line">
                <a:avLst/>
              </a:prstGeom>
              <a:ln w="38100" cap="flat" cmpd="sng">
                <a:solidFill>
                  <a:srgbClr val="00FF00"/>
                </a:solidFill>
                <a:prstDash val="solid"/>
                <a:round/>
                <a:headEnd type="none" w="med" len="med"/>
                <a:tailEnd type="none" w="med" len="med"/>
              </a:ln>
            </p:spPr>
          </p:sp>
          <p:sp>
            <p:nvSpPr>
              <p:cNvPr id="85005" name="Line 30"/>
              <p:cNvSpPr/>
              <p:nvPr/>
            </p:nvSpPr>
            <p:spPr>
              <a:xfrm>
                <a:off x="4800" y="2496"/>
                <a:ext cx="288" cy="432"/>
              </a:xfrm>
              <a:prstGeom prst="line">
                <a:avLst/>
              </a:prstGeom>
              <a:ln w="38100" cap="flat" cmpd="sng">
                <a:solidFill>
                  <a:srgbClr val="00FF00"/>
                </a:solidFill>
                <a:prstDash val="solid"/>
                <a:round/>
                <a:headEnd type="none" w="med" len="med"/>
                <a:tailEnd type="none" w="med" len="med"/>
              </a:ln>
            </p:spPr>
          </p:sp>
          <p:grpSp>
            <p:nvGrpSpPr>
              <p:cNvPr id="85006" name="Group 31"/>
              <p:cNvGrpSpPr/>
              <p:nvPr/>
            </p:nvGrpSpPr>
            <p:grpSpPr>
              <a:xfrm>
                <a:off x="3168" y="1776"/>
                <a:ext cx="2064" cy="1776"/>
                <a:chOff x="1488" y="2544"/>
                <a:chExt cx="2064" cy="1776"/>
              </a:xfrm>
            </p:grpSpPr>
            <p:sp>
              <p:nvSpPr>
                <p:cNvPr id="85007" name="Oval 32"/>
                <p:cNvSpPr/>
                <p:nvPr/>
              </p:nvSpPr>
              <p:spPr>
                <a:xfrm>
                  <a:off x="2400" y="254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V1</a:t>
                  </a:r>
                  <a:endParaRPr lang="en-US" altLang="zh-CN" sz="2000" dirty="0">
                    <a:solidFill>
                      <a:schemeClr val="bg1"/>
                    </a:solidFill>
                    <a:latin typeface="Tahoma" panose="020B0604030504040204" charset="0"/>
                    <a:ea typeface="宋体" panose="02010600030101010101" pitchFamily="2" charset="-122"/>
                  </a:endParaRPr>
                </a:p>
              </p:txBody>
            </p:sp>
            <p:sp>
              <p:nvSpPr>
                <p:cNvPr id="85008" name="Oval 33"/>
                <p:cNvSpPr/>
                <p:nvPr/>
              </p:nvSpPr>
              <p:spPr>
                <a:xfrm>
                  <a:off x="2928" y="3072"/>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V3</a:t>
                  </a:r>
                  <a:endParaRPr lang="en-US" altLang="zh-CN" sz="2000" dirty="0">
                    <a:solidFill>
                      <a:schemeClr val="bg1"/>
                    </a:solidFill>
                    <a:latin typeface="Tahoma" panose="020B0604030504040204" charset="0"/>
                    <a:ea typeface="宋体" panose="02010600030101010101" pitchFamily="2" charset="-122"/>
                  </a:endParaRPr>
                </a:p>
              </p:txBody>
            </p:sp>
            <p:sp>
              <p:nvSpPr>
                <p:cNvPr id="85009" name="Oval 34"/>
                <p:cNvSpPr/>
                <p:nvPr/>
              </p:nvSpPr>
              <p:spPr>
                <a:xfrm>
                  <a:off x="1920" y="302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V2</a:t>
                  </a:r>
                  <a:endParaRPr lang="en-US" altLang="zh-CN" sz="2000" dirty="0">
                    <a:solidFill>
                      <a:schemeClr val="bg1"/>
                    </a:solidFill>
                    <a:latin typeface="Tahoma" panose="020B0604030504040204" charset="0"/>
                    <a:ea typeface="宋体" panose="02010600030101010101" pitchFamily="2" charset="-122"/>
                  </a:endParaRPr>
                </a:p>
              </p:txBody>
            </p:sp>
            <p:sp>
              <p:nvSpPr>
                <p:cNvPr id="85010" name="Oval 35"/>
                <p:cNvSpPr/>
                <p:nvPr/>
              </p:nvSpPr>
              <p:spPr>
                <a:xfrm>
                  <a:off x="2208" y="360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V5</a:t>
                  </a:r>
                  <a:endParaRPr lang="en-US" altLang="zh-CN" sz="2000" dirty="0">
                    <a:solidFill>
                      <a:schemeClr val="bg1"/>
                    </a:solidFill>
                    <a:latin typeface="Tahoma" panose="020B0604030504040204" charset="0"/>
                    <a:ea typeface="宋体" panose="02010600030101010101" pitchFamily="2" charset="-122"/>
                  </a:endParaRPr>
                </a:p>
              </p:txBody>
            </p:sp>
            <p:sp>
              <p:nvSpPr>
                <p:cNvPr id="85011" name="Oval 36"/>
                <p:cNvSpPr/>
                <p:nvPr/>
              </p:nvSpPr>
              <p:spPr>
                <a:xfrm>
                  <a:off x="1488" y="3552"/>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V4</a:t>
                  </a:r>
                  <a:endParaRPr lang="en-US" altLang="zh-CN" sz="2000" dirty="0">
                    <a:solidFill>
                      <a:schemeClr val="bg1"/>
                    </a:solidFill>
                    <a:latin typeface="Tahoma" panose="020B0604030504040204" charset="0"/>
                    <a:ea typeface="宋体" panose="02010600030101010101" pitchFamily="2" charset="-122"/>
                  </a:endParaRPr>
                </a:p>
              </p:txBody>
            </p:sp>
            <p:sp>
              <p:nvSpPr>
                <p:cNvPr id="85012" name="Oval 37"/>
                <p:cNvSpPr/>
                <p:nvPr/>
              </p:nvSpPr>
              <p:spPr>
                <a:xfrm>
                  <a:off x="2688" y="360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V6</a:t>
                  </a:r>
                  <a:endParaRPr lang="en-US" altLang="zh-CN" sz="2000" dirty="0">
                    <a:solidFill>
                      <a:schemeClr val="bg1"/>
                    </a:solidFill>
                    <a:latin typeface="Tahoma" panose="020B0604030504040204" charset="0"/>
                    <a:ea typeface="宋体" panose="02010600030101010101" pitchFamily="2" charset="-122"/>
                  </a:endParaRPr>
                </a:p>
              </p:txBody>
            </p:sp>
            <p:sp>
              <p:nvSpPr>
                <p:cNvPr id="85013" name="Oval 38"/>
                <p:cNvSpPr/>
                <p:nvPr/>
              </p:nvSpPr>
              <p:spPr>
                <a:xfrm>
                  <a:off x="3264" y="360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V7</a:t>
                  </a:r>
                  <a:endParaRPr lang="en-US" altLang="zh-CN" sz="2000" dirty="0">
                    <a:solidFill>
                      <a:schemeClr val="bg1"/>
                    </a:solidFill>
                    <a:latin typeface="Tahoma" panose="020B0604030504040204" charset="0"/>
                    <a:ea typeface="宋体" panose="02010600030101010101" pitchFamily="2" charset="-122"/>
                  </a:endParaRPr>
                </a:p>
              </p:txBody>
            </p:sp>
            <p:sp>
              <p:nvSpPr>
                <p:cNvPr id="85014" name="Oval 39"/>
                <p:cNvSpPr/>
                <p:nvPr/>
              </p:nvSpPr>
              <p:spPr>
                <a:xfrm>
                  <a:off x="2448"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000" dirty="0">
                      <a:solidFill>
                        <a:schemeClr val="bg1"/>
                      </a:solidFill>
                      <a:latin typeface="Tahoma" panose="020B0604030504040204" charset="0"/>
                      <a:ea typeface="宋体" panose="02010600030101010101" pitchFamily="2" charset="-122"/>
                    </a:rPr>
                    <a:t>V8</a:t>
                  </a:r>
                  <a:endParaRPr lang="en-US" altLang="zh-CN" sz="2000" dirty="0">
                    <a:solidFill>
                      <a:schemeClr val="bg1"/>
                    </a:solidFill>
                    <a:latin typeface="Tahoma" panose="020B0604030504040204" charset="0"/>
                    <a:ea typeface="宋体" panose="02010600030101010101" pitchFamily="2" charset="-122"/>
                  </a:endParaRPr>
                </a:p>
              </p:txBody>
            </p:sp>
          </p:grpSp>
        </p:grpSp>
        <p:sp>
          <p:nvSpPr>
            <p:cNvPr id="85015" name="Rectangle 40"/>
            <p:cNvSpPr/>
            <p:nvPr/>
          </p:nvSpPr>
          <p:spPr>
            <a:xfrm>
              <a:off x="9823" y="7801"/>
              <a:ext cx="8704" cy="648"/>
            </a:xfrm>
            <a:prstGeom prst="rect">
              <a:avLst/>
            </a:prstGeom>
            <a:noFill/>
            <a:ln w="9525">
              <a:noFill/>
            </a:ln>
          </p:spPr>
          <p:txBody>
            <a:bodyPr anchor="t" anchorCtr="0"/>
            <a:p>
              <a:pPr marL="342900" indent="-342900">
                <a:lnSpc>
                  <a:spcPct val="90000"/>
                </a:lnSpc>
                <a:spcBef>
                  <a:spcPct val="30000"/>
                </a:spcBef>
                <a:buClr>
                  <a:schemeClr val="accent1"/>
                </a:buClr>
                <a:buFont typeface="Wingdings" panose="05000000000000000000" pitchFamily="2" charset="2"/>
              </a:pPr>
              <a:r>
                <a:rPr lang="en-US" altLang="zh-CN" sz="2400" dirty="0">
                  <a:latin typeface="黑体" panose="02010609060101010101" pitchFamily="2" charset="-122"/>
                  <a:ea typeface="黑体" panose="02010609060101010101" pitchFamily="2" charset="-122"/>
                </a:rPr>
                <a:t>	BFS</a:t>
              </a:r>
              <a:r>
                <a:rPr lang="zh-CN" altLang="en-US" sz="2400" dirty="0">
                  <a:latin typeface="黑体" panose="02010609060101010101" pitchFamily="2" charset="-122"/>
                  <a:ea typeface="黑体" panose="02010609060101010101" pitchFamily="2" charset="-122"/>
                </a:rPr>
                <a:t>结果：</a:t>
              </a:r>
              <a:r>
                <a:rPr lang="en-US" altLang="zh-CN" sz="2400" dirty="0">
                  <a:latin typeface="黑体" panose="02010609060101010101" pitchFamily="2" charset="-122"/>
                  <a:ea typeface="黑体" panose="02010609060101010101" pitchFamily="2" charset="-122"/>
                </a:rPr>
                <a:t>v1,v2,v3,v4,v5,v6,v7,v8</a:t>
              </a:r>
              <a:endParaRPr lang="en-US" altLang="zh-CN" sz="2400" dirty="0">
                <a:latin typeface="黑体" panose="02010609060101010101" pitchFamily="2" charset="-122"/>
                <a:ea typeface="黑体" panose="02010609060101010101" pitchFamily="2" charset="-122"/>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有向图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的BFS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0入队</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0出队，1入队，队列：1</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1出队，2、3入队，队列：2 3</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2 3依次出队</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搜索未访问结点，4入队</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4出队，5、6入队，队列：5 6</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5 6依次出队，结束</a:t>
            </a:r>
            <a:endParaRPr lang="zh-CN" altLang="en-US" dirty="0">
              <a:latin typeface="黑体" panose="02010609060101010101" pitchFamily="2" charset="-122"/>
              <a:ea typeface="黑体" panose="02010609060101010101" pitchFamily="2" charset="-122"/>
              <a:cs typeface="+mn-ea"/>
            </a:endParaRPr>
          </a:p>
          <a:p>
            <a:pPr marL="742950" lvl="1" indent="-285750" eaLnBrk="1" hangingPunct="1"/>
            <a:endParaRPr lang="zh-CN" altLang="en-US" dirty="0">
              <a:latin typeface="宋体" panose="0201060003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6448425" y="2708910"/>
            <a:ext cx="4966970" cy="3117850"/>
            <a:chOff x="9486" y="1771"/>
            <a:chExt cx="7822" cy="4910"/>
          </a:xfrm>
        </p:grpSpPr>
        <p:sp>
          <p:nvSpPr>
            <p:cNvPr id="86021" name="Rectangle 40"/>
            <p:cNvSpPr/>
            <p:nvPr/>
          </p:nvSpPr>
          <p:spPr>
            <a:xfrm>
              <a:off x="11301" y="5853"/>
              <a:ext cx="4875" cy="828"/>
            </a:xfrm>
            <a:prstGeom prst="rect">
              <a:avLst/>
            </a:prstGeom>
            <a:noFill/>
            <a:ln w="9525">
              <a:noFill/>
            </a:ln>
          </p:spPr>
          <p:txBody>
            <a:bodyPr anchor="t" anchorCtr="0"/>
            <a:p>
              <a:pPr marL="342900" indent="-342900">
                <a:lnSpc>
                  <a:spcPct val="90000"/>
                </a:lnSpc>
                <a:spcBef>
                  <a:spcPct val="30000"/>
                </a:spcBef>
                <a:buClr>
                  <a:schemeClr val="accent1"/>
                </a:buClr>
                <a:buFont typeface="Wingdings" panose="05000000000000000000" pitchFamily="2" charset="2"/>
              </a:pPr>
              <a:r>
                <a:rPr lang="en-US" altLang="zh-CN" sz="2400" dirty="0">
                  <a:latin typeface="黑体" panose="02010609060101010101" pitchFamily="2" charset="-122"/>
                  <a:ea typeface="黑体" panose="02010609060101010101" pitchFamily="2" charset="-122"/>
                </a:rPr>
                <a:t>BFS</a:t>
              </a:r>
              <a:r>
                <a:rPr lang="zh-CN" altLang="en-US" sz="2400" dirty="0">
                  <a:latin typeface="黑体" panose="02010609060101010101" pitchFamily="2" charset="-122"/>
                  <a:ea typeface="黑体" panose="02010609060101010101" pitchFamily="2" charset="-122"/>
                </a:rPr>
                <a:t>为</a:t>
              </a:r>
              <a:r>
                <a:rPr lang="en-US" altLang="zh-CN" sz="2400" dirty="0">
                  <a:latin typeface="黑体" panose="02010609060101010101" pitchFamily="2" charset="-122"/>
                  <a:ea typeface="黑体" panose="02010609060101010101" pitchFamily="2" charset="-122"/>
                </a:rPr>
                <a:t>0,1,2,3,4,5,6</a:t>
              </a:r>
              <a:endParaRPr lang="en-US" altLang="zh-CN" sz="2400" dirty="0">
                <a:latin typeface="黑体" panose="02010609060101010101" pitchFamily="2" charset="-122"/>
                <a:ea typeface="黑体" panose="02010609060101010101" pitchFamily="2" charset="-122"/>
              </a:endParaRPr>
            </a:p>
          </p:txBody>
        </p:sp>
        <p:pic>
          <p:nvPicPr>
            <p:cNvPr id="86022" name="图片 1"/>
            <p:cNvPicPr>
              <a:picLocks noChangeAspect="1"/>
            </p:cNvPicPr>
            <p:nvPr/>
          </p:nvPicPr>
          <p:blipFill>
            <a:blip r:embed="rId1"/>
            <a:stretch>
              <a:fillRect/>
            </a:stretch>
          </p:blipFill>
          <p:spPr>
            <a:xfrm>
              <a:off x="9486" y="1771"/>
              <a:ext cx="7823" cy="3660"/>
            </a:xfrm>
            <a:prstGeom prst="rect">
              <a:avLst/>
            </a:prstGeom>
            <a:noFill/>
            <a:ln w="9525">
              <a:noFill/>
            </a:ln>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流程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初始化，所有顶点访问标志visited[]设置为FALSE</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从某顶点v</a:t>
            </a:r>
            <a:r>
              <a:rPr lang="zh-CN" altLang="en-US" sz="2400" baseline="-25000" dirty="0">
                <a:latin typeface="黑体" panose="02010609060101010101" pitchFamily="2" charset="-122"/>
                <a:ea typeface="黑体" panose="02010609060101010101" pitchFamily="2" charset="-122"/>
                <a:cs typeface="+mn-ea"/>
                <a:sym typeface="+mn-ea"/>
              </a:rPr>
              <a:t>0</a:t>
            </a:r>
            <a:r>
              <a:rPr lang="zh-CN" altLang="en-US" sz="2400" dirty="0">
                <a:latin typeface="黑体" panose="02010609060101010101" pitchFamily="2" charset="-122"/>
                <a:ea typeface="黑体" panose="02010609060101010101" pitchFamily="2" charset="-122"/>
                <a:cs typeface="+mn-ea"/>
                <a:sym typeface="+mn-ea"/>
              </a:rPr>
              <a:t>开始，访问v</a:t>
            </a:r>
            <a:r>
              <a:rPr lang="zh-CN" altLang="en-US" sz="2400" baseline="-25000" dirty="0">
                <a:latin typeface="黑体" panose="02010609060101010101" pitchFamily="2" charset="-122"/>
                <a:ea typeface="黑体" panose="02010609060101010101" pitchFamily="2" charset="-122"/>
                <a:cs typeface="+mn-ea"/>
                <a:sym typeface="+mn-ea"/>
              </a:rPr>
              <a:t>0</a:t>
            </a:r>
            <a:r>
              <a:rPr lang="zh-CN" altLang="en-US" sz="2400" dirty="0">
                <a:latin typeface="黑体" panose="02010609060101010101" pitchFamily="2" charset="-122"/>
                <a:ea typeface="黑体" panose="02010609060101010101" pitchFamily="2" charset="-122"/>
                <a:cs typeface="+mn-ea"/>
                <a:sym typeface="+mn-ea"/>
              </a:rPr>
              <a:t>，visited[v</a:t>
            </a:r>
            <a:r>
              <a:rPr lang="zh-CN" altLang="en-US" sz="2400" baseline="-25000" dirty="0">
                <a:latin typeface="黑体" panose="02010609060101010101" pitchFamily="2" charset="-122"/>
                <a:ea typeface="黑体" panose="02010609060101010101" pitchFamily="2" charset="-122"/>
                <a:cs typeface="+mn-ea"/>
                <a:sym typeface="+mn-ea"/>
              </a:rPr>
              <a:t>0</a:t>
            </a:r>
            <a:r>
              <a:rPr lang="zh-CN" altLang="en-US" sz="2400" dirty="0">
                <a:latin typeface="黑体" panose="02010609060101010101" pitchFamily="2" charset="-122"/>
                <a:ea typeface="黑体" panose="02010609060101010101" pitchFamily="2" charset="-122"/>
                <a:cs typeface="+mn-ea"/>
                <a:sym typeface="+mn-ea"/>
              </a:rPr>
              <a:t>]=TRUE，将v0插入队列Q</a:t>
            </a:r>
            <a:endParaRPr lang="zh-CN" altLang="en-US" sz="2400" b="0" dirty="0">
              <a:latin typeface="黑体" panose="02010609060101010101" pitchFamily="2" charset="-122"/>
              <a:ea typeface="黑体" panose="02010609060101010101" pitchFamily="2" charset="-122"/>
              <a:cs typeface="+mn-ea"/>
            </a:endParaRPr>
          </a:p>
          <a:p>
            <a:pPr marL="965200" lvl="1" indent="-508000" eaLnBrk="1" hangingPunct="1">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如果队列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Q</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不空，则从队列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Q</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头上取出一个顶点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否则结束</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依次找到顶点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的所有相邻顶点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，如果</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visited[v</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']==FALSE</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，则访问该顶点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，然后将</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插入队列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Q</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，并使</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visited[v</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']=TRUE</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重复</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1,2</a:t>
            </a:r>
            <a:endParaRPr lang="en-US" altLang="zh-CN" sz="2400" b="0" dirty="0">
              <a:latin typeface="黑体" panose="02010609060101010101" pitchFamily="2" charset="-122"/>
              <a:ea typeface="黑体" panose="02010609060101010101" pitchFamily="2" charset="-122"/>
              <a:cs typeface="黑体" panose="02010609060101010101" pitchFamily="2" charset="-122"/>
            </a:endParaRPr>
          </a:p>
          <a:p>
            <a:pPr marL="609600" lvl="0" indent="-609600" eaLnBrk="1" hangingPunct="1">
              <a:buNone/>
            </a:pPr>
            <a:endParaRPr lang="en-US" altLang="zh-CN" sz="240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BFS算法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C++</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queue</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3935730" y="808355"/>
            <a:ext cx="7994015" cy="57099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从算法可以看出：广度优先遍历过程实质是也是查找邻接点的过程，因此</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广度优先遍历和深度优先遍历的时间复杂度是相同</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的，只是顶点的访问顺序不同而已。</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邻接矩阵作为存储结构，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时间复杂度是O(n</a:t>
            </a:r>
            <a:r>
              <a:rPr lang="zh-CN" altLang="en-US" sz="28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邻接表作为存储结构，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时间</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复杂度是O(n+e)</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7.3 图的遍历</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设图G=(V,E)，其中V={a,b,c,d,e} ， E={</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a,b</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a,d</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(b</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e)</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c,b</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c,d</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d,e</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e,a</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e,c</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画出该图的邻接表</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从字母e出发，</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基于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邻接表，写出深度优先</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搜索</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和广度优先</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搜索</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的遍历结果</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从字母d出发，按字母顺序</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优先，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写出深度优先</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搜索</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和广度优先</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搜索</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的遍历结果</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2957830"/>
            <a:ext cx="263080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图是由顶点集合(vertex)及顶点间的关系集合组成的一种数据结构：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sym typeface="+mn-ea"/>
              </a:rPr>
              <a:t>          </a:t>
            </a:r>
            <a:r>
              <a:rPr lang="en-US" altLang="zh-CN" dirty="0">
                <a:latin typeface="黑体" panose="02010609060101010101" pitchFamily="2" charset="-122"/>
                <a:ea typeface="黑体" panose="02010609060101010101" pitchFamily="2" charset="-122"/>
                <a:sym typeface="+mn-ea"/>
              </a:rPr>
              <a:t>Graph</a:t>
            </a:r>
            <a:r>
              <a:rPr lang="zh-CN" altLang="en-US" dirty="0">
                <a:latin typeface="黑体" panose="02010609060101010101" pitchFamily="2" charset="-122"/>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 V, E )    </a:t>
            </a:r>
            <a:endParaRPr lang="en-US" altLang="zh-CN" b="0" dirty="0">
              <a:latin typeface="黑体" panose="02010609060101010101" pitchFamily="2" charset="-122"/>
              <a:ea typeface="黑体" panose="02010609060101010101" pitchFamily="2" charset="-122"/>
            </a:endParaRPr>
          </a:p>
          <a:p>
            <a:pPr marL="609600" lvl="1" indent="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V是顶点非空</a:t>
            </a:r>
            <a:r>
              <a:rPr lang="zh-CN" altLang="en-US" dirty="0">
                <a:latin typeface="黑体" panose="02010609060101010101" pitchFamily="2" charset="-122"/>
                <a:ea typeface="黑体" panose="02010609060101010101" pitchFamily="2" charset="-122"/>
                <a:cs typeface="+mn-ea"/>
                <a:sym typeface="+mn-ea"/>
              </a:rPr>
              <a:t>有穷</a:t>
            </a:r>
            <a:r>
              <a:rPr lang="zh-CN" altLang="en-US" dirty="0">
                <a:latin typeface="黑体" panose="02010609060101010101" pitchFamily="2" charset="-122"/>
                <a:ea typeface="黑体" panose="02010609060101010101" pitchFamily="2" charset="-122"/>
                <a:cs typeface="+mn-ea"/>
                <a:sym typeface="+mn-ea"/>
              </a:rPr>
              <a:t>集合，</a:t>
            </a:r>
            <a:r>
              <a:rPr lang="en-US" altLang="zh-CN" dirty="0">
                <a:latin typeface="黑体" panose="02010609060101010101" pitchFamily="2" charset="-122"/>
                <a:ea typeface="黑体" panose="02010609060101010101" pitchFamily="2" charset="-122"/>
                <a:cs typeface="+mn-ea"/>
                <a:sym typeface="+mn-ea"/>
              </a:rPr>
              <a:t>V</a:t>
            </a:r>
            <a:r>
              <a:rPr lang="zh-CN" altLang="en-US" dirty="0">
                <a:latin typeface="黑体" panose="02010609060101010101" pitchFamily="2" charset="-122"/>
                <a:ea typeface="黑体" panose="02010609060101010101" pitchFamily="2" charset="-122"/>
                <a:cs typeface="+mn-ea"/>
                <a:sym typeface="+mn-ea"/>
              </a:rPr>
              <a:t>={x|x</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dirty="0">
                <a:latin typeface="黑体" panose="02010609060101010101" pitchFamily="2" charset="-122"/>
                <a:ea typeface="黑体" panose="02010609060101010101" pitchFamily="2" charset="-122"/>
                <a:cs typeface="+mn-ea"/>
                <a:sym typeface="+mn-ea"/>
              </a:rPr>
              <a:t>数据对象}</a:t>
            </a:r>
            <a:endParaRPr lang="zh-CN" altLang="en-US" dirty="0">
              <a:latin typeface="黑体" panose="02010609060101010101" pitchFamily="2" charset="-122"/>
              <a:ea typeface="黑体" panose="02010609060101010101" pitchFamily="2" charset="-122"/>
              <a:cs typeface="+mn-ea"/>
              <a:sym typeface="+mn-ea"/>
            </a:endParaRPr>
          </a:p>
          <a:p>
            <a:pPr marL="609600" lvl="1" indent="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E是顶点之间关系的有穷集合，包括两种：</a:t>
            </a:r>
            <a:endParaRPr lang="zh-CN" altLang="en-US" b="0" dirty="0">
              <a:latin typeface="黑体" panose="02010609060101010101" pitchFamily="2" charset="-122"/>
              <a:ea typeface="黑体" panose="02010609060101010101" pitchFamily="2" charset="-122"/>
              <a:cs typeface="+mn-ea"/>
            </a:endParaRPr>
          </a:p>
          <a:p>
            <a:pPr marL="609600" lvl="1" indent="45720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E = {(x, y) | x, y </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dirty="0">
                <a:latin typeface="黑体" panose="02010609060101010101" pitchFamily="2" charset="-122"/>
                <a:ea typeface="黑体" panose="02010609060101010101" pitchFamily="2" charset="-122"/>
                <a:cs typeface="+mn-ea"/>
                <a:sym typeface="+mn-ea"/>
              </a:rPr>
              <a:t> V } 边的集合</a:t>
            </a:r>
            <a:endParaRPr lang="zh-CN" altLang="en-US" dirty="0">
              <a:latin typeface="黑体" panose="02010609060101010101" pitchFamily="2" charset="-122"/>
              <a:ea typeface="黑体" panose="02010609060101010101" pitchFamily="2" charset="-122"/>
              <a:cs typeface="+mn-ea"/>
              <a:sym typeface="+mn-ea"/>
            </a:endParaRPr>
          </a:p>
          <a:p>
            <a:pPr marL="609600" lvl="1" indent="457200" algn="l" eaLnBrk="1" hangingPunct="1">
              <a:spcBef>
                <a:spcPct val="20000"/>
              </a:spcBef>
              <a:buClrTx/>
              <a:buSzTx/>
              <a:buNone/>
            </a:pPr>
            <a:r>
              <a:rPr lang="zh-CN" altLang="en-US" b="0" dirty="0">
                <a:latin typeface="黑体" panose="02010609060101010101" pitchFamily="2" charset="-122"/>
                <a:ea typeface="黑体" panose="02010609060101010101" pitchFamily="2" charset="-122"/>
                <a:cs typeface="+mn-ea"/>
              </a:rPr>
              <a:t>或</a:t>
            </a:r>
            <a:endParaRPr lang="zh-CN" altLang="en-US" b="0" dirty="0">
              <a:latin typeface="黑体" panose="02010609060101010101" pitchFamily="2" charset="-122"/>
              <a:ea typeface="黑体" panose="02010609060101010101" pitchFamily="2" charset="-122"/>
              <a:cs typeface="+mn-ea"/>
            </a:endParaRPr>
          </a:p>
          <a:p>
            <a:pPr marL="609600" lvl="1" indent="45720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E = {&lt;x, y&gt; | x, y </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dirty="0">
                <a:latin typeface="黑体" panose="02010609060101010101" pitchFamily="2" charset="-122"/>
                <a:ea typeface="黑体" panose="02010609060101010101" pitchFamily="2" charset="-122"/>
                <a:cs typeface="+mn-ea"/>
                <a:sym typeface="+mn-ea"/>
              </a:rPr>
              <a:t> V } 弧的集合</a:t>
            </a:r>
            <a:endParaRPr lang="zh-CN" altLang="en-US" dirty="0">
              <a:latin typeface="黑体" panose="02010609060101010101" pitchFamily="2" charset="-122"/>
              <a:ea typeface="黑体" panose="02010609060101010101" pitchFamily="2" charset="-122"/>
              <a:cs typeface="+mn-ea"/>
              <a:sym typeface="+mn-ea"/>
            </a:endParaRPr>
          </a:p>
          <a:p>
            <a:pPr marL="457200" lvl="1" indent="-457200" algn="l" eaLnBrk="1" hangingPunct="1">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图可以没有边或</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弧，但至少有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一个顶点</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在无向图中，若存在非连通顶点，则</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称为非连通</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对于非连通图，包含多个极大连通子图，即</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多个连通分量</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若从每一个连通分量中的一个顶点出发进行DFS或BFS遍历，可求得无向图的所有连通分量的生成树(DFS或BFS生成树)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所有连通分量的生成树组成了非连通图的生成森林</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rPr>
              <a:t>生成树是一个极小连通子图，用最少的边或弧连接尽可能多的</a:t>
            </a:r>
            <a:r>
              <a:rPr lang="zh-CN" altLang="en-US" sz="2800" dirty="0">
                <a:latin typeface="黑体" panose="02010609060101010101" pitchFamily="2" charset="-122"/>
                <a:ea typeface="黑体" panose="02010609060101010101" pitchFamily="2" charset="-122"/>
                <a:cs typeface="黑体" panose="02010609060101010101" pitchFamily="2" charset="-122"/>
              </a:rPr>
              <a:t>顶点</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图的</a:t>
            </a:r>
            <a:r>
              <a:rPr lang="zh-CN" altLang="en-US">
                <a:latin typeface="楷体" panose="02010609060101010101" charset="-122"/>
                <a:ea typeface="楷体" panose="02010609060101010101" charset="-122"/>
                <a:cs typeface="楷体" panose="02010609060101010101" charset="-122"/>
                <a:sym typeface="+mn-ea"/>
              </a:rPr>
              <a:t>连通</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7035" y="836295"/>
            <a:ext cx="11087735" cy="2601595"/>
          </a:xfrm>
        </p:spPr>
        <p:txBody>
          <a:bodyPr/>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无向图DFS生成树示例</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下图按字母</a:t>
            </a:r>
            <a:r>
              <a:rPr lang="zh-CN" altLang="en-US" sz="2400" dirty="0">
                <a:latin typeface="黑体" panose="02010609060101010101" pitchFamily="2" charset="-122"/>
                <a:ea typeface="黑体" panose="02010609060101010101" pitchFamily="2" charset="-122"/>
                <a:cs typeface="+mn-ea"/>
                <a:sym typeface="+mn-ea"/>
              </a:rPr>
              <a:t>序生成三棵DFS生成树，组成一个生成森林</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A-B-F-E-G-C-D</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K-L-O</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M-N</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图的</a:t>
            </a:r>
            <a:r>
              <a:rPr lang="zh-CN" altLang="en-US">
                <a:latin typeface="楷体" panose="02010609060101010101" charset="-122"/>
                <a:ea typeface="楷体" panose="02010609060101010101" charset="-122"/>
                <a:cs typeface="楷体" panose="02010609060101010101" charset="-122"/>
                <a:sym typeface="+mn-ea"/>
              </a:rPr>
              <a:t>连通</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298575" y="2785745"/>
            <a:ext cx="2018665" cy="3515360"/>
            <a:chOff x="4099" y="5853"/>
            <a:chExt cx="3179" cy="5536"/>
          </a:xfrm>
        </p:grpSpPr>
        <p:sp>
          <p:nvSpPr>
            <p:cNvPr id="95237" name="Line 10"/>
            <p:cNvSpPr/>
            <p:nvPr/>
          </p:nvSpPr>
          <p:spPr>
            <a:xfrm flipV="1">
              <a:off x="4454" y="9065"/>
              <a:ext cx="14" cy="746"/>
            </a:xfrm>
            <a:prstGeom prst="line">
              <a:avLst/>
            </a:prstGeom>
            <a:ln w="28575" cap="flat" cmpd="sng">
              <a:solidFill>
                <a:schemeClr val="accent2"/>
              </a:solidFill>
              <a:prstDash val="solid"/>
              <a:round/>
              <a:headEnd type="none" w="med" len="med"/>
              <a:tailEnd type="none" w="med" len="med"/>
            </a:ln>
          </p:spPr>
        </p:sp>
        <p:sp>
          <p:nvSpPr>
            <p:cNvPr id="95238" name="Line 12"/>
            <p:cNvSpPr/>
            <p:nvPr/>
          </p:nvSpPr>
          <p:spPr>
            <a:xfrm>
              <a:off x="4638" y="7653"/>
              <a:ext cx="22" cy="742"/>
            </a:xfrm>
            <a:prstGeom prst="line">
              <a:avLst/>
            </a:prstGeom>
            <a:ln w="28575" cap="flat" cmpd="sng">
              <a:solidFill>
                <a:schemeClr val="accent2"/>
              </a:solidFill>
              <a:prstDash val="solid"/>
              <a:round/>
              <a:headEnd type="none" w="med" len="med"/>
              <a:tailEnd type="none" w="med" len="med"/>
            </a:ln>
          </p:spPr>
        </p:sp>
        <p:sp>
          <p:nvSpPr>
            <p:cNvPr id="95239" name="Line 13"/>
            <p:cNvSpPr/>
            <p:nvPr/>
          </p:nvSpPr>
          <p:spPr>
            <a:xfrm>
              <a:off x="4438" y="10340"/>
              <a:ext cx="39" cy="607"/>
            </a:xfrm>
            <a:prstGeom prst="line">
              <a:avLst/>
            </a:prstGeom>
            <a:ln w="28575" cap="flat" cmpd="sng">
              <a:solidFill>
                <a:schemeClr val="accent2"/>
              </a:solidFill>
              <a:prstDash val="solid"/>
              <a:round/>
              <a:headEnd type="none" w="med" len="med"/>
              <a:tailEnd type="none" w="med" len="med"/>
            </a:ln>
          </p:spPr>
        </p:sp>
        <p:sp>
          <p:nvSpPr>
            <p:cNvPr id="95240" name="Line 15"/>
            <p:cNvSpPr/>
            <p:nvPr/>
          </p:nvSpPr>
          <p:spPr>
            <a:xfrm>
              <a:off x="6438" y="6573"/>
              <a:ext cx="360" cy="600"/>
            </a:xfrm>
            <a:prstGeom prst="line">
              <a:avLst/>
            </a:prstGeom>
            <a:ln w="28575" cap="flat" cmpd="sng">
              <a:solidFill>
                <a:schemeClr val="accent2"/>
              </a:solidFill>
              <a:prstDash val="solid"/>
              <a:round/>
              <a:headEnd type="none" w="med" len="med"/>
              <a:tailEnd type="none" w="med" len="med"/>
            </a:ln>
          </p:spPr>
        </p:sp>
        <p:sp>
          <p:nvSpPr>
            <p:cNvPr id="95241" name="Line 16"/>
            <p:cNvSpPr/>
            <p:nvPr/>
          </p:nvSpPr>
          <p:spPr>
            <a:xfrm flipH="1">
              <a:off x="5838" y="6573"/>
              <a:ext cx="360" cy="600"/>
            </a:xfrm>
            <a:prstGeom prst="line">
              <a:avLst/>
            </a:prstGeom>
            <a:ln w="28575" cap="flat" cmpd="sng">
              <a:solidFill>
                <a:schemeClr val="accent2"/>
              </a:solidFill>
              <a:prstDash val="solid"/>
              <a:round/>
              <a:headEnd type="none" w="med" len="med"/>
              <a:tailEnd type="none" w="med" len="med"/>
            </a:ln>
          </p:spPr>
        </p:sp>
        <p:sp>
          <p:nvSpPr>
            <p:cNvPr id="95242" name="Line 17"/>
            <p:cNvSpPr/>
            <p:nvPr/>
          </p:nvSpPr>
          <p:spPr>
            <a:xfrm flipH="1">
              <a:off x="4758" y="6453"/>
              <a:ext cx="1320" cy="840"/>
            </a:xfrm>
            <a:prstGeom prst="line">
              <a:avLst/>
            </a:prstGeom>
            <a:ln w="28575" cap="flat" cmpd="sng">
              <a:solidFill>
                <a:schemeClr val="accent2"/>
              </a:solidFill>
              <a:prstDash val="solid"/>
              <a:round/>
              <a:headEnd type="none" w="med" len="med"/>
              <a:tailEnd type="none" w="med" len="med"/>
            </a:ln>
          </p:spPr>
        </p:sp>
        <p:sp>
          <p:nvSpPr>
            <p:cNvPr id="881682" name="Oval 18" descr="粉色砂纸"/>
            <p:cNvSpPr>
              <a:spLocks noChangeArrowheads="1"/>
            </p:cNvSpPr>
            <p:nvPr/>
          </p:nvSpPr>
          <p:spPr bwMode="auto">
            <a:xfrm>
              <a:off x="5958" y="58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3" name="Oval 19" descr="粉色砂纸"/>
            <p:cNvSpPr>
              <a:spLocks noChangeArrowheads="1"/>
            </p:cNvSpPr>
            <p:nvPr/>
          </p:nvSpPr>
          <p:spPr bwMode="auto">
            <a:xfrm>
              <a:off x="4129" y="9660"/>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4" name="Oval 20" descr="粉色砂纸"/>
            <p:cNvSpPr>
              <a:spLocks noChangeArrowheads="1"/>
            </p:cNvSpPr>
            <p:nvPr/>
          </p:nvSpPr>
          <p:spPr bwMode="auto">
            <a:xfrm>
              <a:off x="6558" y="711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5" name="Oval 21" descr="粉色砂纸"/>
            <p:cNvSpPr>
              <a:spLocks noChangeArrowheads="1"/>
            </p:cNvSpPr>
            <p:nvPr/>
          </p:nvSpPr>
          <p:spPr bwMode="auto">
            <a:xfrm>
              <a:off x="4203" y="83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6" name="Oval 22" descr="粉色砂纸"/>
            <p:cNvSpPr>
              <a:spLocks noChangeArrowheads="1"/>
            </p:cNvSpPr>
            <p:nvPr/>
          </p:nvSpPr>
          <p:spPr bwMode="auto">
            <a:xfrm>
              <a:off x="53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48" name="Text Box 23"/>
            <p:cNvSpPr txBox="1"/>
            <p:nvPr/>
          </p:nvSpPr>
          <p:spPr>
            <a:xfrm>
              <a:off x="5983" y="5853"/>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A</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5249" name="Text Box 24"/>
            <p:cNvSpPr txBox="1"/>
            <p:nvPr/>
          </p:nvSpPr>
          <p:spPr>
            <a:xfrm>
              <a:off x="53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C</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5250" name="Text Box 25"/>
            <p:cNvSpPr txBox="1"/>
            <p:nvPr/>
          </p:nvSpPr>
          <p:spPr>
            <a:xfrm>
              <a:off x="65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D</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5251" name="Text Box 26"/>
            <p:cNvSpPr txBox="1"/>
            <p:nvPr/>
          </p:nvSpPr>
          <p:spPr>
            <a:xfrm>
              <a:off x="4158" y="9660"/>
              <a:ext cx="66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E</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691" name="Oval 27" descr="粉色砂纸"/>
            <p:cNvSpPr>
              <a:spLocks noChangeArrowheads="1"/>
            </p:cNvSpPr>
            <p:nvPr/>
          </p:nvSpPr>
          <p:spPr bwMode="auto">
            <a:xfrm>
              <a:off x="41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53" name="Text Box 29"/>
            <p:cNvSpPr txBox="1"/>
            <p:nvPr/>
          </p:nvSpPr>
          <p:spPr>
            <a:xfrm>
              <a:off x="41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B</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5254" name="Text Box 30"/>
            <p:cNvSpPr txBox="1"/>
            <p:nvPr/>
          </p:nvSpPr>
          <p:spPr>
            <a:xfrm>
              <a:off x="4248" y="8395"/>
              <a:ext cx="630"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F</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696" name="Oval 32" descr="粉色砂纸"/>
            <p:cNvSpPr>
              <a:spLocks noChangeArrowheads="1"/>
            </p:cNvSpPr>
            <p:nvPr/>
          </p:nvSpPr>
          <p:spPr bwMode="auto">
            <a:xfrm>
              <a:off x="4103" y="1061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56" name="Text Box 33"/>
            <p:cNvSpPr txBox="1"/>
            <p:nvPr/>
          </p:nvSpPr>
          <p:spPr>
            <a:xfrm>
              <a:off x="4099" y="10567"/>
              <a:ext cx="724"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G</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52" name="组合 51"/>
          <p:cNvGrpSpPr/>
          <p:nvPr/>
        </p:nvGrpSpPr>
        <p:grpSpPr>
          <a:xfrm>
            <a:off x="4295775" y="2724150"/>
            <a:ext cx="535305" cy="1404620"/>
            <a:chOff x="7701" y="5306"/>
            <a:chExt cx="843" cy="2212"/>
          </a:xfrm>
        </p:grpSpPr>
        <p:sp>
          <p:nvSpPr>
            <p:cNvPr id="37" name="Line 9"/>
            <p:cNvSpPr/>
            <p:nvPr/>
          </p:nvSpPr>
          <p:spPr>
            <a:xfrm flipH="1">
              <a:off x="8096" y="6062"/>
              <a:ext cx="11" cy="682"/>
            </a:xfrm>
            <a:prstGeom prst="line">
              <a:avLst/>
            </a:prstGeom>
            <a:ln w="28575" cap="flat" cmpd="sng">
              <a:solidFill>
                <a:schemeClr val="accent2"/>
              </a:solidFill>
              <a:prstDash val="solid"/>
              <a:round/>
              <a:headEnd type="none" w="med" len="med"/>
              <a:tailEnd type="none" w="med" len="med"/>
            </a:ln>
          </p:spPr>
        </p:sp>
        <p:sp>
          <p:nvSpPr>
            <p:cNvPr id="40" name="Oval 34" descr="粉色砂纸"/>
            <p:cNvSpPr>
              <a:spLocks noChangeArrowheads="1"/>
            </p:cNvSpPr>
            <p:nvPr/>
          </p:nvSpPr>
          <p:spPr bwMode="auto">
            <a:xfrm>
              <a:off x="7824" y="6714"/>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Text Box 35"/>
            <p:cNvSpPr txBox="1"/>
            <p:nvPr/>
          </p:nvSpPr>
          <p:spPr>
            <a:xfrm>
              <a:off x="7824" y="6696"/>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N</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42" name="Oval 36" descr="粉色砂纸"/>
            <p:cNvSpPr>
              <a:spLocks noChangeArrowheads="1"/>
            </p:cNvSpPr>
            <p:nvPr/>
          </p:nvSpPr>
          <p:spPr bwMode="auto">
            <a:xfrm>
              <a:off x="7718" y="5381"/>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Text Box 37"/>
            <p:cNvSpPr txBox="1"/>
            <p:nvPr/>
          </p:nvSpPr>
          <p:spPr>
            <a:xfrm>
              <a:off x="7701" y="5306"/>
              <a:ext cx="75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M</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51" name="组合 50"/>
          <p:cNvGrpSpPr/>
          <p:nvPr/>
        </p:nvGrpSpPr>
        <p:grpSpPr>
          <a:xfrm>
            <a:off x="3503930" y="2757170"/>
            <a:ext cx="509905" cy="2104390"/>
            <a:chOff x="6425" y="5173"/>
            <a:chExt cx="803" cy="3314"/>
          </a:xfrm>
        </p:grpSpPr>
        <p:sp>
          <p:nvSpPr>
            <p:cNvPr id="35" name="Line 5"/>
            <p:cNvSpPr/>
            <p:nvPr/>
          </p:nvSpPr>
          <p:spPr>
            <a:xfrm>
              <a:off x="6740" y="7117"/>
              <a:ext cx="10" cy="816"/>
            </a:xfrm>
            <a:prstGeom prst="line">
              <a:avLst/>
            </a:prstGeom>
            <a:ln w="28575" cap="flat" cmpd="sng">
              <a:solidFill>
                <a:schemeClr val="accent2"/>
              </a:solidFill>
              <a:prstDash val="solid"/>
              <a:round/>
              <a:headEnd type="none" w="med" len="med"/>
              <a:tailEnd type="none" w="med" len="med"/>
            </a:ln>
          </p:spPr>
        </p:sp>
        <p:sp>
          <p:nvSpPr>
            <p:cNvPr id="36" name="Line 8"/>
            <p:cNvSpPr/>
            <p:nvPr/>
          </p:nvSpPr>
          <p:spPr>
            <a:xfrm>
              <a:off x="6778" y="5773"/>
              <a:ext cx="61" cy="891"/>
            </a:xfrm>
            <a:prstGeom prst="line">
              <a:avLst/>
            </a:prstGeom>
            <a:ln w="28575" cap="flat" cmpd="sng">
              <a:solidFill>
                <a:schemeClr val="accent2"/>
              </a:solidFill>
              <a:prstDash val="solid"/>
              <a:round/>
              <a:headEnd type="none" w="med" len="med"/>
              <a:tailEnd type="none" w="med" len="med"/>
            </a:ln>
          </p:spPr>
        </p:sp>
        <p:sp>
          <p:nvSpPr>
            <p:cNvPr id="38" name="Oval 28" descr="粉色砂纸"/>
            <p:cNvSpPr>
              <a:spLocks noChangeArrowheads="1"/>
            </p:cNvSpPr>
            <p:nvPr/>
          </p:nvSpPr>
          <p:spPr bwMode="auto">
            <a:xfrm>
              <a:off x="6430" y="766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Text Box 31"/>
            <p:cNvSpPr txBox="1"/>
            <p:nvPr/>
          </p:nvSpPr>
          <p:spPr>
            <a:xfrm>
              <a:off x="6425" y="7665"/>
              <a:ext cx="72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O</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44" name="Oval 38" descr="粉色砂纸"/>
            <p:cNvSpPr>
              <a:spLocks noChangeArrowheads="1"/>
            </p:cNvSpPr>
            <p:nvPr/>
          </p:nvSpPr>
          <p:spPr bwMode="auto">
            <a:xfrm>
              <a:off x="6425" y="6534"/>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Text Box 39"/>
            <p:cNvSpPr txBox="1"/>
            <p:nvPr/>
          </p:nvSpPr>
          <p:spPr>
            <a:xfrm>
              <a:off x="6538" y="6502"/>
              <a:ext cx="630"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L</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46" name="Oval 40" descr="粉色砂纸"/>
            <p:cNvSpPr>
              <a:spLocks noChangeArrowheads="1"/>
            </p:cNvSpPr>
            <p:nvPr/>
          </p:nvSpPr>
          <p:spPr bwMode="auto">
            <a:xfrm>
              <a:off x="6508" y="5216"/>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Text Box 41"/>
            <p:cNvSpPr txBox="1"/>
            <p:nvPr/>
          </p:nvSpPr>
          <p:spPr>
            <a:xfrm>
              <a:off x="6533" y="5173"/>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K</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53" name="组合 52"/>
          <p:cNvGrpSpPr/>
          <p:nvPr/>
        </p:nvGrpSpPr>
        <p:grpSpPr>
          <a:xfrm>
            <a:off x="6816090" y="1916430"/>
            <a:ext cx="4895850" cy="3168650"/>
            <a:chOff x="10734" y="3018"/>
            <a:chExt cx="7710" cy="4990"/>
          </a:xfrm>
        </p:grpSpPr>
        <p:grpSp>
          <p:nvGrpSpPr>
            <p:cNvPr id="49" name="组合 48"/>
            <p:cNvGrpSpPr/>
            <p:nvPr/>
          </p:nvGrpSpPr>
          <p:grpSpPr>
            <a:xfrm>
              <a:off x="10734" y="3018"/>
              <a:ext cx="7710" cy="4990"/>
              <a:chOff x="10734" y="3018"/>
              <a:chExt cx="7710" cy="4990"/>
            </a:xfrm>
          </p:grpSpPr>
          <p:grpSp>
            <p:nvGrpSpPr>
              <p:cNvPr id="33" name="组合 32"/>
              <p:cNvGrpSpPr/>
              <p:nvPr/>
            </p:nvGrpSpPr>
            <p:grpSpPr>
              <a:xfrm>
                <a:off x="10847" y="3378"/>
                <a:ext cx="6789" cy="4158"/>
                <a:chOff x="10314" y="3550"/>
                <a:chExt cx="6789" cy="4158"/>
              </a:xfrm>
            </p:grpSpPr>
            <p:grpSp>
              <p:nvGrpSpPr>
                <p:cNvPr id="30" name="组合 29"/>
                <p:cNvGrpSpPr/>
                <p:nvPr/>
              </p:nvGrpSpPr>
              <p:grpSpPr>
                <a:xfrm>
                  <a:off x="15183" y="6886"/>
                  <a:ext cx="1920" cy="822"/>
                  <a:chOff x="13410" y="7154"/>
                  <a:chExt cx="1920" cy="822"/>
                </a:xfrm>
              </p:grpSpPr>
              <p:sp>
                <p:nvSpPr>
                  <p:cNvPr id="95260" name="Line 9"/>
                  <p:cNvSpPr/>
                  <p:nvPr/>
                </p:nvSpPr>
                <p:spPr>
                  <a:xfrm flipH="1">
                    <a:off x="14090" y="7542"/>
                    <a:ext cx="568" cy="0"/>
                  </a:xfrm>
                  <a:prstGeom prst="line">
                    <a:avLst/>
                  </a:prstGeom>
                  <a:ln w="28575" cap="flat" cmpd="sng">
                    <a:solidFill>
                      <a:schemeClr val="accent2"/>
                    </a:solidFill>
                    <a:prstDash val="solid"/>
                    <a:round/>
                    <a:headEnd type="none" w="med" len="med"/>
                    <a:tailEnd type="none" w="med" len="med"/>
                  </a:ln>
                </p:spPr>
              </p:sp>
              <p:sp>
                <p:nvSpPr>
                  <p:cNvPr id="881698" name="Oval 34" descr="粉色砂纸"/>
                  <p:cNvSpPr>
                    <a:spLocks noChangeArrowheads="1"/>
                  </p:cNvSpPr>
                  <p:nvPr/>
                </p:nvSpPr>
                <p:spPr bwMode="auto">
                  <a:xfrm>
                    <a:off x="1461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4" name="Text Box 35"/>
                  <p:cNvSpPr txBox="1"/>
                  <p:nvPr/>
                </p:nvSpPr>
                <p:spPr>
                  <a:xfrm>
                    <a:off x="14635" y="7154"/>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N</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0" name="Oval 36" descr="粉色砂纸"/>
                  <p:cNvSpPr>
                    <a:spLocks noChangeArrowheads="1"/>
                  </p:cNvSpPr>
                  <p:nvPr/>
                </p:nvSpPr>
                <p:spPr bwMode="auto">
                  <a:xfrm>
                    <a:off x="1341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6" name="Text Box 37"/>
                  <p:cNvSpPr txBox="1"/>
                  <p:nvPr/>
                </p:nvSpPr>
                <p:spPr>
                  <a:xfrm>
                    <a:off x="13410" y="7154"/>
                    <a:ext cx="75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M</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29" name="组合 28"/>
                <p:cNvGrpSpPr/>
                <p:nvPr/>
              </p:nvGrpSpPr>
              <p:grpSpPr>
                <a:xfrm>
                  <a:off x="10314" y="3914"/>
                  <a:ext cx="4320" cy="3364"/>
                  <a:chOff x="12390" y="2565"/>
                  <a:chExt cx="4320" cy="3364"/>
                </a:xfrm>
              </p:grpSpPr>
              <p:grpSp>
                <p:nvGrpSpPr>
                  <p:cNvPr id="6" name="组合 5"/>
                  <p:cNvGrpSpPr/>
                  <p:nvPr/>
                </p:nvGrpSpPr>
                <p:grpSpPr>
                  <a:xfrm>
                    <a:off x="12390" y="2565"/>
                    <a:ext cx="4320" cy="3364"/>
                    <a:chOff x="4158" y="5853"/>
                    <a:chExt cx="4320" cy="3364"/>
                  </a:xfrm>
                </p:grpSpPr>
                <p:sp>
                  <p:nvSpPr>
                    <p:cNvPr id="7" name="Line 10"/>
                    <p:cNvSpPr/>
                    <p:nvPr/>
                  </p:nvSpPr>
                  <p:spPr>
                    <a:xfrm flipH="1">
                      <a:off x="5598" y="7533"/>
                      <a:ext cx="2400" cy="1080"/>
                    </a:xfrm>
                    <a:prstGeom prst="line">
                      <a:avLst/>
                    </a:prstGeom>
                    <a:ln w="28575" cap="flat" cmpd="sng">
                      <a:solidFill>
                        <a:schemeClr val="accent2"/>
                      </a:solidFill>
                      <a:prstDash val="solid"/>
                      <a:round/>
                      <a:headEnd type="none" w="med" len="med"/>
                      <a:tailEnd type="none" w="med" len="med"/>
                    </a:ln>
                  </p:spPr>
                </p:sp>
                <p:sp>
                  <p:nvSpPr>
                    <p:cNvPr id="8" name="Line 12"/>
                    <p:cNvSpPr/>
                    <p:nvPr/>
                  </p:nvSpPr>
                  <p:spPr>
                    <a:xfrm>
                      <a:off x="4638" y="7653"/>
                      <a:ext cx="600" cy="840"/>
                    </a:xfrm>
                    <a:prstGeom prst="line">
                      <a:avLst/>
                    </a:prstGeom>
                    <a:ln w="28575" cap="flat" cmpd="sng">
                      <a:solidFill>
                        <a:schemeClr val="accent2"/>
                      </a:solidFill>
                      <a:prstDash val="solid"/>
                      <a:round/>
                      <a:headEnd type="none" w="med" len="med"/>
                      <a:tailEnd type="none" w="med" len="med"/>
                    </a:ln>
                  </p:spPr>
                </p:sp>
                <p:sp>
                  <p:nvSpPr>
                    <p:cNvPr id="9" name="Line 13"/>
                    <p:cNvSpPr/>
                    <p:nvPr/>
                  </p:nvSpPr>
                  <p:spPr>
                    <a:xfrm flipH="1">
                      <a:off x="7398" y="7773"/>
                      <a:ext cx="600" cy="720"/>
                    </a:xfrm>
                    <a:prstGeom prst="line">
                      <a:avLst/>
                    </a:prstGeom>
                    <a:ln w="28575" cap="flat" cmpd="sng">
                      <a:solidFill>
                        <a:schemeClr val="accent2"/>
                      </a:solidFill>
                      <a:prstDash val="solid"/>
                      <a:round/>
                      <a:headEnd type="none" w="med" len="med"/>
                      <a:tailEnd type="none" w="med" len="med"/>
                    </a:ln>
                  </p:spPr>
                </p:sp>
                <p:sp>
                  <p:nvSpPr>
                    <p:cNvPr id="10" name="Line 15"/>
                    <p:cNvSpPr/>
                    <p:nvPr/>
                  </p:nvSpPr>
                  <p:spPr>
                    <a:xfrm>
                      <a:off x="6438" y="6573"/>
                      <a:ext cx="360" cy="600"/>
                    </a:xfrm>
                    <a:prstGeom prst="line">
                      <a:avLst/>
                    </a:prstGeom>
                    <a:ln w="28575" cap="flat" cmpd="sng">
                      <a:solidFill>
                        <a:schemeClr val="accent2"/>
                      </a:solidFill>
                      <a:prstDash val="solid"/>
                      <a:round/>
                      <a:headEnd type="none" w="med" len="med"/>
                      <a:tailEnd type="none" w="med" len="med"/>
                    </a:ln>
                  </p:spPr>
                </p:sp>
                <p:sp>
                  <p:nvSpPr>
                    <p:cNvPr id="11" name="Line 16"/>
                    <p:cNvSpPr/>
                    <p:nvPr/>
                  </p:nvSpPr>
                  <p:spPr>
                    <a:xfrm flipH="1">
                      <a:off x="5838" y="6573"/>
                      <a:ext cx="360" cy="600"/>
                    </a:xfrm>
                    <a:prstGeom prst="line">
                      <a:avLst/>
                    </a:prstGeom>
                    <a:ln w="28575" cap="flat" cmpd="sng">
                      <a:solidFill>
                        <a:schemeClr val="accent2"/>
                      </a:solidFill>
                      <a:prstDash val="solid"/>
                      <a:round/>
                      <a:headEnd type="none" w="med" len="med"/>
                      <a:tailEnd type="none" w="med" len="med"/>
                    </a:ln>
                  </p:spPr>
                </p:sp>
                <p:sp>
                  <p:nvSpPr>
                    <p:cNvPr id="12" name="Line 17"/>
                    <p:cNvSpPr/>
                    <p:nvPr/>
                  </p:nvSpPr>
                  <p:spPr>
                    <a:xfrm flipH="1">
                      <a:off x="4758" y="6453"/>
                      <a:ext cx="1320" cy="840"/>
                    </a:xfrm>
                    <a:prstGeom prst="line">
                      <a:avLst/>
                    </a:prstGeom>
                    <a:ln w="28575" cap="flat" cmpd="sng">
                      <a:solidFill>
                        <a:schemeClr val="accent2"/>
                      </a:solidFill>
                      <a:prstDash val="solid"/>
                      <a:round/>
                      <a:headEnd type="none" w="med" len="med"/>
                      <a:tailEnd type="none" w="med" len="med"/>
                    </a:ln>
                  </p:spPr>
                </p:sp>
                <p:sp>
                  <p:nvSpPr>
                    <p:cNvPr id="13" name="Oval 18" descr="粉色砂纸"/>
                    <p:cNvSpPr>
                      <a:spLocks noChangeArrowheads="1"/>
                    </p:cNvSpPr>
                    <p:nvPr/>
                  </p:nvSpPr>
                  <p:spPr bwMode="auto">
                    <a:xfrm>
                      <a:off x="5958" y="58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Oval 19" descr="粉色砂纸"/>
                    <p:cNvSpPr>
                      <a:spLocks noChangeArrowheads="1"/>
                    </p:cNvSpPr>
                    <p:nvPr/>
                  </p:nvSpPr>
                  <p:spPr bwMode="auto">
                    <a:xfrm>
                      <a:off x="7758" y="709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Oval 20" descr="粉色砂纸"/>
                    <p:cNvSpPr>
                      <a:spLocks noChangeArrowheads="1"/>
                    </p:cNvSpPr>
                    <p:nvPr/>
                  </p:nvSpPr>
                  <p:spPr bwMode="auto">
                    <a:xfrm>
                      <a:off x="6558" y="711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Oval 21" descr="粉色砂纸"/>
                    <p:cNvSpPr>
                      <a:spLocks noChangeArrowheads="1"/>
                    </p:cNvSpPr>
                    <p:nvPr/>
                  </p:nvSpPr>
                  <p:spPr bwMode="auto">
                    <a:xfrm>
                      <a:off x="4998" y="83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Oval 22" descr="粉色砂纸"/>
                    <p:cNvSpPr>
                      <a:spLocks noChangeArrowheads="1"/>
                    </p:cNvSpPr>
                    <p:nvPr/>
                  </p:nvSpPr>
                  <p:spPr bwMode="auto">
                    <a:xfrm>
                      <a:off x="53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Text Box 23"/>
                    <p:cNvSpPr txBox="1"/>
                    <p:nvPr/>
                  </p:nvSpPr>
                  <p:spPr>
                    <a:xfrm>
                      <a:off x="5983" y="5853"/>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A</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9" name="Text Box 24"/>
                    <p:cNvSpPr txBox="1"/>
                    <p:nvPr/>
                  </p:nvSpPr>
                  <p:spPr>
                    <a:xfrm>
                      <a:off x="53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C</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0" name="Text Box 25"/>
                    <p:cNvSpPr txBox="1"/>
                    <p:nvPr/>
                  </p:nvSpPr>
                  <p:spPr>
                    <a:xfrm>
                      <a:off x="65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D</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1" name="Text Box 26"/>
                    <p:cNvSpPr txBox="1"/>
                    <p:nvPr/>
                  </p:nvSpPr>
                  <p:spPr>
                    <a:xfrm>
                      <a:off x="7815" y="7098"/>
                      <a:ext cx="66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E</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2" name="Oval 27" descr="粉色砂纸"/>
                    <p:cNvSpPr>
                      <a:spLocks noChangeArrowheads="1"/>
                    </p:cNvSpPr>
                    <p:nvPr/>
                  </p:nvSpPr>
                  <p:spPr bwMode="auto">
                    <a:xfrm>
                      <a:off x="41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Text Box 29"/>
                    <p:cNvSpPr txBox="1"/>
                    <p:nvPr/>
                  </p:nvSpPr>
                  <p:spPr>
                    <a:xfrm>
                      <a:off x="41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B</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4" name="Text Box 30"/>
                    <p:cNvSpPr txBox="1"/>
                    <p:nvPr/>
                  </p:nvSpPr>
                  <p:spPr>
                    <a:xfrm>
                      <a:off x="5085" y="8395"/>
                      <a:ext cx="630"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F</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5" name="Oval 32" descr="粉色砂纸"/>
                    <p:cNvSpPr>
                      <a:spLocks noChangeArrowheads="1"/>
                    </p:cNvSpPr>
                    <p:nvPr/>
                  </p:nvSpPr>
                  <p:spPr bwMode="auto">
                    <a:xfrm>
                      <a:off x="6888" y="83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Text Box 33"/>
                    <p:cNvSpPr txBox="1"/>
                    <p:nvPr/>
                  </p:nvSpPr>
                  <p:spPr>
                    <a:xfrm>
                      <a:off x="6913" y="8395"/>
                      <a:ext cx="724"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G</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sp>
                <p:nvSpPr>
                  <p:cNvPr id="28" name="Line 10"/>
                  <p:cNvSpPr/>
                  <p:nvPr/>
                </p:nvSpPr>
                <p:spPr>
                  <a:xfrm flipV="1">
                    <a:off x="13970" y="5487"/>
                    <a:ext cx="1244" cy="10"/>
                  </a:xfrm>
                  <a:prstGeom prst="line">
                    <a:avLst/>
                  </a:prstGeom>
                  <a:ln w="28575" cap="flat" cmpd="sng">
                    <a:solidFill>
                      <a:schemeClr val="accent2"/>
                    </a:solidFill>
                    <a:prstDash val="solid"/>
                    <a:round/>
                    <a:headEnd type="none" w="med" len="med"/>
                    <a:tailEnd type="none" w="med" len="med"/>
                  </a:ln>
                </p:spPr>
              </p:sp>
            </p:grpSp>
            <p:grpSp>
              <p:nvGrpSpPr>
                <p:cNvPr id="32" name="组合 31"/>
                <p:cNvGrpSpPr/>
                <p:nvPr/>
              </p:nvGrpSpPr>
              <p:grpSpPr>
                <a:xfrm>
                  <a:off x="14873" y="3550"/>
                  <a:ext cx="1920" cy="3317"/>
                  <a:chOff x="12180" y="5954"/>
                  <a:chExt cx="1920" cy="3317"/>
                </a:xfrm>
              </p:grpSpPr>
              <p:sp>
                <p:nvSpPr>
                  <p:cNvPr id="95258" name="Line 5"/>
                  <p:cNvSpPr/>
                  <p:nvPr/>
                </p:nvSpPr>
                <p:spPr>
                  <a:xfrm>
                    <a:off x="12570" y="7874"/>
                    <a:ext cx="600" cy="840"/>
                  </a:xfrm>
                  <a:prstGeom prst="line">
                    <a:avLst/>
                  </a:prstGeom>
                  <a:ln w="28575" cap="flat" cmpd="sng">
                    <a:solidFill>
                      <a:schemeClr val="accent2"/>
                    </a:solidFill>
                    <a:prstDash val="solid"/>
                    <a:round/>
                    <a:headEnd type="none" w="med" len="med"/>
                    <a:tailEnd type="none" w="med" len="med"/>
                  </a:ln>
                </p:spPr>
              </p:sp>
              <p:sp>
                <p:nvSpPr>
                  <p:cNvPr id="95259" name="Line 8"/>
                  <p:cNvSpPr/>
                  <p:nvPr/>
                </p:nvSpPr>
                <p:spPr>
                  <a:xfrm flipH="1">
                    <a:off x="12690" y="6554"/>
                    <a:ext cx="960" cy="840"/>
                  </a:xfrm>
                  <a:prstGeom prst="line">
                    <a:avLst/>
                  </a:prstGeom>
                  <a:ln w="28575" cap="flat" cmpd="sng">
                    <a:solidFill>
                      <a:schemeClr val="accent2"/>
                    </a:solidFill>
                    <a:prstDash val="solid"/>
                    <a:round/>
                    <a:headEnd type="none" w="med" len="med"/>
                    <a:tailEnd type="none" w="med" len="med"/>
                  </a:ln>
                </p:spPr>
              </p:sp>
              <p:sp>
                <p:nvSpPr>
                  <p:cNvPr id="881692" name="Oval 28" descr="粉色砂纸"/>
                  <p:cNvSpPr>
                    <a:spLocks noChangeArrowheads="1"/>
                  </p:cNvSpPr>
                  <p:nvPr/>
                </p:nvSpPr>
                <p:spPr bwMode="auto">
                  <a:xfrm>
                    <a:off x="12810" y="84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2" name="Text Box 31"/>
                  <p:cNvSpPr txBox="1"/>
                  <p:nvPr/>
                </p:nvSpPr>
                <p:spPr>
                  <a:xfrm>
                    <a:off x="12842" y="8449"/>
                    <a:ext cx="72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O</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2" name="Oval 38" descr="粉色砂纸"/>
                  <p:cNvSpPr>
                    <a:spLocks noChangeArrowheads="1"/>
                  </p:cNvSpPr>
                  <p:nvPr/>
                </p:nvSpPr>
                <p:spPr bwMode="auto">
                  <a:xfrm>
                    <a:off x="1218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8" name="Text Box 39"/>
                  <p:cNvSpPr txBox="1"/>
                  <p:nvPr/>
                </p:nvSpPr>
                <p:spPr>
                  <a:xfrm>
                    <a:off x="12260" y="7134"/>
                    <a:ext cx="630"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L</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4" name="Oval 40" descr="粉色砂纸"/>
                  <p:cNvSpPr>
                    <a:spLocks noChangeArrowheads="1"/>
                  </p:cNvSpPr>
                  <p:nvPr/>
                </p:nvSpPr>
                <p:spPr bwMode="auto">
                  <a:xfrm>
                    <a:off x="13380" y="59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70" name="Text Box 41"/>
                  <p:cNvSpPr txBox="1"/>
                  <p:nvPr/>
                </p:nvSpPr>
                <p:spPr>
                  <a:xfrm>
                    <a:off x="13405" y="5954"/>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K</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31" name="Line 8"/>
                  <p:cNvSpPr/>
                  <p:nvPr/>
                </p:nvSpPr>
                <p:spPr>
                  <a:xfrm flipH="1">
                    <a:off x="13298" y="6761"/>
                    <a:ext cx="407" cy="1876"/>
                  </a:xfrm>
                  <a:prstGeom prst="line">
                    <a:avLst/>
                  </a:prstGeom>
                  <a:ln w="28575" cap="flat" cmpd="sng">
                    <a:solidFill>
                      <a:schemeClr val="accent2"/>
                    </a:solidFill>
                    <a:prstDash val="solid"/>
                    <a:round/>
                    <a:headEnd type="none" w="med" len="med"/>
                    <a:tailEnd type="none" w="med" len="med"/>
                  </a:ln>
                </p:spPr>
              </p:sp>
            </p:grpSp>
          </p:grpSp>
          <p:sp>
            <p:nvSpPr>
              <p:cNvPr id="48" name="圆角矩形 47"/>
              <p:cNvSpPr/>
              <p:nvPr/>
            </p:nvSpPr>
            <p:spPr>
              <a:xfrm>
                <a:off x="10734" y="3018"/>
                <a:ext cx="7711" cy="4990"/>
              </a:xfrm>
              <a:prstGeom prst="roundRect">
                <a:avLst/>
              </a:prstGeom>
              <a:noFill/>
              <a:ln w="12700" cap="flat" cmpd="sng" algn="ctr">
                <a:solidFill>
                  <a:schemeClr val="accent1">
                    <a:shade val="50000"/>
                  </a:schemeClr>
                </a:solidFill>
                <a:prstDash val="sys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0" name="Line 17"/>
            <p:cNvSpPr/>
            <p:nvPr/>
          </p:nvSpPr>
          <p:spPr>
            <a:xfrm flipH="1" flipV="1">
              <a:off x="13247" y="4299"/>
              <a:ext cx="1499" cy="708"/>
            </a:xfrm>
            <a:prstGeom prst="line">
              <a:avLst/>
            </a:prstGeom>
            <a:ln w="28575" cap="flat" cmpd="sng">
              <a:solidFill>
                <a:schemeClr val="accent2"/>
              </a:solidFill>
              <a:prstDash val="solid"/>
              <a:round/>
              <a:headEnd type="none" w="med" len="med"/>
              <a:tailEnd type="none" w="med" len="med"/>
            </a:ln>
          </p:spPr>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7035" y="836295"/>
            <a:ext cx="11087735" cy="2601595"/>
          </a:xfrm>
        </p:spPr>
        <p:txBody>
          <a:bodyPr/>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无向图DFS生成树示例</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下图按字母序生成三棵</a:t>
            </a:r>
            <a:r>
              <a:rPr lang="en-US" altLang="zh-CN" sz="2400" dirty="0">
                <a:latin typeface="黑体" panose="02010609060101010101" pitchFamily="2" charset="-122"/>
                <a:ea typeface="黑体" panose="02010609060101010101" pitchFamily="2" charset="-122"/>
                <a:cs typeface="+mn-ea"/>
                <a:sym typeface="+mn-ea"/>
              </a:rPr>
              <a:t>BFS</a:t>
            </a:r>
            <a:r>
              <a:rPr lang="zh-CN" altLang="en-US" sz="2400" dirty="0">
                <a:latin typeface="黑体" panose="02010609060101010101" pitchFamily="2" charset="-122"/>
                <a:ea typeface="黑体" panose="02010609060101010101" pitchFamily="2" charset="-122"/>
                <a:cs typeface="+mn-ea"/>
                <a:sym typeface="+mn-ea"/>
              </a:rPr>
              <a:t>生成树，组成一个生成森林</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A-B-</a:t>
            </a:r>
            <a:r>
              <a:rPr lang="en-US" altLang="zh-CN" sz="2400" dirty="0">
                <a:latin typeface="黑体" panose="02010609060101010101" pitchFamily="2" charset="-122"/>
                <a:ea typeface="黑体" panose="02010609060101010101" pitchFamily="2" charset="-122"/>
                <a:cs typeface="+mn-ea"/>
                <a:sym typeface="+mn-ea"/>
              </a:rPr>
              <a:t>C</a:t>
            </a:r>
            <a:r>
              <a:rPr lang="zh-CN" altLang="en-US" sz="2400" dirty="0">
                <a:latin typeface="黑体" panose="02010609060101010101" pitchFamily="2" charset="-122"/>
                <a:ea typeface="黑体" panose="02010609060101010101" pitchFamily="2" charset="-122"/>
                <a:cs typeface="+mn-ea"/>
                <a:sym typeface="+mn-ea"/>
              </a:rPr>
              <a:t>-</a:t>
            </a:r>
            <a:r>
              <a:rPr lang="en-US" altLang="zh-CN" sz="2400" dirty="0">
                <a:latin typeface="黑体" panose="02010609060101010101" pitchFamily="2" charset="-122"/>
                <a:ea typeface="黑体" panose="02010609060101010101" pitchFamily="2" charset="-122"/>
                <a:cs typeface="+mn-ea"/>
                <a:sym typeface="+mn-ea"/>
              </a:rPr>
              <a:t>D</a:t>
            </a:r>
            <a:r>
              <a:rPr lang="zh-CN" altLang="en-US" sz="2400" dirty="0">
                <a:latin typeface="黑体" panose="02010609060101010101" pitchFamily="2" charset="-122"/>
                <a:ea typeface="黑体" panose="02010609060101010101" pitchFamily="2" charset="-122"/>
                <a:cs typeface="+mn-ea"/>
                <a:sym typeface="+mn-ea"/>
              </a:rPr>
              <a:t>-</a:t>
            </a:r>
            <a:r>
              <a:rPr lang="en-US" altLang="zh-CN" sz="2400" dirty="0">
                <a:latin typeface="黑体" panose="02010609060101010101" pitchFamily="2" charset="-122"/>
                <a:ea typeface="黑体" panose="02010609060101010101" pitchFamily="2" charset="-122"/>
                <a:cs typeface="+mn-ea"/>
                <a:sym typeface="+mn-ea"/>
              </a:rPr>
              <a:t>E</a:t>
            </a:r>
            <a:r>
              <a:rPr lang="zh-CN" altLang="en-US" sz="2400" dirty="0">
                <a:latin typeface="黑体" panose="02010609060101010101" pitchFamily="2" charset="-122"/>
                <a:ea typeface="黑体" panose="02010609060101010101" pitchFamily="2" charset="-122"/>
                <a:cs typeface="+mn-ea"/>
                <a:sym typeface="+mn-ea"/>
              </a:rPr>
              <a:t>-</a:t>
            </a:r>
            <a:r>
              <a:rPr lang="en-US" altLang="zh-CN" sz="2400" dirty="0">
                <a:latin typeface="黑体" panose="02010609060101010101" pitchFamily="2" charset="-122"/>
                <a:ea typeface="黑体" panose="02010609060101010101" pitchFamily="2" charset="-122"/>
                <a:cs typeface="+mn-ea"/>
                <a:sym typeface="+mn-ea"/>
              </a:rPr>
              <a:t>F</a:t>
            </a:r>
            <a:r>
              <a:rPr lang="zh-CN" altLang="en-US" sz="2400" dirty="0">
                <a:latin typeface="黑体" panose="02010609060101010101" pitchFamily="2" charset="-122"/>
                <a:ea typeface="黑体" panose="02010609060101010101" pitchFamily="2" charset="-122"/>
                <a:cs typeface="+mn-ea"/>
                <a:sym typeface="+mn-ea"/>
              </a:rPr>
              <a:t>-</a:t>
            </a:r>
            <a:r>
              <a:rPr lang="en-US" altLang="zh-CN" sz="2400" dirty="0">
                <a:latin typeface="黑体" panose="02010609060101010101" pitchFamily="2" charset="-122"/>
                <a:ea typeface="黑体" panose="02010609060101010101" pitchFamily="2" charset="-122"/>
                <a:cs typeface="+mn-ea"/>
                <a:sym typeface="+mn-ea"/>
              </a:rPr>
              <a:t>G</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K-L-O</a:t>
            </a:r>
            <a:endParaRPr lang="zh-CN" altLang="en-US" sz="2400" dirty="0">
              <a:latin typeface="黑体" panose="02010609060101010101" pitchFamily="2" charset="-122"/>
              <a:ea typeface="黑体" panose="02010609060101010101" pitchFamily="2" charset="-122"/>
              <a:cs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M-N</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图的</a:t>
            </a:r>
            <a:r>
              <a:rPr lang="zh-CN" altLang="en-US">
                <a:latin typeface="楷体" panose="02010609060101010101" charset="-122"/>
                <a:ea typeface="楷体" panose="02010609060101010101" charset="-122"/>
                <a:cs typeface="楷体" panose="02010609060101010101" charset="-122"/>
                <a:sym typeface="+mn-ea"/>
              </a:rPr>
              <a:t>连通</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1" name="组合 50"/>
          <p:cNvGrpSpPr/>
          <p:nvPr/>
        </p:nvGrpSpPr>
        <p:grpSpPr>
          <a:xfrm>
            <a:off x="6816090" y="1916430"/>
            <a:ext cx="4895850" cy="3168650"/>
            <a:chOff x="10734" y="3018"/>
            <a:chExt cx="7710" cy="4990"/>
          </a:xfrm>
        </p:grpSpPr>
        <p:grpSp>
          <p:nvGrpSpPr>
            <p:cNvPr id="49" name="组合 48"/>
            <p:cNvGrpSpPr/>
            <p:nvPr/>
          </p:nvGrpSpPr>
          <p:grpSpPr>
            <a:xfrm>
              <a:off x="10734" y="3018"/>
              <a:ext cx="7710" cy="4990"/>
              <a:chOff x="10734" y="3018"/>
              <a:chExt cx="7710" cy="4990"/>
            </a:xfrm>
          </p:grpSpPr>
          <p:grpSp>
            <p:nvGrpSpPr>
              <p:cNvPr id="33" name="组合 32"/>
              <p:cNvGrpSpPr/>
              <p:nvPr/>
            </p:nvGrpSpPr>
            <p:grpSpPr>
              <a:xfrm>
                <a:off x="10847" y="3378"/>
                <a:ext cx="6789" cy="4158"/>
                <a:chOff x="10314" y="3550"/>
                <a:chExt cx="6789" cy="4158"/>
              </a:xfrm>
            </p:grpSpPr>
            <p:grpSp>
              <p:nvGrpSpPr>
                <p:cNvPr id="30" name="组合 29"/>
                <p:cNvGrpSpPr/>
                <p:nvPr/>
              </p:nvGrpSpPr>
              <p:grpSpPr>
                <a:xfrm>
                  <a:off x="15183" y="6886"/>
                  <a:ext cx="1920" cy="822"/>
                  <a:chOff x="13410" y="7154"/>
                  <a:chExt cx="1920" cy="822"/>
                </a:xfrm>
              </p:grpSpPr>
              <p:sp>
                <p:nvSpPr>
                  <p:cNvPr id="95260" name="Line 9"/>
                  <p:cNvSpPr/>
                  <p:nvPr/>
                </p:nvSpPr>
                <p:spPr>
                  <a:xfrm flipH="1">
                    <a:off x="14090" y="7542"/>
                    <a:ext cx="568" cy="0"/>
                  </a:xfrm>
                  <a:prstGeom prst="line">
                    <a:avLst/>
                  </a:prstGeom>
                  <a:ln w="28575" cap="flat" cmpd="sng">
                    <a:solidFill>
                      <a:schemeClr val="accent2"/>
                    </a:solidFill>
                    <a:prstDash val="solid"/>
                    <a:round/>
                    <a:headEnd type="none" w="med" len="med"/>
                    <a:tailEnd type="none" w="med" len="med"/>
                  </a:ln>
                </p:spPr>
              </p:sp>
              <p:sp>
                <p:nvSpPr>
                  <p:cNvPr id="881698" name="Oval 34" descr="粉色砂纸"/>
                  <p:cNvSpPr>
                    <a:spLocks noChangeArrowheads="1"/>
                  </p:cNvSpPr>
                  <p:nvPr/>
                </p:nvSpPr>
                <p:spPr bwMode="auto">
                  <a:xfrm>
                    <a:off x="1461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4" name="Text Box 35"/>
                  <p:cNvSpPr txBox="1"/>
                  <p:nvPr/>
                </p:nvSpPr>
                <p:spPr>
                  <a:xfrm>
                    <a:off x="14635" y="7154"/>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N</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0" name="Oval 36" descr="粉色砂纸"/>
                  <p:cNvSpPr>
                    <a:spLocks noChangeArrowheads="1"/>
                  </p:cNvSpPr>
                  <p:nvPr/>
                </p:nvSpPr>
                <p:spPr bwMode="auto">
                  <a:xfrm>
                    <a:off x="1341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6" name="Text Box 37"/>
                  <p:cNvSpPr txBox="1"/>
                  <p:nvPr/>
                </p:nvSpPr>
                <p:spPr>
                  <a:xfrm>
                    <a:off x="13410" y="7154"/>
                    <a:ext cx="75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M</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29" name="组合 28"/>
                <p:cNvGrpSpPr/>
                <p:nvPr/>
              </p:nvGrpSpPr>
              <p:grpSpPr>
                <a:xfrm>
                  <a:off x="10314" y="3914"/>
                  <a:ext cx="4320" cy="3364"/>
                  <a:chOff x="12390" y="2565"/>
                  <a:chExt cx="4320" cy="3364"/>
                </a:xfrm>
              </p:grpSpPr>
              <p:grpSp>
                <p:nvGrpSpPr>
                  <p:cNvPr id="6" name="组合 5"/>
                  <p:cNvGrpSpPr/>
                  <p:nvPr/>
                </p:nvGrpSpPr>
                <p:grpSpPr>
                  <a:xfrm>
                    <a:off x="12390" y="2565"/>
                    <a:ext cx="4320" cy="3364"/>
                    <a:chOff x="4158" y="5853"/>
                    <a:chExt cx="4320" cy="3364"/>
                  </a:xfrm>
                </p:grpSpPr>
                <p:sp>
                  <p:nvSpPr>
                    <p:cNvPr id="7" name="Line 10"/>
                    <p:cNvSpPr/>
                    <p:nvPr/>
                  </p:nvSpPr>
                  <p:spPr>
                    <a:xfrm flipH="1">
                      <a:off x="5598" y="7533"/>
                      <a:ext cx="2400" cy="1080"/>
                    </a:xfrm>
                    <a:prstGeom prst="line">
                      <a:avLst/>
                    </a:prstGeom>
                    <a:ln w="28575" cap="flat" cmpd="sng">
                      <a:solidFill>
                        <a:schemeClr val="accent2"/>
                      </a:solidFill>
                      <a:prstDash val="solid"/>
                      <a:round/>
                      <a:headEnd type="none" w="med" len="med"/>
                      <a:tailEnd type="none" w="med" len="med"/>
                    </a:ln>
                  </p:spPr>
                </p:sp>
                <p:sp>
                  <p:nvSpPr>
                    <p:cNvPr id="8" name="Line 12"/>
                    <p:cNvSpPr/>
                    <p:nvPr/>
                  </p:nvSpPr>
                  <p:spPr>
                    <a:xfrm>
                      <a:off x="4638" y="7653"/>
                      <a:ext cx="600" cy="840"/>
                    </a:xfrm>
                    <a:prstGeom prst="line">
                      <a:avLst/>
                    </a:prstGeom>
                    <a:ln w="28575" cap="flat" cmpd="sng">
                      <a:solidFill>
                        <a:schemeClr val="accent2"/>
                      </a:solidFill>
                      <a:prstDash val="solid"/>
                      <a:round/>
                      <a:headEnd type="none" w="med" len="med"/>
                      <a:tailEnd type="none" w="med" len="med"/>
                    </a:ln>
                  </p:spPr>
                </p:sp>
                <p:sp>
                  <p:nvSpPr>
                    <p:cNvPr id="9" name="Line 13"/>
                    <p:cNvSpPr/>
                    <p:nvPr/>
                  </p:nvSpPr>
                  <p:spPr>
                    <a:xfrm flipH="1">
                      <a:off x="7398" y="7773"/>
                      <a:ext cx="600" cy="720"/>
                    </a:xfrm>
                    <a:prstGeom prst="line">
                      <a:avLst/>
                    </a:prstGeom>
                    <a:ln w="28575" cap="flat" cmpd="sng">
                      <a:solidFill>
                        <a:schemeClr val="accent2"/>
                      </a:solidFill>
                      <a:prstDash val="solid"/>
                      <a:round/>
                      <a:headEnd type="none" w="med" len="med"/>
                      <a:tailEnd type="none" w="med" len="med"/>
                    </a:ln>
                  </p:spPr>
                </p:sp>
                <p:sp>
                  <p:nvSpPr>
                    <p:cNvPr id="10" name="Line 15"/>
                    <p:cNvSpPr/>
                    <p:nvPr/>
                  </p:nvSpPr>
                  <p:spPr>
                    <a:xfrm>
                      <a:off x="6438" y="6573"/>
                      <a:ext cx="360" cy="600"/>
                    </a:xfrm>
                    <a:prstGeom prst="line">
                      <a:avLst/>
                    </a:prstGeom>
                    <a:ln w="28575" cap="flat" cmpd="sng">
                      <a:solidFill>
                        <a:schemeClr val="accent2"/>
                      </a:solidFill>
                      <a:prstDash val="solid"/>
                      <a:round/>
                      <a:headEnd type="none" w="med" len="med"/>
                      <a:tailEnd type="none" w="med" len="med"/>
                    </a:ln>
                  </p:spPr>
                </p:sp>
                <p:sp>
                  <p:nvSpPr>
                    <p:cNvPr id="11" name="Line 16"/>
                    <p:cNvSpPr/>
                    <p:nvPr/>
                  </p:nvSpPr>
                  <p:spPr>
                    <a:xfrm flipH="1">
                      <a:off x="5838" y="6573"/>
                      <a:ext cx="360" cy="600"/>
                    </a:xfrm>
                    <a:prstGeom prst="line">
                      <a:avLst/>
                    </a:prstGeom>
                    <a:ln w="28575" cap="flat" cmpd="sng">
                      <a:solidFill>
                        <a:schemeClr val="accent2"/>
                      </a:solidFill>
                      <a:prstDash val="solid"/>
                      <a:round/>
                      <a:headEnd type="none" w="med" len="med"/>
                      <a:tailEnd type="none" w="med" len="med"/>
                    </a:ln>
                  </p:spPr>
                </p:sp>
                <p:sp>
                  <p:nvSpPr>
                    <p:cNvPr id="12" name="Line 17"/>
                    <p:cNvSpPr/>
                    <p:nvPr/>
                  </p:nvSpPr>
                  <p:spPr>
                    <a:xfrm flipH="1">
                      <a:off x="4758" y="6453"/>
                      <a:ext cx="1320" cy="840"/>
                    </a:xfrm>
                    <a:prstGeom prst="line">
                      <a:avLst/>
                    </a:prstGeom>
                    <a:ln w="28575" cap="flat" cmpd="sng">
                      <a:solidFill>
                        <a:schemeClr val="accent2"/>
                      </a:solidFill>
                      <a:prstDash val="solid"/>
                      <a:round/>
                      <a:headEnd type="none" w="med" len="med"/>
                      <a:tailEnd type="none" w="med" len="med"/>
                    </a:ln>
                  </p:spPr>
                </p:sp>
                <p:sp>
                  <p:nvSpPr>
                    <p:cNvPr id="13" name="Oval 18" descr="粉色砂纸"/>
                    <p:cNvSpPr>
                      <a:spLocks noChangeArrowheads="1"/>
                    </p:cNvSpPr>
                    <p:nvPr/>
                  </p:nvSpPr>
                  <p:spPr bwMode="auto">
                    <a:xfrm>
                      <a:off x="5958" y="58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Oval 19" descr="粉色砂纸"/>
                    <p:cNvSpPr>
                      <a:spLocks noChangeArrowheads="1"/>
                    </p:cNvSpPr>
                    <p:nvPr/>
                  </p:nvSpPr>
                  <p:spPr bwMode="auto">
                    <a:xfrm>
                      <a:off x="7758" y="709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Oval 20" descr="粉色砂纸"/>
                    <p:cNvSpPr>
                      <a:spLocks noChangeArrowheads="1"/>
                    </p:cNvSpPr>
                    <p:nvPr/>
                  </p:nvSpPr>
                  <p:spPr bwMode="auto">
                    <a:xfrm>
                      <a:off x="6558" y="711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Oval 21" descr="粉色砂纸"/>
                    <p:cNvSpPr>
                      <a:spLocks noChangeArrowheads="1"/>
                    </p:cNvSpPr>
                    <p:nvPr/>
                  </p:nvSpPr>
                  <p:spPr bwMode="auto">
                    <a:xfrm>
                      <a:off x="4998" y="83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Oval 22" descr="粉色砂纸"/>
                    <p:cNvSpPr>
                      <a:spLocks noChangeArrowheads="1"/>
                    </p:cNvSpPr>
                    <p:nvPr/>
                  </p:nvSpPr>
                  <p:spPr bwMode="auto">
                    <a:xfrm>
                      <a:off x="53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Text Box 23"/>
                    <p:cNvSpPr txBox="1"/>
                    <p:nvPr/>
                  </p:nvSpPr>
                  <p:spPr>
                    <a:xfrm>
                      <a:off x="5983" y="5853"/>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A</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9" name="Text Box 24"/>
                    <p:cNvSpPr txBox="1"/>
                    <p:nvPr/>
                  </p:nvSpPr>
                  <p:spPr>
                    <a:xfrm>
                      <a:off x="53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C</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0" name="Text Box 25"/>
                    <p:cNvSpPr txBox="1"/>
                    <p:nvPr/>
                  </p:nvSpPr>
                  <p:spPr>
                    <a:xfrm>
                      <a:off x="65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D</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1" name="Text Box 26"/>
                    <p:cNvSpPr txBox="1"/>
                    <p:nvPr/>
                  </p:nvSpPr>
                  <p:spPr>
                    <a:xfrm>
                      <a:off x="7815" y="7098"/>
                      <a:ext cx="66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E</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2" name="Oval 27" descr="粉色砂纸"/>
                    <p:cNvSpPr>
                      <a:spLocks noChangeArrowheads="1"/>
                    </p:cNvSpPr>
                    <p:nvPr/>
                  </p:nvSpPr>
                  <p:spPr bwMode="auto">
                    <a:xfrm>
                      <a:off x="4158" y="707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Text Box 29"/>
                    <p:cNvSpPr txBox="1"/>
                    <p:nvPr/>
                  </p:nvSpPr>
                  <p:spPr>
                    <a:xfrm>
                      <a:off x="4183" y="707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B</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4" name="Text Box 30"/>
                    <p:cNvSpPr txBox="1"/>
                    <p:nvPr/>
                  </p:nvSpPr>
                  <p:spPr>
                    <a:xfrm>
                      <a:off x="5085" y="8395"/>
                      <a:ext cx="630"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F</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25" name="Oval 32" descr="粉色砂纸"/>
                    <p:cNvSpPr>
                      <a:spLocks noChangeArrowheads="1"/>
                    </p:cNvSpPr>
                    <p:nvPr/>
                  </p:nvSpPr>
                  <p:spPr bwMode="auto">
                    <a:xfrm>
                      <a:off x="6888" y="839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Text Box 33"/>
                    <p:cNvSpPr txBox="1"/>
                    <p:nvPr/>
                  </p:nvSpPr>
                  <p:spPr>
                    <a:xfrm>
                      <a:off x="6913" y="8395"/>
                      <a:ext cx="724"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G</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sp>
                <p:nvSpPr>
                  <p:cNvPr id="28" name="Line 10"/>
                  <p:cNvSpPr/>
                  <p:nvPr/>
                </p:nvSpPr>
                <p:spPr>
                  <a:xfrm flipV="1">
                    <a:off x="13970" y="5487"/>
                    <a:ext cx="1244" cy="10"/>
                  </a:xfrm>
                  <a:prstGeom prst="line">
                    <a:avLst/>
                  </a:prstGeom>
                  <a:ln w="28575" cap="flat" cmpd="sng">
                    <a:solidFill>
                      <a:schemeClr val="accent2"/>
                    </a:solidFill>
                    <a:prstDash val="solid"/>
                    <a:round/>
                    <a:headEnd type="none" w="med" len="med"/>
                    <a:tailEnd type="none" w="med" len="med"/>
                  </a:ln>
                </p:spPr>
              </p:sp>
            </p:grpSp>
            <p:grpSp>
              <p:nvGrpSpPr>
                <p:cNvPr id="32" name="组合 31"/>
                <p:cNvGrpSpPr/>
                <p:nvPr/>
              </p:nvGrpSpPr>
              <p:grpSpPr>
                <a:xfrm>
                  <a:off x="14873" y="3550"/>
                  <a:ext cx="1920" cy="3317"/>
                  <a:chOff x="12180" y="5954"/>
                  <a:chExt cx="1920" cy="3317"/>
                </a:xfrm>
              </p:grpSpPr>
              <p:sp>
                <p:nvSpPr>
                  <p:cNvPr id="95258" name="Line 5"/>
                  <p:cNvSpPr/>
                  <p:nvPr/>
                </p:nvSpPr>
                <p:spPr>
                  <a:xfrm>
                    <a:off x="12570" y="7874"/>
                    <a:ext cx="600" cy="840"/>
                  </a:xfrm>
                  <a:prstGeom prst="line">
                    <a:avLst/>
                  </a:prstGeom>
                  <a:ln w="28575" cap="flat" cmpd="sng">
                    <a:solidFill>
                      <a:schemeClr val="accent2"/>
                    </a:solidFill>
                    <a:prstDash val="solid"/>
                    <a:round/>
                    <a:headEnd type="none" w="med" len="med"/>
                    <a:tailEnd type="none" w="med" len="med"/>
                  </a:ln>
                </p:spPr>
              </p:sp>
              <p:sp>
                <p:nvSpPr>
                  <p:cNvPr id="95259" name="Line 8"/>
                  <p:cNvSpPr/>
                  <p:nvPr/>
                </p:nvSpPr>
                <p:spPr>
                  <a:xfrm flipH="1">
                    <a:off x="12690" y="6554"/>
                    <a:ext cx="960" cy="840"/>
                  </a:xfrm>
                  <a:prstGeom prst="line">
                    <a:avLst/>
                  </a:prstGeom>
                  <a:ln w="28575" cap="flat" cmpd="sng">
                    <a:solidFill>
                      <a:schemeClr val="accent2"/>
                    </a:solidFill>
                    <a:prstDash val="solid"/>
                    <a:round/>
                    <a:headEnd type="none" w="med" len="med"/>
                    <a:tailEnd type="none" w="med" len="med"/>
                  </a:ln>
                </p:spPr>
              </p:sp>
              <p:sp>
                <p:nvSpPr>
                  <p:cNvPr id="881692" name="Oval 28" descr="粉色砂纸"/>
                  <p:cNvSpPr>
                    <a:spLocks noChangeArrowheads="1"/>
                  </p:cNvSpPr>
                  <p:nvPr/>
                </p:nvSpPr>
                <p:spPr bwMode="auto">
                  <a:xfrm>
                    <a:off x="12810" y="84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2" name="Text Box 31"/>
                  <p:cNvSpPr txBox="1"/>
                  <p:nvPr/>
                </p:nvSpPr>
                <p:spPr>
                  <a:xfrm>
                    <a:off x="12842" y="8449"/>
                    <a:ext cx="72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O</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2" name="Oval 38" descr="粉色砂纸"/>
                  <p:cNvSpPr>
                    <a:spLocks noChangeArrowheads="1"/>
                  </p:cNvSpPr>
                  <p:nvPr/>
                </p:nvSpPr>
                <p:spPr bwMode="auto">
                  <a:xfrm>
                    <a:off x="12180" y="71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68" name="Text Box 39"/>
                  <p:cNvSpPr txBox="1"/>
                  <p:nvPr/>
                </p:nvSpPr>
                <p:spPr>
                  <a:xfrm>
                    <a:off x="12260" y="7134"/>
                    <a:ext cx="630"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L</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4" name="Oval 40" descr="粉色砂纸"/>
                  <p:cNvSpPr>
                    <a:spLocks noChangeArrowheads="1"/>
                  </p:cNvSpPr>
                  <p:nvPr/>
                </p:nvSpPr>
                <p:spPr bwMode="auto">
                  <a:xfrm>
                    <a:off x="13380" y="5997"/>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70" name="Text Box 41"/>
                  <p:cNvSpPr txBox="1"/>
                  <p:nvPr/>
                </p:nvSpPr>
                <p:spPr>
                  <a:xfrm>
                    <a:off x="13405" y="5954"/>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K</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31" name="Line 8"/>
                  <p:cNvSpPr/>
                  <p:nvPr/>
                </p:nvSpPr>
                <p:spPr>
                  <a:xfrm flipH="1">
                    <a:off x="13298" y="6761"/>
                    <a:ext cx="407" cy="1876"/>
                  </a:xfrm>
                  <a:prstGeom prst="line">
                    <a:avLst/>
                  </a:prstGeom>
                  <a:ln w="28575" cap="flat" cmpd="sng">
                    <a:solidFill>
                      <a:schemeClr val="accent2"/>
                    </a:solidFill>
                    <a:prstDash val="solid"/>
                    <a:round/>
                    <a:headEnd type="none" w="med" len="med"/>
                    <a:tailEnd type="none" w="med" len="med"/>
                  </a:ln>
                </p:spPr>
              </p:sp>
            </p:grpSp>
          </p:grpSp>
          <p:sp>
            <p:nvSpPr>
              <p:cNvPr id="48" name="圆角矩形 47"/>
              <p:cNvSpPr/>
              <p:nvPr/>
            </p:nvSpPr>
            <p:spPr>
              <a:xfrm>
                <a:off x="10734" y="3018"/>
                <a:ext cx="7711" cy="4990"/>
              </a:xfrm>
              <a:prstGeom prst="roundRect">
                <a:avLst/>
              </a:prstGeom>
              <a:noFill/>
              <a:ln w="12700" cap="flat" cmpd="sng" algn="ctr">
                <a:solidFill>
                  <a:schemeClr val="accent1">
                    <a:shade val="50000"/>
                  </a:schemeClr>
                </a:solidFill>
                <a:prstDash val="sys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0" name="Line 17"/>
            <p:cNvSpPr/>
            <p:nvPr/>
          </p:nvSpPr>
          <p:spPr>
            <a:xfrm flipH="1" flipV="1">
              <a:off x="13247" y="4299"/>
              <a:ext cx="1499" cy="708"/>
            </a:xfrm>
            <a:prstGeom prst="line">
              <a:avLst/>
            </a:prstGeom>
            <a:ln w="28575" cap="flat" cmpd="sng">
              <a:solidFill>
                <a:schemeClr val="accent2"/>
              </a:solidFill>
              <a:prstDash val="solid"/>
              <a:round/>
              <a:headEnd type="none" w="med" len="med"/>
              <a:tailEnd type="none" w="med" len="med"/>
            </a:ln>
          </p:spPr>
        </p:sp>
      </p:grpSp>
      <p:grpSp>
        <p:nvGrpSpPr>
          <p:cNvPr id="52" name="组合 51"/>
          <p:cNvGrpSpPr/>
          <p:nvPr/>
        </p:nvGrpSpPr>
        <p:grpSpPr>
          <a:xfrm>
            <a:off x="538163" y="3398838"/>
            <a:ext cx="2743200" cy="2104067"/>
            <a:chOff x="4923" y="5743"/>
            <a:chExt cx="4320" cy="3313"/>
          </a:xfrm>
        </p:grpSpPr>
        <p:sp>
          <p:nvSpPr>
            <p:cNvPr id="96266" name="Line 50"/>
            <p:cNvSpPr/>
            <p:nvPr/>
          </p:nvSpPr>
          <p:spPr>
            <a:xfrm>
              <a:off x="5260" y="7558"/>
              <a:ext cx="53" cy="825"/>
            </a:xfrm>
            <a:prstGeom prst="line">
              <a:avLst/>
            </a:prstGeom>
            <a:ln w="28575" cap="flat" cmpd="sng">
              <a:solidFill>
                <a:schemeClr val="accent2"/>
              </a:solidFill>
              <a:prstDash val="solid"/>
              <a:round/>
              <a:headEnd type="none" w="med" len="med"/>
              <a:tailEnd type="none" w="med" len="med"/>
            </a:ln>
          </p:spPr>
        </p:sp>
        <p:sp>
          <p:nvSpPr>
            <p:cNvPr id="96267" name="Line 51"/>
            <p:cNvSpPr/>
            <p:nvPr/>
          </p:nvSpPr>
          <p:spPr>
            <a:xfrm flipH="1">
              <a:off x="8729" y="7663"/>
              <a:ext cx="34" cy="720"/>
            </a:xfrm>
            <a:prstGeom prst="line">
              <a:avLst/>
            </a:prstGeom>
            <a:ln w="28575" cap="flat" cmpd="sng">
              <a:solidFill>
                <a:schemeClr val="accent2"/>
              </a:solidFill>
              <a:prstDash val="solid"/>
              <a:round/>
              <a:headEnd type="none" w="med" len="med"/>
              <a:tailEnd type="none" w="med" len="med"/>
            </a:ln>
          </p:spPr>
        </p:sp>
        <p:sp>
          <p:nvSpPr>
            <p:cNvPr id="96268" name="Line 52"/>
            <p:cNvSpPr/>
            <p:nvPr/>
          </p:nvSpPr>
          <p:spPr>
            <a:xfrm>
              <a:off x="7323" y="6343"/>
              <a:ext cx="1440" cy="840"/>
            </a:xfrm>
            <a:prstGeom prst="line">
              <a:avLst/>
            </a:prstGeom>
            <a:ln w="28575" cap="flat" cmpd="sng">
              <a:solidFill>
                <a:schemeClr val="accent2"/>
              </a:solidFill>
              <a:prstDash val="solid"/>
              <a:round/>
              <a:headEnd type="none" w="med" len="med"/>
              <a:tailEnd type="none" w="med" len="med"/>
            </a:ln>
          </p:spPr>
        </p:sp>
        <p:sp>
          <p:nvSpPr>
            <p:cNvPr id="96269" name="Line 53"/>
            <p:cNvSpPr/>
            <p:nvPr/>
          </p:nvSpPr>
          <p:spPr>
            <a:xfrm>
              <a:off x="7203" y="6463"/>
              <a:ext cx="360" cy="600"/>
            </a:xfrm>
            <a:prstGeom prst="line">
              <a:avLst/>
            </a:prstGeom>
            <a:ln w="28575" cap="flat" cmpd="sng">
              <a:solidFill>
                <a:schemeClr val="accent2"/>
              </a:solidFill>
              <a:prstDash val="solid"/>
              <a:round/>
              <a:headEnd type="none" w="med" len="med"/>
              <a:tailEnd type="none" w="med" len="med"/>
            </a:ln>
          </p:spPr>
        </p:sp>
        <p:sp>
          <p:nvSpPr>
            <p:cNvPr id="96270" name="Line 54"/>
            <p:cNvSpPr/>
            <p:nvPr/>
          </p:nvSpPr>
          <p:spPr>
            <a:xfrm flipH="1">
              <a:off x="6603" y="6463"/>
              <a:ext cx="360" cy="600"/>
            </a:xfrm>
            <a:prstGeom prst="line">
              <a:avLst/>
            </a:prstGeom>
            <a:ln w="28575" cap="flat" cmpd="sng">
              <a:solidFill>
                <a:schemeClr val="accent2"/>
              </a:solidFill>
              <a:prstDash val="solid"/>
              <a:round/>
              <a:headEnd type="none" w="med" len="med"/>
              <a:tailEnd type="none" w="med" len="med"/>
            </a:ln>
          </p:spPr>
        </p:sp>
        <p:sp>
          <p:nvSpPr>
            <p:cNvPr id="96271" name="Line 55"/>
            <p:cNvSpPr/>
            <p:nvPr/>
          </p:nvSpPr>
          <p:spPr>
            <a:xfrm flipH="1">
              <a:off x="5523" y="6343"/>
              <a:ext cx="1320" cy="840"/>
            </a:xfrm>
            <a:prstGeom prst="line">
              <a:avLst/>
            </a:prstGeom>
            <a:ln w="28575" cap="flat" cmpd="sng">
              <a:solidFill>
                <a:schemeClr val="accent2"/>
              </a:solidFill>
              <a:prstDash val="solid"/>
              <a:round/>
              <a:headEnd type="none" w="med" len="med"/>
              <a:tailEnd type="none" w="med" len="med"/>
            </a:ln>
          </p:spPr>
        </p:sp>
        <p:sp>
          <p:nvSpPr>
            <p:cNvPr id="884792" name="Oval 56" descr="粉色砂纸"/>
            <p:cNvSpPr>
              <a:spLocks noChangeArrowheads="1"/>
            </p:cNvSpPr>
            <p:nvPr/>
          </p:nvSpPr>
          <p:spPr bwMode="auto">
            <a:xfrm>
              <a:off x="6723" y="578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4793" name="Oval 57" descr="粉色砂纸"/>
            <p:cNvSpPr>
              <a:spLocks noChangeArrowheads="1"/>
            </p:cNvSpPr>
            <p:nvPr/>
          </p:nvSpPr>
          <p:spPr bwMode="auto">
            <a:xfrm>
              <a:off x="8523" y="698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4794" name="Oval 58" descr="粉色砂纸"/>
            <p:cNvSpPr>
              <a:spLocks noChangeArrowheads="1"/>
            </p:cNvSpPr>
            <p:nvPr/>
          </p:nvSpPr>
          <p:spPr bwMode="auto">
            <a:xfrm>
              <a:off x="7323" y="7008"/>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4795" name="Oval 59" descr="粉色砂纸"/>
            <p:cNvSpPr>
              <a:spLocks noChangeArrowheads="1"/>
            </p:cNvSpPr>
            <p:nvPr/>
          </p:nvSpPr>
          <p:spPr bwMode="auto">
            <a:xfrm>
              <a:off x="4965" y="8234"/>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4796" name="Oval 60" descr="粉色砂纸"/>
            <p:cNvSpPr>
              <a:spLocks noChangeArrowheads="1"/>
            </p:cNvSpPr>
            <p:nvPr/>
          </p:nvSpPr>
          <p:spPr bwMode="auto">
            <a:xfrm>
              <a:off x="6123" y="696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277" name="Text Box 61"/>
            <p:cNvSpPr txBox="1"/>
            <p:nvPr/>
          </p:nvSpPr>
          <p:spPr>
            <a:xfrm>
              <a:off x="6748" y="5743"/>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A</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6278" name="Text Box 62"/>
            <p:cNvSpPr txBox="1"/>
            <p:nvPr/>
          </p:nvSpPr>
          <p:spPr>
            <a:xfrm>
              <a:off x="6148" y="696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C</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6279" name="Text Box 63"/>
            <p:cNvSpPr txBox="1"/>
            <p:nvPr/>
          </p:nvSpPr>
          <p:spPr>
            <a:xfrm>
              <a:off x="7348" y="696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D</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6280" name="Text Box 64"/>
            <p:cNvSpPr txBox="1"/>
            <p:nvPr/>
          </p:nvSpPr>
          <p:spPr>
            <a:xfrm>
              <a:off x="8580" y="6988"/>
              <a:ext cx="66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E</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4801" name="Oval 65" descr="粉色砂纸"/>
            <p:cNvSpPr>
              <a:spLocks noChangeArrowheads="1"/>
            </p:cNvSpPr>
            <p:nvPr/>
          </p:nvSpPr>
          <p:spPr bwMode="auto">
            <a:xfrm>
              <a:off x="4923" y="696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283" name="Text Box 67"/>
            <p:cNvSpPr txBox="1"/>
            <p:nvPr/>
          </p:nvSpPr>
          <p:spPr>
            <a:xfrm>
              <a:off x="4948" y="6965"/>
              <a:ext cx="692"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B</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96284" name="Text Box 68"/>
            <p:cNvSpPr txBox="1"/>
            <p:nvPr/>
          </p:nvSpPr>
          <p:spPr>
            <a:xfrm>
              <a:off x="5010" y="8234"/>
              <a:ext cx="630"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F</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4806" name="Oval 70" descr="粉色砂纸"/>
            <p:cNvSpPr>
              <a:spLocks noChangeArrowheads="1"/>
            </p:cNvSpPr>
            <p:nvPr/>
          </p:nvSpPr>
          <p:spPr bwMode="auto">
            <a:xfrm>
              <a:off x="8459" y="8285"/>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287" name="Text Box 71"/>
            <p:cNvSpPr txBox="1"/>
            <p:nvPr/>
          </p:nvSpPr>
          <p:spPr>
            <a:xfrm>
              <a:off x="8459" y="8234"/>
              <a:ext cx="724" cy="822"/>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G</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53" name="组合 52"/>
          <p:cNvGrpSpPr/>
          <p:nvPr/>
        </p:nvGrpSpPr>
        <p:grpSpPr>
          <a:xfrm>
            <a:off x="4943475" y="3340735"/>
            <a:ext cx="535305" cy="1404620"/>
            <a:chOff x="7701" y="5306"/>
            <a:chExt cx="843" cy="2212"/>
          </a:xfrm>
        </p:grpSpPr>
        <p:sp>
          <p:nvSpPr>
            <p:cNvPr id="54" name="Line 9"/>
            <p:cNvSpPr/>
            <p:nvPr/>
          </p:nvSpPr>
          <p:spPr>
            <a:xfrm flipH="1">
              <a:off x="8096" y="6062"/>
              <a:ext cx="11" cy="682"/>
            </a:xfrm>
            <a:prstGeom prst="line">
              <a:avLst/>
            </a:prstGeom>
            <a:ln w="28575" cap="flat" cmpd="sng">
              <a:solidFill>
                <a:schemeClr val="accent2"/>
              </a:solidFill>
              <a:prstDash val="solid"/>
              <a:round/>
              <a:headEnd type="none" w="med" len="med"/>
              <a:tailEnd type="none" w="med" len="med"/>
            </a:ln>
          </p:spPr>
        </p:sp>
        <p:sp>
          <p:nvSpPr>
            <p:cNvPr id="55" name="Oval 34" descr="粉色砂纸"/>
            <p:cNvSpPr>
              <a:spLocks noChangeArrowheads="1"/>
            </p:cNvSpPr>
            <p:nvPr/>
          </p:nvSpPr>
          <p:spPr bwMode="auto">
            <a:xfrm>
              <a:off x="7824" y="6714"/>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Text Box 35"/>
            <p:cNvSpPr txBox="1"/>
            <p:nvPr/>
          </p:nvSpPr>
          <p:spPr>
            <a:xfrm>
              <a:off x="7824" y="6696"/>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N</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57" name="Oval 36" descr="粉色砂纸"/>
            <p:cNvSpPr>
              <a:spLocks noChangeArrowheads="1"/>
            </p:cNvSpPr>
            <p:nvPr/>
          </p:nvSpPr>
          <p:spPr bwMode="auto">
            <a:xfrm>
              <a:off x="7718" y="5381"/>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Text Box 37"/>
            <p:cNvSpPr txBox="1"/>
            <p:nvPr/>
          </p:nvSpPr>
          <p:spPr>
            <a:xfrm>
              <a:off x="7701" y="5306"/>
              <a:ext cx="75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M</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grpSp>
        <p:nvGrpSpPr>
          <p:cNvPr id="59" name="组合 58"/>
          <p:cNvGrpSpPr/>
          <p:nvPr/>
        </p:nvGrpSpPr>
        <p:grpSpPr>
          <a:xfrm>
            <a:off x="3503930" y="3359150"/>
            <a:ext cx="1177290" cy="1435735"/>
            <a:chOff x="6425" y="5173"/>
            <a:chExt cx="1854" cy="2261"/>
          </a:xfrm>
        </p:grpSpPr>
        <p:sp>
          <p:nvSpPr>
            <p:cNvPr id="60" name="Line 5"/>
            <p:cNvSpPr/>
            <p:nvPr/>
          </p:nvSpPr>
          <p:spPr>
            <a:xfrm>
              <a:off x="7409" y="5851"/>
              <a:ext cx="464" cy="759"/>
            </a:xfrm>
            <a:prstGeom prst="line">
              <a:avLst/>
            </a:prstGeom>
            <a:ln w="28575" cap="flat" cmpd="sng">
              <a:solidFill>
                <a:schemeClr val="accent2"/>
              </a:solidFill>
              <a:prstDash val="solid"/>
              <a:round/>
              <a:headEnd type="none" w="med" len="med"/>
              <a:tailEnd type="none" w="med" len="med"/>
            </a:ln>
          </p:spPr>
        </p:sp>
        <p:sp>
          <p:nvSpPr>
            <p:cNvPr id="61" name="Line 8"/>
            <p:cNvSpPr/>
            <p:nvPr/>
          </p:nvSpPr>
          <p:spPr>
            <a:xfrm flipH="1">
              <a:off x="6824" y="5799"/>
              <a:ext cx="321" cy="865"/>
            </a:xfrm>
            <a:prstGeom prst="line">
              <a:avLst/>
            </a:prstGeom>
            <a:ln w="28575" cap="flat" cmpd="sng">
              <a:solidFill>
                <a:schemeClr val="accent2"/>
              </a:solidFill>
              <a:prstDash val="solid"/>
              <a:round/>
              <a:headEnd type="none" w="med" len="med"/>
              <a:tailEnd type="none" w="med" len="med"/>
            </a:ln>
          </p:spPr>
        </p:sp>
        <p:sp>
          <p:nvSpPr>
            <p:cNvPr id="62" name="Oval 28" descr="粉色砂纸"/>
            <p:cNvSpPr>
              <a:spLocks noChangeArrowheads="1"/>
            </p:cNvSpPr>
            <p:nvPr/>
          </p:nvSpPr>
          <p:spPr bwMode="auto">
            <a:xfrm>
              <a:off x="7554" y="6643"/>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Text Box 31"/>
            <p:cNvSpPr txBox="1"/>
            <p:nvPr/>
          </p:nvSpPr>
          <p:spPr>
            <a:xfrm>
              <a:off x="7554" y="6611"/>
              <a:ext cx="725"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O</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64" name="Oval 38" descr="粉色砂纸"/>
            <p:cNvSpPr>
              <a:spLocks noChangeArrowheads="1"/>
            </p:cNvSpPr>
            <p:nvPr/>
          </p:nvSpPr>
          <p:spPr bwMode="auto">
            <a:xfrm>
              <a:off x="6425" y="6534"/>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 name="Text Box 39"/>
            <p:cNvSpPr txBox="1"/>
            <p:nvPr/>
          </p:nvSpPr>
          <p:spPr>
            <a:xfrm>
              <a:off x="6538" y="6502"/>
              <a:ext cx="630"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L</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66" name="Oval 40" descr="粉色砂纸"/>
            <p:cNvSpPr>
              <a:spLocks noChangeArrowheads="1"/>
            </p:cNvSpPr>
            <p:nvPr/>
          </p:nvSpPr>
          <p:spPr bwMode="auto">
            <a:xfrm>
              <a:off x="6987" y="5196"/>
              <a:ext cx="720" cy="720"/>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Text Box 41"/>
            <p:cNvSpPr txBox="1"/>
            <p:nvPr/>
          </p:nvSpPr>
          <p:spPr>
            <a:xfrm>
              <a:off x="7100" y="5173"/>
              <a:ext cx="693" cy="823"/>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K</a:t>
              </a:r>
              <a:endParaRPr lang="en-US" altLang="zh-CN" sz="2400" dirty="0">
                <a:solidFill>
                  <a:schemeClr val="hlink"/>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对于一个非连通图，使用孩子兄弟表示法，以孩子兄弟链表为森林的存储结构，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生成森林的算法，参考课本算法</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7.7</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和</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7.8</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图的</a:t>
            </a:r>
            <a:r>
              <a:rPr lang="zh-CN" altLang="en-US">
                <a:latin typeface="楷体" panose="02010609060101010101" charset="-122"/>
                <a:ea typeface="楷体" panose="02010609060101010101" charset="-122"/>
                <a:cs typeface="楷体" panose="02010609060101010101" charset="-122"/>
                <a:sym typeface="+mn-ea"/>
              </a:rPr>
              <a:t>连通</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nvGraphicFramePr>
        <p:xfrm>
          <a:off x="263525" y="2060575"/>
          <a:ext cx="3733165" cy="4284345"/>
        </p:xfrm>
        <a:graphic>
          <a:graphicData uri="http://schemas.openxmlformats.org/presentationml/2006/ole">
            <mc:AlternateContent xmlns:mc="http://schemas.openxmlformats.org/markup-compatibility/2006">
              <mc:Choice xmlns:v="urn:schemas-microsoft-com:vml" Requires="v">
                <p:oleObj spid="_x0000_s6" name="" r:id="rId1" imgW="3933825" imgH="4200525" progId="Paint.Picture">
                  <p:embed/>
                </p:oleObj>
              </mc:Choice>
              <mc:Fallback>
                <p:oleObj name="" r:id="rId1" imgW="3933825" imgH="4200525" progId="Paint.Picture">
                  <p:embed/>
                  <p:pic>
                    <p:nvPicPr>
                      <p:cNvPr id="0" name="图片 5"/>
                      <p:cNvPicPr/>
                      <p:nvPr/>
                    </p:nvPicPr>
                    <p:blipFill>
                      <a:blip r:embed="rId2"/>
                      <a:stretch>
                        <a:fillRect/>
                      </a:stretch>
                    </p:blipFill>
                    <p:spPr>
                      <a:xfrm>
                        <a:off x="263525" y="2060575"/>
                        <a:ext cx="3733165" cy="4284345"/>
                      </a:xfrm>
                      <a:prstGeom prst="rect">
                        <a:avLst/>
                      </a:prstGeom>
                    </p:spPr>
                  </p:pic>
                </p:oleObj>
              </mc:Fallback>
            </mc:AlternateContent>
          </a:graphicData>
        </a:graphic>
      </p:graphicFrame>
      <p:pic>
        <p:nvPicPr>
          <p:cNvPr id="8" name="图片 7"/>
          <p:cNvPicPr>
            <a:picLocks noChangeAspect="1"/>
          </p:cNvPicPr>
          <p:nvPr/>
        </p:nvPicPr>
        <p:blipFill>
          <a:blip r:embed="rId3"/>
          <a:stretch>
            <a:fillRect/>
          </a:stretch>
        </p:blipFill>
        <p:spPr>
          <a:xfrm>
            <a:off x="4511675" y="2060575"/>
            <a:ext cx="7369175" cy="44138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7035" y="836295"/>
            <a:ext cx="11087735" cy="2601595"/>
          </a:xfrm>
        </p:spPr>
        <p:txBody>
          <a:bodyPr/>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连通的带权</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无向图称为连通网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最小生成树(Minimum Cost Spanning Tree)是代价最小的连通网的生成树，即该生成树上的边的权值和最小</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最小生成树的性质：</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必须使用且仅使用连通网中的n-1条边来联结网络中的n个顶点；</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不能使用产生回路的边；</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各边上的权值的总和达到最小</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图的</a:t>
            </a:r>
            <a:r>
              <a:rPr lang="zh-CN" altLang="en-US">
                <a:latin typeface="楷体" panose="02010609060101010101" charset="-122"/>
                <a:ea typeface="楷体" panose="02010609060101010101" charset="-122"/>
                <a:cs typeface="楷体" panose="02010609060101010101" charset="-122"/>
                <a:sym typeface="+mn-ea"/>
              </a:rPr>
              <a:t>连通</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最小生成树在连通网场景中应用广泛，例如</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在n个城市之间建立通信网络，如何建立成本最小的网络</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个城市之间建立公路网络，如何建立成本最小的网络</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应用场景：“村村通”，我国系统工程，全国行政村</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互通：公路、电力、生活和饮用水、电话网、有线电视网、互联网等等</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村村通公路，村村通水气电，村村通5G，村村通宽带</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2025年全国基本实现村村通</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7103745" y="3789045"/>
            <a:ext cx="4061460" cy="24784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最小生成树算法——普里姆(Prim)算法</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假设N=(V,E)是连通网</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TE是N上最小生成树中边的集合</a:t>
            </a:r>
            <a:endParaRPr lang="zh-CN" altLang="en-US" sz="2400" b="0" dirty="0">
              <a:latin typeface="黑体" panose="02010609060101010101" pitchFamily="2" charset="-122"/>
              <a:ea typeface="黑体" panose="02010609060101010101" pitchFamily="2" charset="-122"/>
              <a:cs typeface="+mn-ea"/>
            </a:endParaRPr>
          </a:p>
          <a:p>
            <a:pPr marL="609600" lvl="0" indent="-609600" eaLnBrk="1" latinLnBrk="0" hangingPunct="1">
              <a:spcBef>
                <a:spcPts val="0"/>
              </a:spcBef>
              <a:buNone/>
            </a:pPr>
            <a:r>
              <a:rPr lang="en-US" altLang="zh-CN" sz="2400" dirty="0">
                <a:latin typeface="黑体" panose="02010609060101010101" pitchFamily="2" charset="-122"/>
                <a:ea typeface="黑体" panose="02010609060101010101" pitchFamily="2" charset="-122"/>
                <a:sym typeface="+mn-ea"/>
              </a:rPr>
              <a:t>	1.U={u</a:t>
            </a:r>
            <a:r>
              <a:rPr lang="en-US" altLang="zh-CN" sz="2400" baseline="-25000" dirty="0">
                <a:latin typeface="黑体" panose="02010609060101010101" pitchFamily="2" charset="-122"/>
                <a:ea typeface="黑体" panose="02010609060101010101" pitchFamily="2" charset="-122"/>
                <a:sym typeface="+mn-ea"/>
              </a:rPr>
              <a:t>0</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(u</a:t>
            </a:r>
            <a:r>
              <a:rPr lang="en-US" altLang="zh-CN" sz="2400" baseline="-25000" dirty="0">
                <a:latin typeface="黑体" panose="02010609060101010101" pitchFamily="2" charset="-122"/>
                <a:ea typeface="黑体" panose="02010609060101010101" pitchFamily="2" charset="-122"/>
                <a:sym typeface="+mn-ea"/>
              </a:rPr>
              <a:t>0</a:t>
            </a:r>
            <a:r>
              <a:rPr lang="en-US" altLang="zh-CN" sz="2400" dirty="0">
                <a:latin typeface="黑体" panose="02010609060101010101" pitchFamily="2" charset="-122"/>
                <a:ea typeface="黑体" panose="02010609060101010101" pitchFamily="2" charset="-122"/>
                <a:sym typeface="Symbol" panose="05050102010706020507" pitchFamily="18" charset="2"/>
              </a:rPr>
              <a:t>V), TE={}</a:t>
            </a:r>
            <a:endParaRPr lang="en-US" altLang="zh-CN" sz="2400" b="0" dirty="0">
              <a:latin typeface="黑体" panose="02010609060101010101" pitchFamily="2" charset="-122"/>
              <a:ea typeface="黑体" panose="02010609060101010101" pitchFamily="2" charset="-122"/>
              <a:sym typeface="Symbol" panose="05050102010706020507" pitchFamily="18" charset="2"/>
            </a:endParaRPr>
          </a:p>
          <a:p>
            <a:pPr marL="609600" lvl="0" indent="-609600" eaLnBrk="1" latinLnBrk="0" hangingPunct="1">
              <a:spcBef>
                <a:spcPts val="0"/>
              </a:spcBef>
              <a:buNone/>
            </a:pPr>
            <a:r>
              <a:rPr lang="en-US" altLang="zh-CN" sz="2400" dirty="0">
                <a:latin typeface="黑体" panose="02010609060101010101" pitchFamily="2" charset="-122"/>
                <a:ea typeface="黑体" panose="02010609060101010101" pitchFamily="2" charset="-122"/>
                <a:sym typeface="Symbol" panose="05050102010706020507" pitchFamily="18" charset="2"/>
              </a:rPr>
              <a:t>	2.</a:t>
            </a:r>
            <a:r>
              <a:rPr lang="zh-CN" altLang="en-US" sz="2400" dirty="0">
                <a:latin typeface="黑体" panose="02010609060101010101" pitchFamily="2" charset="-122"/>
                <a:ea typeface="黑体" panose="02010609060101010101" pitchFamily="2" charset="-122"/>
                <a:sym typeface="Symbol" panose="05050102010706020507" pitchFamily="18" charset="2"/>
              </a:rPr>
              <a:t>在所有</a:t>
            </a:r>
            <a:r>
              <a:rPr lang="en-US" altLang="zh-CN" sz="2400" dirty="0">
                <a:latin typeface="黑体" panose="02010609060101010101" pitchFamily="2" charset="-122"/>
                <a:ea typeface="黑体" panose="02010609060101010101" pitchFamily="2" charset="-122"/>
                <a:sym typeface="Symbol" panose="05050102010706020507" pitchFamily="18" charset="2"/>
              </a:rPr>
              <a:t>uU,vV-U</a:t>
            </a:r>
            <a:r>
              <a:rPr lang="zh-CN" altLang="en-US" sz="2400" dirty="0">
                <a:latin typeface="黑体" panose="02010609060101010101" pitchFamily="2" charset="-122"/>
                <a:ea typeface="黑体" panose="02010609060101010101" pitchFamily="2" charset="-122"/>
                <a:sym typeface="Symbol" panose="05050102010706020507" pitchFamily="18" charset="2"/>
              </a:rPr>
              <a:t>的边</a:t>
            </a:r>
            <a:r>
              <a:rPr lang="en-US" altLang="zh-CN" sz="2400" dirty="0">
                <a:latin typeface="黑体" panose="02010609060101010101" pitchFamily="2" charset="-122"/>
                <a:ea typeface="黑体" panose="02010609060101010101" pitchFamily="2" charset="-122"/>
                <a:sym typeface="Symbol" panose="05050102010706020507" pitchFamily="18" charset="2"/>
              </a:rPr>
              <a:t>(u,v)E</a:t>
            </a:r>
            <a:r>
              <a:rPr lang="zh-CN" altLang="en-US" sz="2400" dirty="0">
                <a:latin typeface="黑体" panose="02010609060101010101" pitchFamily="2" charset="-122"/>
                <a:ea typeface="黑体" panose="02010609060101010101" pitchFamily="2" charset="-122"/>
                <a:sym typeface="Symbol" panose="05050102010706020507" pitchFamily="18" charset="2"/>
              </a:rPr>
              <a:t>中找一条代价最小的边</a:t>
            </a:r>
            <a:r>
              <a:rPr lang="en-US" altLang="zh-CN" sz="2400" dirty="0">
                <a:latin typeface="黑体" panose="02010609060101010101" pitchFamily="2" charset="-122"/>
                <a:ea typeface="黑体" panose="02010609060101010101" pitchFamily="2" charset="-122"/>
                <a:sym typeface="Symbol" panose="05050102010706020507" pitchFamily="18" charset="2"/>
              </a:rPr>
              <a:t>(</a:t>
            </a:r>
            <a:r>
              <a:rPr lang="en-US" altLang="zh-CN" sz="2400" dirty="0">
                <a:latin typeface="黑体" panose="02010609060101010101" pitchFamily="2" charset="-122"/>
                <a:ea typeface="黑体" panose="02010609060101010101" pitchFamily="2" charset="-122"/>
                <a:sym typeface="+mn-ea"/>
              </a:rPr>
              <a:t>u,v</a:t>
            </a:r>
            <a:r>
              <a:rPr lang="en-US" altLang="zh-CN" sz="2400" baseline="-25000" dirty="0">
                <a:latin typeface="黑体" panose="02010609060101010101" pitchFamily="2" charset="-122"/>
                <a:ea typeface="黑体" panose="02010609060101010101" pitchFamily="2" charset="-122"/>
                <a:sym typeface="+mn-ea"/>
              </a:rPr>
              <a:t>0</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并入集合</a:t>
            </a:r>
            <a:r>
              <a:rPr lang="en-US" altLang="zh-CN" sz="2400" dirty="0">
                <a:latin typeface="黑体" panose="02010609060101010101" pitchFamily="2" charset="-122"/>
                <a:ea typeface="黑体" panose="02010609060101010101" pitchFamily="2" charset="-122"/>
                <a:sym typeface="+mn-ea"/>
              </a:rPr>
              <a:t>TE</a:t>
            </a:r>
            <a:r>
              <a:rPr lang="zh-CN" altLang="en-US" sz="2400" dirty="0">
                <a:latin typeface="黑体" panose="02010609060101010101" pitchFamily="2" charset="-122"/>
                <a:ea typeface="黑体" panose="02010609060101010101" pitchFamily="2" charset="-122"/>
                <a:sym typeface="+mn-ea"/>
              </a:rPr>
              <a:t>，同时</a:t>
            </a:r>
            <a:r>
              <a:rPr lang="en-US" altLang="zh-CN" sz="2400" dirty="0">
                <a:latin typeface="黑体" panose="02010609060101010101" pitchFamily="2" charset="-122"/>
                <a:ea typeface="黑体" panose="02010609060101010101" pitchFamily="2" charset="-122"/>
                <a:sym typeface="+mn-ea"/>
              </a:rPr>
              <a:t>v</a:t>
            </a:r>
            <a:r>
              <a:rPr lang="en-US" altLang="zh-CN" sz="2400" baseline="-25000" dirty="0">
                <a:latin typeface="黑体" panose="02010609060101010101" pitchFamily="2" charset="-122"/>
                <a:ea typeface="黑体" panose="02010609060101010101" pitchFamily="2" charset="-122"/>
                <a:sym typeface="+mn-ea"/>
              </a:rPr>
              <a:t>0</a:t>
            </a:r>
            <a:r>
              <a:rPr lang="zh-CN" altLang="en-US" sz="2400" dirty="0">
                <a:latin typeface="黑体" panose="02010609060101010101" pitchFamily="2" charset="-122"/>
                <a:ea typeface="黑体" panose="02010609060101010101" pitchFamily="2" charset="-122"/>
                <a:sym typeface="+mn-ea"/>
              </a:rPr>
              <a:t>并入</a:t>
            </a:r>
            <a:r>
              <a:rPr lang="en-US" altLang="zh-CN" sz="2400" dirty="0">
                <a:latin typeface="黑体" panose="02010609060101010101" pitchFamily="2" charset="-122"/>
                <a:ea typeface="黑体" panose="02010609060101010101" pitchFamily="2" charset="-122"/>
                <a:sym typeface="+mn-ea"/>
              </a:rPr>
              <a:t>U</a:t>
            </a:r>
            <a:endParaRPr lang="en-US" altLang="zh-CN" sz="2400" b="0" dirty="0">
              <a:latin typeface="黑体" panose="02010609060101010101" pitchFamily="2" charset="-122"/>
              <a:ea typeface="黑体" panose="02010609060101010101" pitchFamily="2" charset="-122"/>
            </a:endParaRPr>
          </a:p>
          <a:p>
            <a:pPr marL="609600" lvl="0" indent="-609600" eaLnBrk="1" latinLnBrk="0" hangingPunct="1">
              <a:spcBef>
                <a:spcPts val="0"/>
              </a:spcBef>
              <a:buNone/>
            </a:pPr>
            <a:r>
              <a:rPr lang="en-US" altLang="zh-CN" sz="2400" dirty="0">
                <a:latin typeface="黑体" panose="02010609060101010101" pitchFamily="2" charset="-122"/>
                <a:ea typeface="黑体" panose="02010609060101010101" pitchFamily="2" charset="-122"/>
                <a:sym typeface="+mn-ea"/>
              </a:rPr>
              <a:t>	3.</a:t>
            </a:r>
            <a:r>
              <a:rPr lang="zh-CN" altLang="en-US" sz="2400" dirty="0">
                <a:latin typeface="黑体" panose="02010609060101010101" pitchFamily="2" charset="-122"/>
                <a:ea typeface="黑体" panose="02010609060101010101" pitchFamily="2" charset="-122"/>
                <a:sym typeface="+mn-ea"/>
              </a:rPr>
              <a:t>重复</a:t>
            </a:r>
            <a:r>
              <a:rPr lang="en-US" altLang="zh-CN" sz="2400" dirty="0">
                <a:latin typeface="黑体" panose="02010609060101010101" pitchFamily="2" charset="-122"/>
                <a:ea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sym typeface="+mn-ea"/>
              </a:rPr>
              <a:t>，直到</a:t>
            </a:r>
            <a:r>
              <a:rPr lang="en-US" altLang="zh-CN" sz="2400" dirty="0">
                <a:latin typeface="黑体" panose="02010609060101010101" pitchFamily="2" charset="-122"/>
                <a:ea typeface="黑体" panose="02010609060101010101" pitchFamily="2" charset="-122"/>
                <a:sym typeface="+mn-ea"/>
              </a:rPr>
              <a:t>U=V</a:t>
            </a:r>
            <a:endParaRPr lang="en-US" altLang="zh-CN" sz="2400" b="0" dirty="0">
              <a:latin typeface="黑体" panose="02010609060101010101" pitchFamily="2" charset="-122"/>
              <a:ea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普里姆算法示例</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0368" name="Group 15"/>
          <p:cNvGrpSpPr/>
          <p:nvPr/>
        </p:nvGrpSpPr>
        <p:grpSpPr>
          <a:xfrm>
            <a:off x="7068185" y="4280535"/>
            <a:ext cx="2128838" cy="1803401"/>
            <a:chOff x="3519" y="3049"/>
            <a:chExt cx="1341" cy="1136"/>
          </a:xfrm>
        </p:grpSpPr>
        <p:sp>
          <p:nvSpPr>
            <p:cNvPr id="100369" name="Line 16"/>
            <p:cNvSpPr/>
            <p:nvPr/>
          </p:nvSpPr>
          <p:spPr>
            <a:xfrm>
              <a:off x="4476" y="3204"/>
              <a:ext cx="221" cy="311"/>
            </a:xfrm>
            <a:prstGeom prst="line">
              <a:avLst/>
            </a:prstGeom>
            <a:ln w="28575" cap="flat" cmpd="sng">
              <a:solidFill>
                <a:schemeClr val="tx1"/>
              </a:solidFill>
              <a:prstDash val="solid"/>
              <a:round/>
              <a:headEnd type="none" w="med" len="med"/>
              <a:tailEnd type="none" w="med" len="med"/>
            </a:ln>
          </p:spPr>
        </p:sp>
        <p:sp>
          <p:nvSpPr>
            <p:cNvPr id="100370" name="Line 17"/>
            <p:cNvSpPr/>
            <p:nvPr/>
          </p:nvSpPr>
          <p:spPr>
            <a:xfrm>
              <a:off x="3924" y="3920"/>
              <a:ext cx="552" cy="0"/>
            </a:xfrm>
            <a:prstGeom prst="line">
              <a:avLst/>
            </a:prstGeom>
            <a:ln w="28575" cap="flat" cmpd="sng">
              <a:solidFill>
                <a:schemeClr val="tx1"/>
              </a:solidFill>
              <a:prstDash val="solid"/>
              <a:round/>
              <a:headEnd type="none" w="med" len="med"/>
              <a:tailEnd type="none" w="med" len="med"/>
            </a:ln>
          </p:spPr>
        </p:sp>
        <p:sp>
          <p:nvSpPr>
            <p:cNvPr id="100371" name="Line 18"/>
            <p:cNvSpPr/>
            <p:nvPr/>
          </p:nvSpPr>
          <p:spPr>
            <a:xfrm flipH="1">
              <a:off x="4476" y="3577"/>
              <a:ext cx="221" cy="343"/>
            </a:xfrm>
            <a:prstGeom prst="line">
              <a:avLst/>
            </a:prstGeom>
            <a:ln w="28575" cap="flat" cmpd="sng">
              <a:solidFill>
                <a:schemeClr val="tx1"/>
              </a:solidFill>
              <a:prstDash val="solid"/>
              <a:round/>
              <a:headEnd type="none" w="med" len="med"/>
              <a:tailEnd type="none" w="med" len="med"/>
            </a:ln>
          </p:spPr>
        </p:sp>
        <p:sp>
          <p:nvSpPr>
            <p:cNvPr id="100372" name="Line 19"/>
            <p:cNvSpPr/>
            <p:nvPr/>
          </p:nvSpPr>
          <p:spPr>
            <a:xfrm flipV="1">
              <a:off x="4181" y="3142"/>
              <a:ext cx="258" cy="404"/>
            </a:xfrm>
            <a:prstGeom prst="line">
              <a:avLst/>
            </a:prstGeom>
            <a:ln w="28575" cap="flat" cmpd="sng">
              <a:solidFill>
                <a:schemeClr val="tx1"/>
              </a:solidFill>
              <a:prstDash val="solid"/>
              <a:round/>
              <a:headEnd type="none" w="med" len="med"/>
              <a:tailEnd type="none" w="med" len="med"/>
            </a:ln>
          </p:spPr>
        </p:sp>
        <p:sp>
          <p:nvSpPr>
            <p:cNvPr id="100373" name="Line 20"/>
            <p:cNvSpPr/>
            <p:nvPr/>
          </p:nvSpPr>
          <p:spPr>
            <a:xfrm>
              <a:off x="3666" y="3577"/>
              <a:ext cx="221" cy="343"/>
            </a:xfrm>
            <a:prstGeom prst="line">
              <a:avLst/>
            </a:prstGeom>
            <a:ln w="28575" cap="flat" cmpd="sng">
              <a:solidFill>
                <a:schemeClr val="tx1"/>
              </a:solidFill>
              <a:prstDash val="solid"/>
              <a:round/>
              <a:headEnd type="none" w="med" len="med"/>
              <a:tailEnd type="none" w="med" len="med"/>
            </a:ln>
          </p:spPr>
        </p:sp>
        <p:sp>
          <p:nvSpPr>
            <p:cNvPr id="100374" name="Line 21"/>
            <p:cNvSpPr/>
            <p:nvPr/>
          </p:nvSpPr>
          <p:spPr>
            <a:xfrm flipH="1">
              <a:off x="3629" y="3173"/>
              <a:ext cx="221" cy="342"/>
            </a:xfrm>
            <a:prstGeom prst="line">
              <a:avLst/>
            </a:prstGeom>
            <a:ln w="28575" cap="flat" cmpd="sng">
              <a:solidFill>
                <a:schemeClr val="tx1"/>
              </a:solidFill>
              <a:prstDash val="solid"/>
              <a:round/>
              <a:headEnd type="none" w="med" len="med"/>
              <a:tailEnd type="none" w="med" len="med"/>
            </a:ln>
          </p:spPr>
        </p:sp>
        <p:sp>
          <p:nvSpPr>
            <p:cNvPr id="888854" name="Oval 22" descr="羊皮纸"/>
            <p:cNvSpPr>
              <a:spLocks noChangeArrowheads="1"/>
            </p:cNvSpPr>
            <p:nvPr/>
          </p:nvSpPr>
          <p:spPr bwMode="auto">
            <a:xfrm>
              <a:off x="3519" y="3453"/>
              <a:ext cx="220"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55" name="Oval 23" descr="羊皮纸"/>
            <p:cNvSpPr>
              <a:spLocks noChangeArrowheads="1"/>
            </p:cNvSpPr>
            <p:nvPr/>
          </p:nvSpPr>
          <p:spPr bwMode="auto">
            <a:xfrm>
              <a:off x="3776"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56" name="Oval 24" descr="羊皮纸"/>
            <p:cNvSpPr>
              <a:spLocks noChangeArrowheads="1"/>
            </p:cNvSpPr>
            <p:nvPr/>
          </p:nvSpPr>
          <p:spPr bwMode="auto">
            <a:xfrm>
              <a:off x="3776"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57" name="Oval 25" descr="羊皮纸"/>
            <p:cNvSpPr>
              <a:spLocks noChangeArrowheads="1"/>
            </p:cNvSpPr>
            <p:nvPr/>
          </p:nvSpPr>
          <p:spPr bwMode="auto">
            <a:xfrm>
              <a:off x="4071"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58" name="Oval 26" descr="羊皮纸"/>
            <p:cNvSpPr>
              <a:spLocks noChangeArrowheads="1"/>
            </p:cNvSpPr>
            <p:nvPr/>
          </p:nvSpPr>
          <p:spPr bwMode="auto">
            <a:xfrm>
              <a:off x="4329"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59" name="Oval 27" descr="羊皮纸"/>
            <p:cNvSpPr>
              <a:spLocks noChangeArrowheads="1"/>
            </p:cNvSpPr>
            <p:nvPr/>
          </p:nvSpPr>
          <p:spPr bwMode="auto">
            <a:xfrm flipH="1">
              <a:off x="4623"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0381" name="Text Box 28"/>
            <p:cNvSpPr txBox="1"/>
            <p:nvPr/>
          </p:nvSpPr>
          <p:spPr>
            <a:xfrm>
              <a:off x="3520" y="3220"/>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82" name="Text Box 29"/>
            <p:cNvSpPr txBox="1"/>
            <p:nvPr/>
          </p:nvSpPr>
          <p:spPr>
            <a:xfrm>
              <a:off x="3520" y="3717"/>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83" name="Text Box 30"/>
            <p:cNvSpPr txBox="1"/>
            <p:nvPr/>
          </p:nvSpPr>
          <p:spPr>
            <a:xfrm>
              <a:off x="4036" y="3251"/>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14</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84" name="Text Box 31"/>
            <p:cNvSpPr txBox="1"/>
            <p:nvPr/>
          </p:nvSpPr>
          <p:spPr>
            <a:xfrm>
              <a:off x="4036" y="393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85" name="Text Box 32"/>
            <p:cNvSpPr txBox="1"/>
            <p:nvPr/>
          </p:nvSpPr>
          <p:spPr>
            <a:xfrm>
              <a:off x="4585" y="3251"/>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16</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86" name="Text Box 33"/>
            <p:cNvSpPr txBox="1"/>
            <p:nvPr/>
          </p:nvSpPr>
          <p:spPr>
            <a:xfrm>
              <a:off x="4583" y="3717"/>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888866" name="Oval 34" descr="羊皮纸"/>
            <p:cNvSpPr>
              <a:spLocks noChangeArrowheads="1"/>
            </p:cNvSpPr>
            <p:nvPr/>
          </p:nvSpPr>
          <p:spPr bwMode="auto">
            <a:xfrm>
              <a:off x="4365"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grpSp>
      <p:grpSp>
        <p:nvGrpSpPr>
          <p:cNvPr id="100388" name="Group 35"/>
          <p:cNvGrpSpPr/>
          <p:nvPr/>
        </p:nvGrpSpPr>
        <p:grpSpPr>
          <a:xfrm>
            <a:off x="3647440" y="2096135"/>
            <a:ext cx="2105025" cy="1531938"/>
            <a:chOff x="3518" y="1773"/>
            <a:chExt cx="1326" cy="965"/>
          </a:xfrm>
        </p:grpSpPr>
        <p:sp>
          <p:nvSpPr>
            <p:cNvPr id="100389" name="Line 36"/>
            <p:cNvSpPr/>
            <p:nvPr/>
          </p:nvSpPr>
          <p:spPr>
            <a:xfrm>
              <a:off x="3629" y="2271"/>
              <a:ext cx="258" cy="342"/>
            </a:xfrm>
            <a:prstGeom prst="line">
              <a:avLst/>
            </a:prstGeom>
            <a:ln w="28575" cap="flat" cmpd="sng">
              <a:solidFill>
                <a:schemeClr val="tx1"/>
              </a:solidFill>
              <a:prstDash val="solid"/>
              <a:round/>
              <a:headEnd type="none" w="med" len="med"/>
              <a:tailEnd type="none" w="med" len="med"/>
            </a:ln>
          </p:spPr>
        </p:sp>
        <p:sp>
          <p:nvSpPr>
            <p:cNvPr id="100390" name="Line 37"/>
            <p:cNvSpPr/>
            <p:nvPr/>
          </p:nvSpPr>
          <p:spPr>
            <a:xfrm flipV="1">
              <a:off x="3629" y="1867"/>
              <a:ext cx="258" cy="404"/>
            </a:xfrm>
            <a:prstGeom prst="line">
              <a:avLst/>
            </a:prstGeom>
            <a:ln w="28575" cap="flat" cmpd="sng">
              <a:solidFill>
                <a:schemeClr val="tx1"/>
              </a:solidFill>
              <a:prstDash val="solid"/>
              <a:round/>
              <a:headEnd type="none" w="med" len="med"/>
              <a:tailEnd type="none" w="med" len="med"/>
            </a:ln>
          </p:spPr>
        </p:sp>
        <p:sp>
          <p:nvSpPr>
            <p:cNvPr id="888870" name="Oval 38" descr="羊皮纸"/>
            <p:cNvSpPr>
              <a:spLocks noChangeArrowheads="1"/>
            </p:cNvSpPr>
            <p:nvPr/>
          </p:nvSpPr>
          <p:spPr bwMode="auto">
            <a:xfrm>
              <a:off x="3519" y="2178"/>
              <a:ext cx="220"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1" name="Oval 39" descr="羊皮纸"/>
            <p:cNvSpPr>
              <a:spLocks noChangeArrowheads="1"/>
            </p:cNvSpPr>
            <p:nvPr/>
          </p:nvSpPr>
          <p:spPr bwMode="auto">
            <a:xfrm>
              <a:off x="3776"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2" name="Oval 40" descr="羊皮纸"/>
            <p:cNvSpPr>
              <a:spLocks noChangeArrowheads="1"/>
            </p:cNvSpPr>
            <p:nvPr/>
          </p:nvSpPr>
          <p:spPr bwMode="auto">
            <a:xfrm>
              <a:off x="3776"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3" name="Oval 41" descr="羊皮纸"/>
            <p:cNvSpPr>
              <a:spLocks noChangeArrowheads="1"/>
            </p:cNvSpPr>
            <p:nvPr/>
          </p:nvSpPr>
          <p:spPr bwMode="auto">
            <a:xfrm>
              <a:off x="4071"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4" name="Oval 42" descr="羊皮纸"/>
            <p:cNvSpPr>
              <a:spLocks noChangeArrowheads="1"/>
            </p:cNvSpPr>
            <p:nvPr/>
          </p:nvSpPr>
          <p:spPr bwMode="auto">
            <a:xfrm>
              <a:off x="4329"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5" name="Oval 43" descr="羊皮纸"/>
            <p:cNvSpPr>
              <a:spLocks noChangeArrowheads="1"/>
            </p:cNvSpPr>
            <p:nvPr/>
          </p:nvSpPr>
          <p:spPr bwMode="auto">
            <a:xfrm>
              <a:off x="4365"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76" name="Oval 44" descr="羊皮纸"/>
            <p:cNvSpPr>
              <a:spLocks noChangeArrowheads="1"/>
            </p:cNvSpPr>
            <p:nvPr/>
          </p:nvSpPr>
          <p:spPr bwMode="auto">
            <a:xfrm flipH="1">
              <a:off x="4623"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0398" name="Text Box 45"/>
            <p:cNvSpPr txBox="1"/>
            <p:nvPr/>
          </p:nvSpPr>
          <p:spPr>
            <a:xfrm>
              <a:off x="3520" y="194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399" name="Text Box 46"/>
            <p:cNvSpPr txBox="1"/>
            <p:nvPr/>
          </p:nvSpPr>
          <p:spPr>
            <a:xfrm>
              <a:off x="3518" y="2436"/>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grpSp>
      <p:grpSp>
        <p:nvGrpSpPr>
          <p:cNvPr id="100400" name="Group 47"/>
          <p:cNvGrpSpPr/>
          <p:nvPr/>
        </p:nvGrpSpPr>
        <p:grpSpPr>
          <a:xfrm>
            <a:off x="6485890" y="2032635"/>
            <a:ext cx="2105025" cy="1795463"/>
            <a:chOff x="720" y="3049"/>
            <a:chExt cx="1326" cy="1131"/>
          </a:xfrm>
        </p:grpSpPr>
        <p:sp>
          <p:nvSpPr>
            <p:cNvPr id="100401" name="Line 48"/>
            <p:cNvSpPr/>
            <p:nvPr/>
          </p:nvSpPr>
          <p:spPr>
            <a:xfrm>
              <a:off x="830" y="3546"/>
              <a:ext cx="258" cy="343"/>
            </a:xfrm>
            <a:prstGeom prst="line">
              <a:avLst/>
            </a:prstGeom>
            <a:ln w="28575" cap="flat" cmpd="sng">
              <a:solidFill>
                <a:schemeClr val="tx1"/>
              </a:solidFill>
              <a:prstDash val="solid"/>
              <a:round/>
              <a:headEnd type="none" w="med" len="med"/>
              <a:tailEnd type="none" w="med" len="med"/>
            </a:ln>
          </p:spPr>
        </p:sp>
        <p:sp>
          <p:nvSpPr>
            <p:cNvPr id="100402" name="Text Box 49"/>
            <p:cNvSpPr txBox="1"/>
            <p:nvPr/>
          </p:nvSpPr>
          <p:spPr>
            <a:xfrm>
              <a:off x="720" y="3712"/>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03" name="Line 50"/>
            <p:cNvSpPr/>
            <p:nvPr/>
          </p:nvSpPr>
          <p:spPr>
            <a:xfrm flipH="1">
              <a:off x="830" y="3173"/>
              <a:ext cx="221" cy="342"/>
            </a:xfrm>
            <a:prstGeom prst="line">
              <a:avLst/>
            </a:prstGeom>
            <a:ln w="28575" cap="flat" cmpd="sng">
              <a:solidFill>
                <a:schemeClr val="tx1"/>
              </a:solidFill>
              <a:prstDash val="solid"/>
              <a:round/>
              <a:headEnd type="none" w="med" len="med"/>
              <a:tailEnd type="none" w="med" len="med"/>
            </a:ln>
          </p:spPr>
        </p:sp>
        <p:sp>
          <p:nvSpPr>
            <p:cNvPr id="888883" name="Oval 51" descr="羊皮纸"/>
            <p:cNvSpPr>
              <a:spLocks noChangeArrowheads="1"/>
            </p:cNvSpPr>
            <p:nvPr/>
          </p:nvSpPr>
          <p:spPr bwMode="auto">
            <a:xfrm>
              <a:off x="720"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4" name="Oval 52" descr="羊皮纸"/>
            <p:cNvSpPr>
              <a:spLocks noChangeArrowheads="1"/>
            </p:cNvSpPr>
            <p:nvPr/>
          </p:nvSpPr>
          <p:spPr bwMode="auto">
            <a:xfrm>
              <a:off x="978"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5" name="Oval 53" descr="羊皮纸"/>
            <p:cNvSpPr>
              <a:spLocks noChangeArrowheads="1"/>
            </p:cNvSpPr>
            <p:nvPr/>
          </p:nvSpPr>
          <p:spPr bwMode="auto">
            <a:xfrm>
              <a:off x="978"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6" name="Oval 54" descr="羊皮纸"/>
            <p:cNvSpPr>
              <a:spLocks noChangeArrowheads="1"/>
            </p:cNvSpPr>
            <p:nvPr/>
          </p:nvSpPr>
          <p:spPr bwMode="auto">
            <a:xfrm>
              <a:off x="1272"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7" name="Oval 55" descr="羊皮纸"/>
            <p:cNvSpPr>
              <a:spLocks noChangeArrowheads="1"/>
            </p:cNvSpPr>
            <p:nvPr/>
          </p:nvSpPr>
          <p:spPr bwMode="auto">
            <a:xfrm>
              <a:off x="1530"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8" name="Oval 56" descr="羊皮纸"/>
            <p:cNvSpPr>
              <a:spLocks noChangeArrowheads="1"/>
            </p:cNvSpPr>
            <p:nvPr/>
          </p:nvSpPr>
          <p:spPr bwMode="auto">
            <a:xfrm>
              <a:off x="1530"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89" name="Oval 57" descr="羊皮纸"/>
            <p:cNvSpPr>
              <a:spLocks noChangeArrowheads="1"/>
            </p:cNvSpPr>
            <p:nvPr/>
          </p:nvSpPr>
          <p:spPr bwMode="auto">
            <a:xfrm flipH="1">
              <a:off x="1825"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0411" name="Text Box 58"/>
            <p:cNvSpPr txBox="1"/>
            <p:nvPr/>
          </p:nvSpPr>
          <p:spPr>
            <a:xfrm>
              <a:off x="720" y="3220"/>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12" name="Line 59"/>
            <p:cNvSpPr/>
            <p:nvPr/>
          </p:nvSpPr>
          <p:spPr>
            <a:xfrm>
              <a:off x="1199" y="3920"/>
              <a:ext cx="331" cy="0"/>
            </a:xfrm>
            <a:prstGeom prst="line">
              <a:avLst/>
            </a:prstGeom>
            <a:ln w="28575" cap="flat" cmpd="sng">
              <a:solidFill>
                <a:schemeClr val="tx1"/>
              </a:solidFill>
              <a:prstDash val="solid"/>
              <a:round/>
              <a:headEnd type="none" w="med" len="med"/>
              <a:tailEnd type="none" w="med" len="med"/>
            </a:ln>
          </p:spPr>
        </p:sp>
        <p:sp>
          <p:nvSpPr>
            <p:cNvPr id="100413" name="Text Box 60"/>
            <p:cNvSpPr txBox="1"/>
            <p:nvPr/>
          </p:nvSpPr>
          <p:spPr>
            <a:xfrm>
              <a:off x="1235" y="3929"/>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dirty="0">
                <a:solidFill>
                  <a:schemeClr val="hlink"/>
                </a:solidFill>
                <a:latin typeface="Times New Roman" panose="02020603050405020304" pitchFamily="18" charset="0"/>
                <a:ea typeface="宋体" panose="02010600030101010101" pitchFamily="2" charset="-122"/>
              </a:endParaRPr>
            </a:p>
          </p:txBody>
        </p:sp>
      </p:grpSp>
      <p:grpSp>
        <p:nvGrpSpPr>
          <p:cNvPr id="100414" name="Group 61"/>
          <p:cNvGrpSpPr/>
          <p:nvPr/>
        </p:nvGrpSpPr>
        <p:grpSpPr>
          <a:xfrm>
            <a:off x="839470" y="4309428"/>
            <a:ext cx="2128838" cy="1803399"/>
            <a:chOff x="2118" y="3049"/>
            <a:chExt cx="1341" cy="1136"/>
          </a:xfrm>
        </p:grpSpPr>
        <p:sp>
          <p:nvSpPr>
            <p:cNvPr id="100415" name="Line 62"/>
            <p:cNvSpPr/>
            <p:nvPr/>
          </p:nvSpPr>
          <p:spPr>
            <a:xfrm>
              <a:off x="2230" y="3546"/>
              <a:ext cx="257" cy="343"/>
            </a:xfrm>
            <a:prstGeom prst="line">
              <a:avLst/>
            </a:prstGeom>
            <a:ln w="28575" cap="flat" cmpd="sng">
              <a:solidFill>
                <a:schemeClr val="tx1"/>
              </a:solidFill>
              <a:prstDash val="solid"/>
              <a:round/>
              <a:headEnd type="none" w="med" len="med"/>
              <a:tailEnd type="none" w="med" len="med"/>
            </a:ln>
          </p:spPr>
        </p:sp>
        <p:sp>
          <p:nvSpPr>
            <p:cNvPr id="100416" name="Text Box 63"/>
            <p:cNvSpPr txBox="1"/>
            <p:nvPr/>
          </p:nvSpPr>
          <p:spPr>
            <a:xfrm>
              <a:off x="2118" y="3712"/>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17" name="Line 64"/>
            <p:cNvSpPr/>
            <p:nvPr/>
          </p:nvSpPr>
          <p:spPr>
            <a:xfrm flipH="1">
              <a:off x="3077" y="3577"/>
              <a:ext cx="221" cy="312"/>
            </a:xfrm>
            <a:prstGeom prst="line">
              <a:avLst/>
            </a:prstGeom>
            <a:ln w="28575" cap="flat" cmpd="sng">
              <a:solidFill>
                <a:schemeClr val="tx1"/>
              </a:solidFill>
              <a:prstDash val="solid"/>
              <a:round/>
              <a:headEnd type="none" w="med" len="med"/>
              <a:tailEnd type="none" w="med" len="med"/>
            </a:ln>
          </p:spPr>
        </p:sp>
        <p:sp>
          <p:nvSpPr>
            <p:cNvPr id="100418" name="Line 65"/>
            <p:cNvSpPr/>
            <p:nvPr/>
          </p:nvSpPr>
          <p:spPr>
            <a:xfrm flipH="1">
              <a:off x="2230" y="3173"/>
              <a:ext cx="221" cy="342"/>
            </a:xfrm>
            <a:prstGeom prst="line">
              <a:avLst/>
            </a:prstGeom>
            <a:ln w="28575" cap="flat" cmpd="sng">
              <a:solidFill>
                <a:schemeClr val="tx1"/>
              </a:solidFill>
              <a:prstDash val="solid"/>
              <a:round/>
              <a:headEnd type="none" w="med" len="med"/>
              <a:tailEnd type="none" w="med" len="med"/>
            </a:ln>
          </p:spPr>
        </p:sp>
        <p:sp>
          <p:nvSpPr>
            <p:cNvPr id="888898" name="Oval 66" descr="羊皮纸"/>
            <p:cNvSpPr>
              <a:spLocks noChangeArrowheads="1"/>
            </p:cNvSpPr>
            <p:nvPr/>
          </p:nvSpPr>
          <p:spPr bwMode="auto">
            <a:xfrm>
              <a:off x="2119"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99" name="Oval 67" descr="羊皮纸"/>
            <p:cNvSpPr>
              <a:spLocks noChangeArrowheads="1"/>
            </p:cNvSpPr>
            <p:nvPr/>
          </p:nvSpPr>
          <p:spPr bwMode="auto">
            <a:xfrm>
              <a:off x="2377"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00" name="Oval 68" descr="羊皮纸"/>
            <p:cNvSpPr>
              <a:spLocks noChangeArrowheads="1"/>
            </p:cNvSpPr>
            <p:nvPr/>
          </p:nvSpPr>
          <p:spPr bwMode="auto">
            <a:xfrm>
              <a:off x="2377"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01" name="Oval 69" descr="羊皮纸"/>
            <p:cNvSpPr>
              <a:spLocks noChangeArrowheads="1"/>
            </p:cNvSpPr>
            <p:nvPr/>
          </p:nvSpPr>
          <p:spPr bwMode="auto">
            <a:xfrm>
              <a:off x="2672"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02" name="Oval 70" descr="羊皮纸"/>
            <p:cNvSpPr>
              <a:spLocks noChangeArrowheads="1"/>
            </p:cNvSpPr>
            <p:nvPr/>
          </p:nvSpPr>
          <p:spPr bwMode="auto">
            <a:xfrm>
              <a:off x="2929"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03" name="Oval 71" descr="羊皮纸"/>
            <p:cNvSpPr>
              <a:spLocks noChangeArrowheads="1"/>
            </p:cNvSpPr>
            <p:nvPr/>
          </p:nvSpPr>
          <p:spPr bwMode="auto">
            <a:xfrm>
              <a:off x="2929"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04" name="Oval 72" descr="羊皮纸"/>
            <p:cNvSpPr>
              <a:spLocks noChangeArrowheads="1"/>
            </p:cNvSpPr>
            <p:nvPr/>
          </p:nvSpPr>
          <p:spPr bwMode="auto">
            <a:xfrm flipH="1">
              <a:off x="3224"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0426" name="Text Box 73"/>
            <p:cNvSpPr txBox="1"/>
            <p:nvPr/>
          </p:nvSpPr>
          <p:spPr>
            <a:xfrm>
              <a:off x="2118" y="3220"/>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27" name="Text Box 74"/>
            <p:cNvSpPr txBox="1"/>
            <p:nvPr/>
          </p:nvSpPr>
          <p:spPr>
            <a:xfrm>
              <a:off x="2635" y="393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28" name="Text Box 75"/>
            <p:cNvSpPr txBox="1"/>
            <p:nvPr/>
          </p:nvSpPr>
          <p:spPr>
            <a:xfrm>
              <a:off x="3184" y="3717"/>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29" name="Line 76"/>
            <p:cNvSpPr/>
            <p:nvPr/>
          </p:nvSpPr>
          <p:spPr>
            <a:xfrm>
              <a:off x="2598" y="3920"/>
              <a:ext cx="331" cy="0"/>
            </a:xfrm>
            <a:prstGeom prst="line">
              <a:avLst/>
            </a:prstGeom>
            <a:ln w="28575" cap="flat" cmpd="sng">
              <a:solidFill>
                <a:schemeClr val="tx1"/>
              </a:solidFill>
              <a:prstDash val="solid"/>
              <a:round/>
              <a:headEnd type="none" w="med" len="med"/>
              <a:tailEnd type="none" w="med" len="med"/>
            </a:ln>
          </p:spPr>
        </p:sp>
      </p:grpSp>
      <p:grpSp>
        <p:nvGrpSpPr>
          <p:cNvPr id="5" name="组合 4"/>
          <p:cNvGrpSpPr/>
          <p:nvPr/>
        </p:nvGrpSpPr>
        <p:grpSpPr>
          <a:xfrm>
            <a:off x="9574530" y="175895"/>
            <a:ext cx="2129790" cy="2272030"/>
            <a:chOff x="3023" y="2793"/>
            <a:chExt cx="3354" cy="3578"/>
          </a:xfrm>
        </p:grpSpPr>
        <p:sp>
          <p:nvSpPr>
            <p:cNvPr id="100367" name="Text Box 14"/>
            <p:cNvSpPr txBox="1"/>
            <p:nvPr/>
          </p:nvSpPr>
          <p:spPr>
            <a:xfrm>
              <a:off x="3815" y="5743"/>
              <a:ext cx="1188" cy="628"/>
            </a:xfrm>
            <a:prstGeom prst="rect">
              <a:avLst/>
            </a:prstGeom>
            <a:noFill/>
            <a:ln w="9525">
              <a:noFill/>
            </a:ln>
          </p:spPr>
          <p:txBody>
            <a:bodyPr wrap="square" anchor="t" anchorCtr="0">
              <a:spAutoFit/>
            </a:bodyPr>
            <a:p>
              <a:r>
                <a:rPr lang="zh-CN" altLang="en-US" sz="2000" dirty="0">
                  <a:latin typeface="Times New Roman" panose="02020603050405020304" pitchFamily="18" charset="0"/>
                  <a:ea typeface="隶书" panose="02010509060101010101" pitchFamily="49" charset="-122"/>
                </a:rPr>
                <a:t>原图     </a:t>
              </a:r>
              <a:endParaRPr lang="en-US" altLang="zh-CN" sz="2000" dirty="0">
                <a:latin typeface="Times New Roman" panose="02020603050405020304" pitchFamily="18" charset="0"/>
                <a:ea typeface="宋体" panose="02010600030101010101" pitchFamily="2" charset="-122"/>
              </a:endParaRPr>
            </a:p>
          </p:txBody>
        </p:sp>
        <p:grpSp>
          <p:nvGrpSpPr>
            <p:cNvPr id="100430" name="Group 77"/>
            <p:cNvGrpSpPr/>
            <p:nvPr/>
          </p:nvGrpSpPr>
          <p:grpSpPr>
            <a:xfrm>
              <a:off x="3023" y="2793"/>
              <a:ext cx="3355" cy="3205"/>
              <a:chOff x="336" y="1632"/>
              <a:chExt cx="1342" cy="1282"/>
            </a:xfrm>
          </p:grpSpPr>
          <p:sp>
            <p:nvSpPr>
              <p:cNvPr id="100431" name="Text Box 78"/>
              <p:cNvSpPr txBox="1"/>
              <p:nvPr/>
            </p:nvSpPr>
            <p:spPr>
              <a:xfrm>
                <a:off x="864" y="1632"/>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28</a:t>
                </a:r>
                <a:endParaRPr lang="en-US" altLang="zh-CN" sz="2000" dirty="0">
                  <a:solidFill>
                    <a:schemeClr val="hlink"/>
                  </a:solidFill>
                  <a:latin typeface="Times New Roman" panose="02020603050405020304" pitchFamily="18" charset="0"/>
                  <a:ea typeface="宋体" panose="02010600030101010101" pitchFamily="2" charset="-122"/>
                </a:endParaRPr>
              </a:p>
            </p:txBody>
          </p:sp>
          <p:grpSp>
            <p:nvGrpSpPr>
              <p:cNvPr id="100432" name="Group 79"/>
              <p:cNvGrpSpPr/>
              <p:nvPr/>
            </p:nvGrpSpPr>
            <p:grpSpPr>
              <a:xfrm>
                <a:off x="336" y="1776"/>
                <a:ext cx="1342" cy="1138"/>
                <a:chOff x="720" y="1773"/>
                <a:chExt cx="1342" cy="1138"/>
              </a:xfrm>
            </p:grpSpPr>
            <p:sp>
              <p:nvSpPr>
                <p:cNvPr id="100433" name="Line 80"/>
                <p:cNvSpPr/>
                <p:nvPr/>
              </p:nvSpPr>
              <p:spPr>
                <a:xfrm>
                  <a:off x="1677" y="1929"/>
                  <a:ext cx="221" cy="311"/>
                </a:xfrm>
                <a:prstGeom prst="line">
                  <a:avLst/>
                </a:prstGeom>
                <a:ln w="28575" cap="flat" cmpd="sng">
                  <a:solidFill>
                    <a:schemeClr val="tx1"/>
                  </a:solidFill>
                  <a:prstDash val="solid"/>
                  <a:round/>
                  <a:headEnd type="none" w="med" len="med"/>
                  <a:tailEnd type="none" w="med" len="med"/>
                </a:ln>
              </p:spPr>
            </p:sp>
            <p:sp>
              <p:nvSpPr>
                <p:cNvPr id="100434" name="Line 81"/>
                <p:cNvSpPr/>
                <p:nvPr/>
              </p:nvSpPr>
              <p:spPr>
                <a:xfrm>
                  <a:off x="1383" y="2271"/>
                  <a:ext cx="221" cy="311"/>
                </a:xfrm>
                <a:prstGeom prst="line">
                  <a:avLst/>
                </a:prstGeom>
                <a:ln w="28575" cap="flat" cmpd="sng">
                  <a:solidFill>
                    <a:schemeClr val="tx1"/>
                  </a:solidFill>
                  <a:prstDash val="solid"/>
                  <a:round/>
                  <a:headEnd type="none" w="med" len="med"/>
                  <a:tailEnd type="none" w="med" len="med"/>
                </a:ln>
              </p:spPr>
            </p:sp>
            <p:sp>
              <p:nvSpPr>
                <p:cNvPr id="100435" name="Line 82"/>
                <p:cNvSpPr/>
                <p:nvPr/>
              </p:nvSpPr>
              <p:spPr>
                <a:xfrm>
                  <a:off x="830" y="2271"/>
                  <a:ext cx="258" cy="342"/>
                </a:xfrm>
                <a:prstGeom prst="line">
                  <a:avLst/>
                </a:prstGeom>
                <a:ln w="28575" cap="flat" cmpd="sng">
                  <a:solidFill>
                    <a:schemeClr val="tx1"/>
                  </a:solidFill>
                  <a:prstDash val="solid"/>
                  <a:round/>
                  <a:headEnd type="none" w="med" len="med"/>
                  <a:tailEnd type="none" w="med" len="med"/>
                </a:ln>
              </p:spPr>
            </p:sp>
            <p:sp>
              <p:nvSpPr>
                <p:cNvPr id="100436" name="Line 83"/>
                <p:cNvSpPr/>
                <p:nvPr/>
              </p:nvSpPr>
              <p:spPr>
                <a:xfrm flipH="1">
                  <a:off x="830" y="1898"/>
                  <a:ext cx="221" cy="342"/>
                </a:xfrm>
                <a:prstGeom prst="line">
                  <a:avLst/>
                </a:prstGeom>
                <a:ln w="28575" cap="flat" cmpd="sng">
                  <a:solidFill>
                    <a:schemeClr val="tx1"/>
                  </a:solidFill>
                  <a:prstDash val="solid"/>
                  <a:round/>
                  <a:headEnd type="none" w="med" len="med"/>
                  <a:tailEnd type="none" w="med" len="med"/>
                </a:ln>
              </p:spPr>
            </p:sp>
            <p:sp>
              <p:nvSpPr>
                <p:cNvPr id="100437" name="Line 84"/>
                <p:cNvSpPr/>
                <p:nvPr/>
              </p:nvSpPr>
              <p:spPr>
                <a:xfrm>
                  <a:off x="1199" y="2644"/>
                  <a:ext cx="331" cy="0"/>
                </a:xfrm>
                <a:prstGeom prst="line">
                  <a:avLst/>
                </a:prstGeom>
                <a:ln w="28575" cap="flat" cmpd="sng">
                  <a:solidFill>
                    <a:schemeClr val="tx1"/>
                  </a:solidFill>
                  <a:prstDash val="solid"/>
                  <a:round/>
                  <a:headEnd type="none" w="med" len="med"/>
                  <a:tailEnd type="none" w="med" len="med"/>
                </a:ln>
              </p:spPr>
            </p:sp>
            <p:sp>
              <p:nvSpPr>
                <p:cNvPr id="100438" name="Line 85"/>
                <p:cNvSpPr/>
                <p:nvPr/>
              </p:nvSpPr>
              <p:spPr>
                <a:xfrm flipH="1">
                  <a:off x="1677" y="2302"/>
                  <a:ext cx="221" cy="342"/>
                </a:xfrm>
                <a:prstGeom prst="line">
                  <a:avLst/>
                </a:prstGeom>
                <a:ln w="28575" cap="flat" cmpd="sng">
                  <a:solidFill>
                    <a:schemeClr val="tx1"/>
                  </a:solidFill>
                  <a:prstDash val="solid"/>
                  <a:round/>
                  <a:headEnd type="none" w="med" len="med"/>
                  <a:tailEnd type="none" w="med" len="med"/>
                </a:ln>
              </p:spPr>
            </p:sp>
            <p:sp>
              <p:nvSpPr>
                <p:cNvPr id="100439" name="Line 86"/>
                <p:cNvSpPr/>
                <p:nvPr/>
              </p:nvSpPr>
              <p:spPr>
                <a:xfrm flipV="1">
                  <a:off x="1162" y="1867"/>
                  <a:ext cx="479" cy="746"/>
                </a:xfrm>
                <a:prstGeom prst="line">
                  <a:avLst/>
                </a:prstGeom>
                <a:ln w="28575" cap="flat" cmpd="sng">
                  <a:solidFill>
                    <a:schemeClr val="tx1"/>
                  </a:solidFill>
                  <a:prstDash val="solid"/>
                  <a:round/>
                  <a:headEnd type="none" w="med" len="med"/>
                  <a:tailEnd type="none" w="med" len="med"/>
                </a:ln>
              </p:spPr>
            </p:sp>
            <p:sp>
              <p:nvSpPr>
                <p:cNvPr id="888919" name="Oval 87" descr="羊皮纸"/>
                <p:cNvSpPr>
                  <a:spLocks noChangeArrowheads="1"/>
                </p:cNvSpPr>
                <p:nvPr/>
              </p:nvSpPr>
              <p:spPr bwMode="auto">
                <a:xfrm>
                  <a:off x="720"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0" name="Oval 88" descr="羊皮纸"/>
                <p:cNvSpPr>
                  <a:spLocks noChangeArrowheads="1"/>
                </p:cNvSpPr>
                <p:nvPr/>
              </p:nvSpPr>
              <p:spPr bwMode="auto">
                <a:xfrm>
                  <a:off x="978"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1" name="Oval 89" descr="羊皮纸"/>
                <p:cNvSpPr>
                  <a:spLocks noChangeArrowheads="1"/>
                </p:cNvSpPr>
                <p:nvPr/>
              </p:nvSpPr>
              <p:spPr bwMode="auto">
                <a:xfrm>
                  <a:off x="978"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2" name="Oval 90" descr="羊皮纸"/>
                <p:cNvSpPr>
                  <a:spLocks noChangeArrowheads="1"/>
                </p:cNvSpPr>
                <p:nvPr/>
              </p:nvSpPr>
              <p:spPr bwMode="auto">
                <a:xfrm>
                  <a:off x="1272"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3" name="Oval 91" descr="羊皮纸"/>
                <p:cNvSpPr>
                  <a:spLocks noChangeArrowheads="1"/>
                </p:cNvSpPr>
                <p:nvPr/>
              </p:nvSpPr>
              <p:spPr bwMode="auto">
                <a:xfrm>
                  <a:off x="1530"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4" name="Oval 92" descr="羊皮纸"/>
                <p:cNvSpPr>
                  <a:spLocks noChangeArrowheads="1"/>
                </p:cNvSpPr>
                <p:nvPr/>
              </p:nvSpPr>
              <p:spPr bwMode="auto">
                <a:xfrm>
                  <a:off x="1530"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925" name="Oval 93" descr="羊皮纸"/>
                <p:cNvSpPr>
                  <a:spLocks noChangeArrowheads="1"/>
                </p:cNvSpPr>
                <p:nvPr/>
              </p:nvSpPr>
              <p:spPr bwMode="auto">
                <a:xfrm flipH="1">
                  <a:off x="1825"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0447" name="Text Box 94"/>
                <p:cNvSpPr txBox="1"/>
                <p:nvPr/>
              </p:nvSpPr>
              <p:spPr>
                <a:xfrm>
                  <a:off x="720" y="194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48" name="Text Box 95"/>
                <p:cNvSpPr txBox="1"/>
                <p:nvPr/>
              </p:nvSpPr>
              <p:spPr>
                <a:xfrm>
                  <a:off x="720" y="2443"/>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49" name="Text Box 96"/>
                <p:cNvSpPr txBox="1"/>
                <p:nvPr/>
              </p:nvSpPr>
              <p:spPr>
                <a:xfrm>
                  <a:off x="1235" y="1976"/>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14</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0" name="Text Box 97"/>
                <p:cNvSpPr txBox="1"/>
                <p:nvPr/>
              </p:nvSpPr>
              <p:spPr>
                <a:xfrm>
                  <a:off x="1015" y="2349"/>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24</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1" name="Text Box 98"/>
                <p:cNvSpPr txBox="1"/>
                <p:nvPr/>
              </p:nvSpPr>
              <p:spPr>
                <a:xfrm>
                  <a:off x="1235" y="2660"/>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2" name="Text Box 99"/>
                <p:cNvSpPr txBox="1"/>
                <p:nvPr/>
              </p:nvSpPr>
              <p:spPr>
                <a:xfrm>
                  <a:off x="1785" y="1976"/>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16</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3" name="Text Box 100"/>
                <p:cNvSpPr txBox="1"/>
                <p:nvPr/>
              </p:nvSpPr>
              <p:spPr>
                <a:xfrm>
                  <a:off x="1490" y="2343"/>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18</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4" name="Text Box 101"/>
                <p:cNvSpPr txBox="1"/>
                <p:nvPr/>
              </p:nvSpPr>
              <p:spPr>
                <a:xfrm>
                  <a:off x="1787" y="2405"/>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100455" name="Line 102"/>
                <p:cNvSpPr/>
                <p:nvPr/>
              </p:nvSpPr>
              <p:spPr>
                <a:xfrm>
                  <a:off x="1199" y="1867"/>
                  <a:ext cx="331" cy="0"/>
                </a:xfrm>
                <a:prstGeom prst="line">
                  <a:avLst/>
                </a:prstGeom>
                <a:ln w="28575" cap="flat" cmpd="sng">
                  <a:solidFill>
                    <a:schemeClr val="tx1"/>
                  </a:solidFill>
                  <a:prstDash val="solid"/>
                  <a:round/>
                  <a:headEnd type="none" w="med" len="med"/>
                  <a:tailEnd type="none" w="med" len="med"/>
                </a:ln>
              </p:spPr>
            </p:sp>
          </p:grpSp>
        </p:grpSp>
      </p:grpSp>
      <p:grpSp>
        <p:nvGrpSpPr>
          <p:cNvPr id="100357" name="Group 4"/>
          <p:cNvGrpSpPr/>
          <p:nvPr/>
        </p:nvGrpSpPr>
        <p:grpSpPr>
          <a:xfrm rot="0">
            <a:off x="921385" y="2049780"/>
            <a:ext cx="2105025" cy="1531620"/>
            <a:chOff x="2119" y="1773"/>
            <a:chExt cx="1326" cy="965"/>
          </a:xfrm>
        </p:grpSpPr>
        <p:sp>
          <p:nvSpPr>
            <p:cNvPr id="100358" name="Line 5"/>
            <p:cNvSpPr/>
            <p:nvPr/>
          </p:nvSpPr>
          <p:spPr>
            <a:xfrm flipH="1">
              <a:off x="2267" y="1898"/>
              <a:ext cx="220" cy="342"/>
            </a:xfrm>
            <a:prstGeom prst="line">
              <a:avLst/>
            </a:prstGeom>
            <a:ln w="28575" cap="flat" cmpd="sng">
              <a:solidFill>
                <a:schemeClr val="tx1"/>
              </a:solidFill>
              <a:prstDash val="solid"/>
              <a:round/>
              <a:headEnd type="none" w="med" len="med"/>
              <a:tailEnd type="none" w="med" len="med"/>
            </a:ln>
          </p:spPr>
        </p:sp>
        <p:sp>
          <p:nvSpPr>
            <p:cNvPr id="100359" name="Text Box 6"/>
            <p:cNvSpPr txBox="1"/>
            <p:nvPr/>
          </p:nvSpPr>
          <p:spPr>
            <a:xfrm>
              <a:off x="2155" y="194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888839" name="Oval 7" descr="羊皮纸"/>
            <p:cNvSpPr>
              <a:spLocks noChangeArrowheads="1"/>
            </p:cNvSpPr>
            <p:nvPr/>
          </p:nvSpPr>
          <p:spPr bwMode="auto">
            <a:xfrm>
              <a:off x="2119"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0" name="Oval 8" descr="羊皮纸"/>
            <p:cNvSpPr>
              <a:spLocks noChangeArrowheads="1"/>
            </p:cNvSpPr>
            <p:nvPr/>
          </p:nvSpPr>
          <p:spPr bwMode="auto">
            <a:xfrm>
              <a:off x="2377"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1" name="Oval 9" descr="羊皮纸"/>
            <p:cNvSpPr>
              <a:spLocks noChangeArrowheads="1"/>
            </p:cNvSpPr>
            <p:nvPr/>
          </p:nvSpPr>
          <p:spPr bwMode="auto">
            <a:xfrm>
              <a:off x="2377"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2" name="Oval 10" descr="羊皮纸"/>
            <p:cNvSpPr>
              <a:spLocks noChangeArrowheads="1"/>
            </p:cNvSpPr>
            <p:nvPr/>
          </p:nvSpPr>
          <p:spPr bwMode="auto">
            <a:xfrm>
              <a:off x="2672"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3" name="Oval 11" descr="羊皮纸"/>
            <p:cNvSpPr>
              <a:spLocks noChangeArrowheads="1"/>
            </p:cNvSpPr>
            <p:nvPr/>
          </p:nvSpPr>
          <p:spPr bwMode="auto">
            <a:xfrm>
              <a:off x="2929" y="177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4" name="Oval 12" descr="羊皮纸"/>
            <p:cNvSpPr>
              <a:spLocks noChangeArrowheads="1"/>
            </p:cNvSpPr>
            <p:nvPr/>
          </p:nvSpPr>
          <p:spPr bwMode="auto">
            <a:xfrm>
              <a:off x="2929" y="2551"/>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88845" name="Oval 13" descr="羊皮纸"/>
            <p:cNvSpPr>
              <a:spLocks noChangeArrowheads="1"/>
            </p:cNvSpPr>
            <p:nvPr/>
          </p:nvSpPr>
          <p:spPr bwMode="auto">
            <a:xfrm flipH="1">
              <a:off x="3224" y="2178"/>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grpSp>
      <p:grpSp>
        <p:nvGrpSpPr>
          <p:cNvPr id="9" name="Group 15"/>
          <p:cNvGrpSpPr/>
          <p:nvPr/>
        </p:nvGrpSpPr>
        <p:grpSpPr>
          <a:xfrm>
            <a:off x="3719830" y="4197350"/>
            <a:ext cx="2128838" cy="1803401"/>
            <a:chOff x="3519" y="3049"/>
            <a:chExt cx="1341" cy="1136"/>
          </a:xfrm>
        </p:grpSpPr>
        <p:sp>
          <p:nvSpPr>
            <p:cNvPr id="10" name="Line 16"/>
            <p:cNvSpPr/>
            <p:nvPr/>
          </p:nvSpPr>
          <p:spPr>
            <a:xfrm>
              <a:off x="4476" y="3204"/>
              <a:ext cx="221" cy="311"/>
            </a:xfrm>
            <a:prstGeom prst="line">
              <a:avLst/>
            </a:prstGeom>
            <a:ln w="28575" cap="flat" cmpd="sng">
              <a:solidFill>
                <a:schemeClr val="tx1"/>
              </a:solidFill>
              <a:prstDash val="solid"/>
              <a:round/>
              <a:headEnd type="none" w="med" len="med"/>
              <a:tailEnd type="none" w="med" len="med"/>
            </a:ln>
          </p:spPr>
        </p:sp>
        <p:sp>
          <p:nvSpPr>
            <p:cNvPr id="11" name="Line 17"/>
            <p:cNvSpPr/>
            <p:nvPr/>
          </p:nvSpPr>
          <p:spPr>
            <a:xfrm>
              <a:off x="3924" y="3920"/>
              <a:ext cx="552" cy="0"/>
            </a:xfrm>
            <a:prstGeom prst="line">
              <a:avLst/>
            </a:prstGeom>
            <a:ln w="28575" cap="flat" cmpd="sng">
              <a:solidFill>
                <a:schemeClr val="tx1"/>
              </a:solidFill>
              <a:prstDash val="solid"/>
              <a:round/>
              <a:headEnd type="none" w="med" len="med"/>
              <a:tailEnd type="none" w="med" len="med"/>
            </a:ln>
          </p:spPr>
        </p:sp>
        <p:sp>
          <p:nvSpPr>
            <p:cNvPr id="12" name="Line 18"/>
            <p:cNvSpPr/>
            <p:nvPr/>
          </p:nvSpPr>
          <p:spPr>
            <a:xfrm flipH="1">
              <a:off x="4476" y="3577"/>
              <a:ext cx="221" cy="343"/>
            </a:xfrm>
            <a:prstGeom prst="line">
              <a:avLst/>
            </a:prstGeom>
            <a:ln w="28575" cap="flat" cmpd="sng">
              <a:solidFill>
                <a:schemeClr val="tx1"/>
              </a:solidFill>
              <a:prstDash val="solid"/>
              <a:round/>
              <a:headEnd type="none" w="med" len="med"/>
              <a:tailEnd type="none" w="med" len="med"/>
            </a:ln>
          </p:spPr>
        </p:sp>
        <p:sp>
          <p:nvSpPr>
            <p:cNvPr id="14" name="Line 20"/>
            <p:cNvSpPr/>
            <p:nvPr/>
          </p:nvSpPr>
          <p:spPr>
            <a:xfrm>
              <a:off x="3666" y="3577"/>
              <a:ext cx="221" cy="343"/>
            </a:xfrm>
            <a:prstGeom prst="line">
              <a:avLst/>
            </a:prstGeom>
            <a:ln w="28575" cap="flat" cmpd="sng">
              <a:solidFill>
                <a:schemeClr val="tx1"/>
              </a:solidFill>
              <a:prstDash val="solid"/>
              <a:round/>
              <a:headEnd type="none" w="med" len="med"/>
              <a:tailEnd type="none" w="med" len="med"/>
            </a:ln>
          </p:spPr>
        </p:sp>
        <p:sp>
          <p:nvSpPr>
            <p:cNvPr id="15" name="Line 21"/>
            <p:cNvSpPr/>
            <p:nvPr/>
          </p:nvSpPr>
          <p:spPr>
            <a:xfrm flipH="1">
              <a:off x="3629" y="3173"/>
              <a:ext cx="221" cy="342"/>
            </a:xfrm>
            <a:prstGeom prst="line">
              <a:avLst/>
            </a:prstGeom>
            <a:ln w="28575" cap="flat" cmpd="sng">
              <a:solidFill>
                <a:schemeClr val="tx1"/>
              </a:solidFill>
              <a:prstDash val="solid"/>
              <a:round/>
              <a:headEnd type="none" w="med" len="med"/>
              <a:tailEnd type="none" w="med" len="med"/>
            </a:ln>
          </p:spPr>
        </p:sp>
        <p:sp>
          <p:nvSpPr>
            <p:cNvPr id="16" name="Oval 22" descr="羊皮纸"/>
            <p:cNvSpPr>
              <a:spLocks noChangeArrowheads="1"/>
            </p:cNvSpPr>
            <p:nvPr/>
          </p:nvSpPr>
          <p:spPr bwMode="auto">
            <a:xfrm>
              <a:off x="3519" y="3453"/>
              <a:ext cx="220"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7" name="Oval 23" descr="羊皮纸"/>
            <p:cNvSpPr>
              <a:spLocks noChangeArrowheads="1"/>
            </p:cNvSpPr>
            <p:nvPr/>
          </p:nvSpPr>
          <p:spPr bwMode="auto">
            <a:xfrm>
              <a:off x="3776"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8" name="Oval 24" descr="羊皮纸"/>
            <p:cNvSpPr>
              <a:spLocks noChangeArrowheads="1"/>
            </p:cNvSpPr>
            <p:nvPr/>
          </p:nvSpPr>
          <p:spPr bwMode="auto">
            <a:xfrm>
              <a:off x="3776"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9" name="Oval 25" descr="羊皮纸"/>
            <p:cNvSpPr>
              <a:spLocks noChangeArrowheads="1"/>
            </p:cNvSpPr>
            <p:nvPr/>
          </p:nvSpPr>
          <p:spPr bwMode="auto">
            <a:xfrm>
              <a:off x="4071"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20" name="Oval 26" descr="羊皮纸"/>
            <p:cNvSpPr>
              <a:spLocks noChangeArrowheads="1"/>
            </p:cNvSpPr>
            <p:nvPr/>
          </p:nvSpPr>
          <p:spPr bwMode="auto">
            <a:xfrm>
              <a:off x="4329" y="3049"/>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21" name="Oval 27" descr="羊皮纸"/>
            <p:cNvSpPr>
              <a:spLocks noChangeArrowheads="1"/>
            </p:cNvSpPr>
            <p:nvPr/>
          </p:nvSpPr>
          <p:spPr bwMode="auto">
            <a:xfrm flipH="1">
              <a:off x="4623" y="3453"/>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22" name="Text Box 28"/>
            <p:cNvSpPr txBox="1"/>
            <p:nvPr/>
          </p:nvSpPr>
          <p:spPr>
            <a:xfrm>
              <a:off x="3520" y="3220"/>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23" name="Text Box 29"/>
            <p:cNvSpPr txBox="1"/>
            <p:nvPr/>
          </p:nvSpPr>
          <p:spPr>
            <a:xfrm>
              <a:off x="3520" y="3717"/>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25</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25" name="Text Box 31"/>
            <p:cNvSpPr txBox="1"/>
            <p:nvPr/>
          </p:nvSpPr>
          <p:spPr>
            <a:xfrm>
              <a:off x="4036" y="3934"/>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26" name="Text Box 32"/>
            <p:cNvSpPr txBox="1"/>
            <p:nvPr/>
          </p:nvSpPr>
          <p:spPr>
            <a:xfrm>
              <a:off x="4585" y="3251"/>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16</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27" name="Text Box 33"/>
            <p:cNvSpPr txBox="1"/>
            <p:nvPr/>
          </p:nvSpPr>
          <p:spPr>
            <a:xfrm>
              <a:off x="4583" y="3717"/>
              <a:ext cx="275" cy="251"/>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12</a:t>
              </a:r>
              <a:endParaRPr lang="en-US" altLang="zh-CN" sz="2000" dirty="0">
                <a:solidFill>
                  <a:schemeClr val="hlink"/>
                </a:solidFill>
                <a:latin typeface="Times New Roman" panose="02020603050405020304" pitchFamily="18" charset="0"/>
                <a:ea typeface="宋体" panose="02010600030101010101" pitchFamily="2" charset="-122"/>
              </a:endParaRPr>
            </a:p>
          </p:txBody>
        </p:sp>
        <p:sp>
          <p:nvSpPr>
            <p:cNvPr id="28" name="Oval 34" descr="羊皮纸"/>
            <p:cNvSpPr>
              <a:spLocks noChangeArrowheads="1"/>
            </p:cNvSpPr>
            <p:nvPr/>
          </p:nvSpPr>
          <p:spPr bwMode="auto">
            <a:xfrm>
              <a:off x="4365" y="382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普里姆(Prim)算法设计思想：</a:t>
            </a:r>
            <a:r>
              <a:rPr lang="zh-CN" altLang="en-US" sz="2800" dirty="0">
                <a:latin typeface="黑体" panose="02010609060101010101" pitchFamily="2" charset="-122"/>
                <a:ea typeface="黑体" panose="02010609060101010101" pitchFamily="2" charset="-122"/>
                <a:cs typeface="黑体" panose="02010609060101010101" pitchFamily="2" charset="-122"/>
              </a:rPr>
              <a:t>每次找到的最小权值边，一头属于已选顶点</a:t>
            </a:r>
            <a:r>
              <a:rPr lang="en-US" altLang="zh-CN" sz="2800" dirty="0">
                <a:latin typeface="黑体" panose="02010609060101010101" pitchFamily="2" charset="-122"/>
                <a:ea typeface="黑体" panose="02010609060101010101" pitchFamily="2" charset="-122"/>
                <a:cs typeface="黑体" panose="02010609060101010101" pitchFamily="2" charset="-122"/>
              </a:rPr>
              <a:t>U</a:t>
            </a:r>
            <a:r>
              <a:rPr lang="zh-CN" altLang="en-US" sz="2800" dirty="0">
                <a:latin typeface="黑体" panose="02010609060101010101" pitchFamily="2" charset="-122"/>
                <a:ea typeface="黑体" panose="02010609060101010101" pitchFamily="2" charset="-122"/>
                <a:cs typeface="黑体" panose="02010609060101010101" pitchFamily="2" charset="-122"/>
              </a:rPr>
              <a:t>，一头属于未选顶点</a:t>
            </a:r>
            <a:r>
              <a:rPr lang="en-US" altLang="zh-CN" sz="2800" dirty="0">
                <a:latin typeface="黑体" panose="02010609060101010101" pitchFamily="2" charset="-122"/>
                <a:ea typeface="黑体" panose="02010609060101010101" pitchFamily="2" charset="-122"/>
                <a:cs typeface="黑体" panose="02010609060101010101" pitchFamily="2" charset="-122"/>
              </a:rPr>
              <a:t>V-U</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rPr>
              <a:t>设置一个辅助数组</a:t>
            </a:r>
            <a:r>
              <a:rPr lang="en-US" altLang="zh-CN" sz="2400" dirty="0">
                <a:latin typeface="黑体" panose="02010609060101010101" pitchFamily="2" charset="-122"/>
                <a:ea typeface="黑体" panose="02010609060101010101" pitchFamily="2" charset="-122"/>
                <a:cs typeface="黑体" panose="02010609060101010101" pitchFamily="2" charset="-122"/>
              </a:rPr>
              <a:t>closedge</a:t>
            </a:r>
            <a:r>
              <a:rPr lang="zh-CN" altLang="en-US" sz="2400" dirty="0">
                <a:latin typeface="黑体" panose="02010609060101010101" pitchFamily="2" charset="-122"/>
                <a:ea typeface="黑体" panose="02010609060101010101" pitchFamily="2" charset="-122"/>
                <a:cs typeface="黑体" panose="02010609060101010101" pitchFamily="2" charset="-122"/>
              </a:rPr>
              <a:t>，用于保存未选顶点的</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最小权值边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closedge</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，而且这条边的另一个点必然输入已选顶点</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例如顶点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j</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对应</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closedge[j-1]</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，表示目前</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j</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的</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最小权值边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closedge</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其中</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closedge[j-1].adjvex</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表示这条边的另一个点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属于已选顶点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其中</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closedge[j-1].lowcost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表示这条边的</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权值</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若</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closedge[j-1].lowcost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为</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，则说明这条边已选，顶点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j</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属于已选顶点</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nvGraphicFramePr>
        <p:xfrm>
          <a:off x="1703705" y="2853055"/>
          <a:ext cx="5433060" cy="1506855"/>
        </p:xfrm>
        <a:graphic>
          <a:graphicData uri="http://schemas.openxmlformats.org/presentationml/2006/ole">
            <mc:AlternateContent xmlns:mc="http://schemas.openxmlformats.org/markup-compatibility/2006">
              <mc:Choice xmlns:v="urn:schemas-microsoft-com:vml" Requires="v">
                <p:oleObj spid="_x0000_s6" name="" r:id="rId1" imgW="4629150" imgH="1257300" progId="Paint.Picture">
                  <p:embed/>
                </p:oleObj>
              </mc:Choice>
              <mc:Fallback>
                <p:oleObj name="" r:id="rId1" imgW="4629150" imgH="1257300" progId="Paint.Picture">
                  <p:embed/>
                  <p:pic>
                    <p:nvPicPr>
                      <p:cNvPr id="0" name="图片 5"/>
                      <p:cNvPicPr/>
                      <p:nvPr/>
                    </p:nvPicPr>
                    <p:blipFill>
                      <a:blip r:embed="rId2"/>
                      <a:stretch>
                        <a:fillRect/>
                      </a:stretch>
                    </p:blipFill>
                    <p:spPr>
                      <a:xfrm>
                        <a:off x="1703705" y="2853055"/>
                        <a:ext cx="5433060" cy="1506855"/>
                      </a:xfrm>
                      <a:prstGeom prst="rect">
                        <a:avLst/>
                      </a:prstGeom>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03187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普里姆(Prim)算法</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函数</a:t>
            </a:r>
            <a:r>
              <a:rPr lang="en-US" altLang="zh-CN" sz="2400" dirty="0">
                <a:latin typeface="黑体" panose="02010609060101010101" pitchFamily="2" charset="-122"/>
                <a:ea typeface="黑体" panose="02010609060101010101" pitchFamily="2" charset="-122"/>
                <a:cs typeface="+mn-ea"/>
                <a:sym typeface="+mn-ea"/>
              </a:rPr>
              <a:t>minimum</a:t>
            </a:r>
            <a:r>
              <a:rPr lang="zh-CN" altLang="en-US" sz="2400" dirty="0">
                <a:latin typeface="黑体" panose="02010609060101010101" pitchFamily="2" charset="-122"/>
                <a:ea typeface="黑体" panose="02010609060101010101" pitchFamily="2" charset="-122"/>
                <a:cs typeface="+mn-ea"/>
                <a:sym typeface="+mn-ea"/>
              </a:rPr>
              <a:t>的</a:t>
            </a:r>
            <a:r>
              <a:rPr lang="en-US" altLang="zh-CN" sz="2400" dirty="0">
                <a:latin typeface="黑体" panose="02010609060101010101" pitchFamily="2" charset="-122"/>
                <a:ea typeface="黑体" panose="02010609060101010101" pitchFamily="2" charset="-122"/>
                <a:cs typeface="+mn-ea"/>
                <a:sym typeface="+mn-ea"/>
              </a:rPr>
              <a:t>k</a:t>
            </a:r>
            <a:endParaRPr lang="en-US" altLang="zh-CN"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11" name="对象 10"/>
          <p:cNvGraphicFramePr/>
          <p:nvPr/>
        </p:nvGraphicFramePr>
        <p:xfrm>
          <a:off x="429260" y="2060575"/>
          <a:ext cx="7718425" cy="4525645"/>
        </p:xfrm>
        <a:graphic>
          <a:graphicData uri="http://schemas.openxmlformats.org/presentationml/2006/ole">
            <mc:AlternateContent xmlns:mc="http://schemas.openxmlformats.org/markup-compatibility/2006">
              <mc:Choice xmlns:v="urn:schemas-microsoft-com:vml" Requires="v">
                <p:oleObj spid="_x0000_s12" name="" r:id="rId1" imgW="6924675" imgH="3838575" progId="Paint.Picture">
                  <p:embed/>
                </p:oleObj>
              </mc:Choice>
              <mc:Fallback>
                <p:oleObj name="" r:id="rId1" imgW="6924675" imgH="3838575" progId="Paint.Picture">
                  <p:embed/>
                  <p:pic>
                    <p:nvPicPr>
                      <p:cNvPr id="0" name="图片 11"/>
                      <p:cNvPicPr/>
                      <p:nvPr/>
                    </p:nvPicPr>
                    <p:blipFill>
                      <a:blip r:embed="rId2"/>
                      <a:stretch>
                        <a:fillRect/>
                      </a:stretch>
                    </p:blipFill>
                    <p:spPr>
                      <a:xfrm>
                        <a:off x="429260" y="2060575"/>
                        <a:ext cx="7718425" cy="4525645"/>
                      </a:xfrm>
                      <a:prstGeom prst="rect">
                        <a:avLst/>
                      </a:prstGeom>
                    </p:spPr>
                  </p:pic>
                </p:oleObj>
              </mc:Fallback>
            </mc:AlternateContent>
          </a:graphicData>
        </a:graphic>
      </p:graphicFrame>
      <p:graphicFrame>
        <p:nvGraphicFramePr>
          <p:cNvPr id="7" name="对象 6"/>
          <p:cNvGraphicFramePr/>
          <p:nvPr/>
        </p:nvGraphicFramePr>
        <p:xfrm>
          <a:off x="3935730" y="1484630"/>
          <a:ext cx="7653655" cy="339725"/>
        </p:xfrm>
        <a:graphic>
          <a:graphicData uri="http://schemas.openxmlformats.org/presentationml/2006/ole">
            <mc:AlternateContent xmlns:mc="http://schemas.openxmlformats.org/markup-compatibility/2006">
              <mc:Choice xmlns:v="urn:schemas-microsoft-com:vml" Requires="v">
                <p:oleObj spid="_x0000_s8" name="" r:id="rId3" imgW="7591425" imgH="238125" progId="Paint.Picture">
                  <p:embed/>
                </p:oleObj>
              </mc:Choice>
              <mc:Fallback>
                <p:oleObj name="" r:id="rId3" imgW="7591425" imgH="238125" progId="Paint.Picture">
                  <p:embed/>
                  <p:pic>
                    <p:nvPicPr>
                      <p:cNvPr id="0" name="图片 7"/>
                      <p:cNvPicPr/>
                      <p:nvPr/>
                    </p:nvPicPr>
                    <p:blipFill>
                      <a:blip r:embed="rId4"/>
                      <a:stretch>
                        <a:fillRect/>
                      </a:stretch>
                    </p:blipFill>
                    <p:spPr>
                      <a:xfrm>
                        <a:off x="3935730" y="1484630"/>
                        <a:ext cx="7653655" cy="339725"/>
                      </a:xfrm>
                      <a:prstGeom prst="rect">
                        <a:avLst/>
                      </a:prstGeom>
                    </p:spPr>
                  </p:pic>
                </p:oleObj>
              </mc:Fallback>
            </mc:AlternateContent>
          </a:graphicData>
        </a:graphic>
      </p:graphicFrame>
      <p:sp>
        <p:nvSpPr>
          <p:cNvPr id="9" name="文本框 8"/>
          <p:cNvSpPr txBox="1"/>
          <p:nvPr/>
        </p:nvSpPr>
        <p:spPr>
          <a:xfrm>
            <a:off x="6600190" y="5589270"/>
            <a:ext cx="4618990" cy="664210"/>
          </a:xfrm>
          <a:prstGeom prst="rect">
            <a:avLst/>
          </a:prstGeom>
        </p:spPr>
        <p:txBody>
          <a:bodyPr vert="horz" wrap="square" lIns="91440" tIns="45720" rIns="91440" bIns="45720" rtlCol="0" anchor="t">
            <a:noAutofit/>
          </a:bodyPr>
          <a:p>
            <a:pPr marL="0" lvl="0" indent="0">
              <a:lnSpc>
                <a:spcPct val="90000"/>
              </a:lnSpc>
              <a:spcBef>
                <a:spcPts val="1000"/>
              </a:spcBef>
              <a:buClr>
                <a:schemeClr val="accent2"/>
              </a:buClr>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if</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其实是更新已选顶点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到其他未选顶点的最小权值边，用于下一次</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选择</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组成</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顶点(Vertex)，图中的数据元素称为顶点</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边，</a:t>
            </a:r>
            <a:r>
              <a:rPr lang="zh-CN" altLang="en-US" dirty="0">
                <a:latin typeface="黑体" panose="02010609060101010101" pitchFamily="2" charset="-122"/>
                <a:ea typeface="黑体" panose="02010609060101010101" pitchFamily="2" charset="-122"/>
                <a:cs typeface="+mn-ea"/>
                <a:sym typeface="+mn-ea"/>
              </a:rPr>
              <a:t>两顶点之间的连线是对称的，不分头尾，称为边</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弧，两顶点之间的连线，或两元素之间存在着关系，而且连线是不对称的，分头尾</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元素之间连线是边，则该图称为无向图</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元素之间连线是不对称的，则该图是有向图</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只有很少边或弧（e&lt;nlogn）的图称为稀疏图，反之称为稠密图</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不存在又包含边又包含弧的</a:t>
            </a:r>
            <a:r>
              <a:rPr lang="zh-CN" altLang="en-US" sz="2400" dirty="0">
                <a:latin typeface="黑体" panose="02010609060101010101" pitchFamily="2" charset="-122"/>
                <a:ea typeface="黑体" panose="02010609060101010101" pitchFamily="2" charset="-122"/>
                <a:cs typeface="+mn-ea"/>
                <a:sym typeface="+mn-ea"/>
              </a:rPr>
              <a:t>图</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03187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普里姆(Prim)算法示例，课本表格图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7.17</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1559560" y="1556385"/>
            <a:ext cx="8305165" cy="4419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普里姆(Prim)算法分析</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从算法看出，算法</a:t>
            </a:r>
            <a:r>
              <a:rPr lang="zh-CN" altLang="en-US" dirty="0">
                <a:latin typeface="黑体" panose="02010609060101010101" pitchFamily="2" charset="-122"/>
                <a:ea typeface="黑体" panose="02010609060101010101" pitchFamily="2" charset="-122"/>
                <a:cs typeface="+mn-ea"/>
                <a:sym typeface="+mn-ea"/>
              </a:rPr>
              <a:t>只是和顶点数量相关，与边无关</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时间复杂度为O(n</a:t>
            </a:r>
            <a:r>
              <a:rPr lang="zh-CN" altLang="en-US" sz="2400" baseline="30000" dirty="0">
                <a:latin typeface="黑体" panose="02010609060101010101" pitchFamily="2" charset="-122"/>
                <a:ea typeface="黑体" panose="02010609060101010101" pitchFamily="2" charset="-122"/>
                <a:cs typeface="+mn-ea"/>
                <a:sym typeface="+mn-ea"/>
              </a:rPr>
              <a:t>2</a:t>
            </a:r>
            <a:r>
              <a:rPr lang="zh-CN" altLang="en-US" sz="2400" dirty="0">
                <a:latin typeface="黑体" panose="02010609060101010101" pitchFamily="2" charset="-122"/>
                <a:ea typeface="黑体" panose="02010609060101010101" pitchFamily="2" charset="-122"/>
                <a:cs typeface="+mn-ea"/>
                <a:sym typeface="+mn-ea"/>
              </a:rPr>
              <a:t>)</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普里姆</a:t>
            </a:r>
            <a:r>
              <a:rPr lang="zh-CN" altLang="en-US" sz="2400" dirty="0">
                <a:latin typeface="黑体" panose="02010609060101010101" pitchFamily="2" charset="-122"/>
                <a:ea typeface="黑体" panose="02010609060101010101" pitchFamily="2" charset="-122"/>
                <a:cs typeface="+mn-ea"/>
                <a:sym typeface="+mn-ea"/>
              </a:rPr>
              <a:t>适用于边稠密的网，</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当一个通信网的点数量少但边数量多，则用普里姆</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最小生成树生成算法——克鲁斯卡尔(Kruskal)算法</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假设</a:t>
            </a:r>
            <a:r>
              <a:rPr lang="en-US" altLang="zh-CN" sz="2400" dirty="0">
                <a:latin typeface="黑体" panose="02010609060101010101" pitchFamily="2" charset="-122"/>
                <a:ea typeface="黑体" panose="02010609060101010101" pitchFamily="2" charset="-122"/>
                <a:cs typeface="+mn-ea"/>
                <a:sym typeface="+mn-ea"/>
              </a:rPr>
              <a:t>G</a:t>
            </a:r>
            <a:r>
              <a:rPr lang="zh-CN" altLang="en-US" sz="2400" dirty="0">
                <a:latin typeface="黑体" panose="02010609060101010101" pitchFamily="2" charset="-122"/>
                <a:ea typeface="黑体" panose="02010609060101010101" pitchFamily="2" charset="-122"/>
                <a:cs typeface="+mn-ea"/>
                <a:sym typeface="+mn-ea"/>
              </a:rPr>
              <a:t>=(V,E)是连通网，设非连通图T={V,{}}，图中每个顶点自成一个连通分量</a:t>
            </a:r>
            <a:endParaRPr lang="zh-CN" altLang="en-US" sz="2400" dirty="0">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.在E中找一条代价最小，且其两个顶点分别依附不同的连通分量的边，将其加入T中</a:t>
            </a:r>
            <a:endParaRPr lang="zh-CN" altLang="en-US" sz="2400" b="0" dirty="0">
              <a:latin typeface="黑体" panose="02010609060101010101" pitchFamily="2" charset="-122"/>
              <a:ea typeface="黑体" panose="02010609060101010101" pitchFamily="2" charset="-122"/>
              <a:cs typeface="+mn-ea"/>
            </a:endParaRPr>
          </a:p>
          <a:p>
            <a:pPr marL="609600" lvl="1" indent="0" algn="l" eaLnBrk="1" hangingPunct="1">
              <a:spcBef>
                <a:spcPct val="20000"/>
              </a:spcBef>
              <a:buClrTx/>
              <a:buSzTx/>
              <a:buNone/>
            </a:pPr>
            <a:r>
              <a:rPr lang="en-US" altLang="zh-CN" sz="2400" dirty="0">
                <a:latin typeface="黑体" panose="02010609060101010101" pitchFamily="2" charset="-122"/>
                <a:ea typeface="黑体" panose="02010609060101010101" pitchFamily="2" charset="-122"/>
                <a:cs typeface="+mn-ea"/>
                <a:sym typeface="+mn-ea"/>
              </a:rPr>
              <a:t>2</a:t>
            </a:r>
            <a:r>
              <a:rPr lang="zh-CN" altLang="en-US" sz="2400" dirty="0">
                <a:latin typeface="黑体" panose="02010609060101010101" pitchFamily="2" charset="-122"/>
                <a:ea typeface="黑体" panose="02010609060101010101" pitchFamily="2" charset="-122"/>
                <a:cs typeface="+mn-ea"/>
                <a:sym typeface="+mn-ea"/>
              </a:rPr>
              <a:t>.重复</a:t>
            </a: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，直到T中所有顶点都在同一连通分量上</a:t>
            </a:r>
            <a:endParaRPr lang="zh-CN" altLang="en-US" sz="2400" b="0"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克鲁斯卡尔(Kruskal)算法示例</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103429" name="Text Box 103"/>
          <p:cNvSpPr txBox="1"/>
          <p:nvPr/>
        </p:nvSpPr>
        <p:spPr>
          <a:xfrm>
            <a:off x="2711450" y="5826125"/>
            <a:ext cx="7391400" cy="398780"/>
          </a:xfrm>
          <a:prstGeom prst="rect">
            <a:avLst/>
          </a:prstGeom>
          <a:noFill/>
          <a:ln w="9525">
            <a:noFill/>
          </a:ln>
        </p:spPr>
        <p:txBody>
          <a:bodyPr anchor="t" anchorCtr="0">
            <a:spAutoFit/>
          </a:bodyPr>
          <a:p>
            <a:r>
              <a:rPr lang="en-US" altLang="zh-CN" sz="2000" b="1" dirty="0">
                <a:latin typeface="Times New Roman" panose="02020603050405020304" pitchFamily="18" charset="0"/>
                <a:ea typeface="宋体" panose="02010600030101010101" pitchFamily="2" charset="-122"/>
              </a:rPr>
              <a:t>(c)                       </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(d)            </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(e) (f)</a:t>
            </a:r>
            <a:endParaRPr lang="en-US" altLang="zh-CN" sz="2000" dirty="0">
              <a:latin typeface="Times New Roman" panose="02020603050405020304" pitchFamily="18" charset="0"/>
              <a:ea typeface="宋体" panose="02010600030101010101" pitchFamily="2" charset="-122"/>
            </a:endParaRPr>
          </a:p>
        </p:txBody>
      </p:sp>
      <p:sp>
        <p:nvSpPr>
          <p:cNvPr id="103430" name="Text Box 104"/>
          <p:cNvSpPr txBox="1"/>
          <p:nvPr/>
        </p:nvSpPr>
        <p:spPr>
          <a:xfrm>
            <a:off x="2711450" y="3716338"/>
            <a:ext cx="7620000" cy="398780"/>
          </a:xfrm>
          <a:prstGeom prst="rect">
            <a:avLst/>
          </a:prstGeom>
          <a:noFill/>
          <a:ln w="9525">
            <a:noFill/>
          </a:ln>
        </p:spPr>
        <p:txBody>
          <a:bodyPr anchor="t" anchorCtr="0">
            <a:spAutoFit/>
          </a:bodyPr>
          <a:p>
            <a:r>
              <a:rPr lang="zh-CN" altLang="en-US" sz="2000" dirty="0">
                <a:latin typeface="Times New Roman" panose="02020603050405020304" pitchFamily="18" charset="0"/>
                <a:ea typeface="隶书" panose="02010509060101010101" pitchFamily="49" charset="-122"/>
              </a:rPr>
              <a:t>原图                     　　　　 </a:t>
            </a:r>
            <a:r>
              <a:rPr lang="en-US" altLang="zh-CN" sz="2000" b="1" dirty="0">
                <a:latin typeface="Times New Roman" panose="02020603050405020304" pitchFamily="18" charset="0"/>
                <a:ea typeface="宋体" panose="02010600030101010101" pitchFamily="2" charset="-122"/>
              </a:rPr>
              <a:t>(a)                     </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grpSp>
        <p:nvGrpSpPr>
          <p:cNvPr id="103431" name="Group 105"/>
          <p:cNvGrpSpPr/>
          <p:nvPr/>
        </p:nvGrpSpPr>
        <p:grpSpPr>
          <a:xfrm>
            <a:off x="4845050" y="2192338"/>
            <a:ext cx="2105025" cy="1531937"/>
            <a:chOff x="2112" y="1776"/>
            <a:chExt cx="1326" cy="965"/>
          </a:xfrm>
        </p:grpSpPr>
        <p:sp>
          <p:nvSpPr>
            <p:cNvPr id="103432" name="Line 106"/>
            <p:cNvSpPr/>
            <p:nvPr/>
          </p:nvSpPr>
          <p:spPr>
            <a:xfrm flipH="1">
              <a:off x="2222" y="1901"/>
              <a:ext cx="221" cy="342"/>
            </a:xfrm>
            <a:prstGeom prst="line">
              <a:avLst/>
            </a:prstGeom>
            <a:ln w="28575" cap="flat" cmpd="sng">
              <a:solidFill>
                <a:schemeClr val="tx1"/>
              </a:solidFill>
              <a:prstDash val="solid"/>
              <a:round/>
              <a:headEnd type="none" w="med" len="med"/>
              <a:tailEnd type="none" w="med" len="med"/>
            </a:ln>
          </p:spPr>
        </p:sp>
        <p:sp>
          <p:nvSpPr>
            <p:cNvPr id="890987" name="Oval 107" descr="羊皮纸"/>
            <p:cNvSpPr>
              <a:spLocks noChangeArrowheads="1"/>
            </p:cNvSpPr>
            <p:nvPr/>
          </p:nvSpPr>
          <p:spPr bwMode="auto">
            <a:xfrm>
              <a:off x="2112"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34" name="Oval 108" descr="羊皮纸"/>
            <p:cNvSpPr/>
            <p:nvPr/>
          </p:nvSpPr>
          <p:spPr>
            <a:xfrm>
              <a:off x="2370" y="1776"/>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0989" name="Oval 109" descr="羊皮纸"/>
            <p:cNvSpPr>
              <a:spLocks noChangeArrowheads="1"/>
            </p:cNvSpPr>
            <p:nvPr/>
          </p:nvSpPr>
          <p:spPr bwMode="auto">
            <a:xfrm>
              <a:off x="2370"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0990" name="Oval 110" descr="羊皮纸"/>
            <p:cNvSpPr>
              <a:spLocks noChangeArrowheads="1"/>
            </p:cNvSpPr>
            <p:nvPr/>
          </p:nvSpPr>
          <p:spPr bwMode="auto">
            <a:xfrm>
              <a:off x="2664"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0991" name="Oval 111" descr="羊皮纸"/>
            <p:cNvSpPr>
              <a:spLocks noChangeArrowheads="1"/>
            </p:cNvSpPr>
            <p:nvPr/>
          </p:nvSpPr>
          <p:spPr bwMode="auto">
            <a:xfrm>
              <a:off x="2922" y="177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0992" name="Oval 112" descr="羊皮纸"/>
            <p:cNvSpPr>
              <a:spLocks noChangeArrowheads="1"/>
            </p:cNvSpPr>
            <p:nvPr/>
          </p:nvSpPr>
          <p:spPr bwMode="auto">
            <a:xfrm>
              <a:off x="2922"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0993" name="Oval 113" descr="羊皮纸"/>
            <p:cNvSpPr>
              <a:spLocks noChangeArrowheads="1"/>
            </p:cNvSpPr>
            <p:nvPr/>
          </p:nvSpPr>
          <p:spPr bwMode="auto">
            <a:xfrm flipH="1">
              <a:off x="3217"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40" name="Text Box 114"/>
            <p:cNvSpPr txBox="1"/>
            <p:nvPr/>
          </p:nvSpPr>
          <p:spPr>
            <a:xfrm>
              <a:off x="2112" y="192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grpSp>
      <p:grpSp>
        <p:nvGrpSpPr>
          <p:cNvPr id="103441" name="Group 115"/>
          <p:cNvGrpSpPr/>
          <p:nvPr/>
        </p:nvGrpSpPr>
        <p:grpSpPr>
          <a:xfrm>
            <a:off x="7740650" y="2192338"/>
            <a:ext cx="2112963" cy="1531937"/>
            <a:chOff x="3936" y="1776"/>
            <a:chExt cx="1331" cy="965"/>
          </a:xfrm>
        </p:grpSpPr>
        <p:sp>
          <p:nvSpPr>
            <p:cNvPr id="103442" name="Line 116"/>
            <p:cNvSpPr/>
            <p:nvPr/>
          </p:nvSpPr>
          <p:spPr>
            <a:xfrm flipH="1">
              <a:off x="4046" y="1901"/>
              <a:ext cx="221" cy="342"/>
            </a:xfrm>
            <a:prstGeom prst="line">
              <a:avLst/>
            </a:prstGeom>
            <a:ln w="28575" cap="flat" cmpd="sng">
              <a:solidFill>
                <a:schemeClr val="tx1"/>
              </a:solidFill>
              <a:prstDash val="solid"/>
              <a:round/>
              <a:headEnd type="none" w="med" len="med"/>
              <a:tailEnd type="none" w="med" len="med"/>
            </a:ln>
          </p:spPr>
        </p:sp>
        <p:sp>
          <p:nvSpPr>
            <p:cNvPr id="103443" name="Line 117"/>
            <p:cNvSpPr/>
            <p:nvPr/>
          </p:nvSpPr>
          <p:spPr>
            <a:xfrm flipH="1">
              <a:off x="4893" y="2305"/>
              <a:ext cx="221" cy="342"/>
            </a:xfrm>
            <a:prstGeom prst="line">
              <a:avLst/>
            </a:prstGeom>
            <a:ln w="28575" cap="flat" cmpd="sng">
              <a:solidFill>
                <a:schemeClr val="tx1"/>
              </a:solidFill>
              <a:prstDash val="solid"/>
              <a:round/>
              <a:headEnd type="none" w="med" len="med"/>
              <a:tailEnd type="none" w="med" len="med"/>
            </a:ln>
          </p:spPr>
        </p:sp>
        <p:sp>
          <p:nvSpPr>
            <p:cNvPr id="890998" name="Oval 118" descr="羊皮纸"/>
            <p:cNvSpPr>
              <a:spLocks noChangeArrowheads="1"/>
            </p:cNvSpPr>
            <p:nvPr/>
          </p:nvSpPr>
          <p:spPr bwMode="auto">
            <a:xfrm>
              <a:off x="3936"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45" name="Oval 119" descr="羊皮纸"/>
            <p:cNvSpPr/>
            <p:nvPr/>
          </p:nvSpPr>
          <p:spPr>
            <a:xfrm>
              <a:off x="4194" y="1776"/>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1000" name="Oval 120" descr="羊皮纸"/>
            <p:cNvSpPr>
              <a:spLocks noChangeArrowheads="1"/>
            </p:cNvSpPr>
            <p:nvPr/>
          </p:nvSpPr>
          <p:spPr bwMode="auto">
            <a:xfrm>
              <a:off x="4194"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01" name="Oval 121" descr="羊皮纸"/>
            <p:cNvSpPr>
              <a:spLocks noChangeArrowheads="1"/>
            </p:cNvSpPr>
            <p:nvPr/>
          </p:nvSpPr>
          <p:spPr bwMode="auto">
            <a:xfrm>
              <a:off x="4488"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02" name="Oval 122" descr="羊皮纸"/>
            <p:cNvSpPr>
              <a:spLocks noChangeArrowheads="1"/>
            </p:cNvSpPr>
            <p:nvPr/>
          </p:nvSpPr>
          <p:spPr bwMode="auto">
            <a:xfrm>
              <a:off x="4746" y="177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03" name="Oval 123" descr="羊皮纸"/>
            <p:cNvSpPr>
              <a:spLocks noChangeArrowheads="1"/>
            </p:cNvSpPr>
            <p:nvPr/>
          </p:nvSpPr>
          <p:spPr bwMode="auto">
            <a:xfrm>
              <a:off x="4746"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04" name="Oval 124" descr="羊皮纸"/>
            <p:cNvSpPr>
              <a:spLocks noChangeArrowheads="1"/>
            </p:cNvSpPr>
            <p:nvPr/>
          </p:nvSpPr>
          <p:spPr bwMode="auto">
            <a:xfrm flipH="1">
              <a:off x="5041"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51" name="Text Box 125"/>
            <p:cNvSpPr txBox="1"/>
            <p:nvPr/>
          </p:nvSpPr>
          <p:spPr>
            <a:xfrm>
              <a:off x="3936" y="192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452" name="Text Box 126"/>
            <p:cNvSpPr txBox="1"/>
            <p:nvPr/>
          </p:nvSpPr>
          <p:spPr>
            <a:xfrm>
              <a:off x="4992" y="2352"/>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grpSp>
      <p:grpSp>
        <p:nvGrpSpPr>
          <p:cNvPr id="103453" name="Group 127"/>
          <p:cNvGrpSpPr/>
          <p:nvPr/>
        </p:nvGrpSpPr>
        <p:grpSpPr>
          <a:xfrm>
            <a:off x="2025650" y="4249738"/>
            <a:ext cx="2112963" cy="1531937"/>
            <a:chOff x="336" y="3072"/>
            <a:chExt cx="1331" cy="965"/>
          </a:xfrm>
        </p:grpSpPr>
        <p:sp>
          <p:nvSpPr>
            <p:cNvPr id="103454" name="Line 128"/>
            <p:cNvSpPr/>
            <p:nvPr/>
          </p:nvSpPr>
          <p:spPr>
            <a:xfrm flipH="1">
              <a:off x="1056" y="3216"/>
              <a:ext cx="192" cy="336"/>
            </a:xfrm>
            <a:prstGeom prst="line">
              <a:avLst/>
            </a:prstGeom>
            <a:ln w="28575" cap="flat" cmpd="sng">
              <a:solidFill>
                <a:schemeClr val="tx1"/>
              </a:solidFill>
              <a:prstDash val="solid"/>
              <a:round/>
              <a:headEnd type="none" w="med" len="med"/>
              <a:tailEnd type="none" w="med" len="med"/>
            </a:ln>
          </p:spPr>
        </p:sp>
        <p:sp>
          <p:nvSpPr>
            <p:cNvPr id="103455" name="Line 129"/>
            <p:cNvSpPr/>
            <p:nvPr/>
          </p:nvSpPr>
          <p:spPr>
            <a:xfrm flipH="1">
              <a:off x="446" y="3197"/>
              <a:ext cx="221" cy="342"/>
            </a:xfrm>
            <a:prstGeom prst="line">
              <a:avLst/>
            </a:prstGeom>
            <a:ln w="28575" cap="flat" cmpd="sng">
              <a:solidFill>
                <a:schemeClr val="tx1"/>
              </a:solidFill>
              <a:prstDash val="solid"/>
              <a:round/>
              <a:headEnd type="none" w="med" len="med"/>
              <a:tailEnd type="none" w="med" len="med"/>
            </a:ln>
          </p:spPr>
        </p:sp>
        <p:sp>
          <p:nvSpPr>
            <p:cNvPr id="103456" name="Line 130"/>
            <p:cNvSpPr/>
            <p:nvPr/>
          </p:nvSpPr>
          <p:spPr>
            <a:xfrm flipH="1">
              <a:off x="1293" y="3601"/>
              <a:ext cx="221" cy="342"/>
            </a:xfrm>
            <a:prstGeom prst="line">
              <a:avLst/>
            </a:prstGeom>
            <a:ln w="28575" cap="flat" cmpd="sng">
              <a:solidFill>
                <a:schemeClr val="tx1"/>
              </a:solidFill>
              <a:prstDash val="solid"/>
              <a:round/>
              <a:headEnd type="none" w="med" len="med"/>
              <a:tailEnd type="none" w="med" len="med"/>
            </a:ln>
          </p:spPr>
        </p:sp>
        <p:sp>
          <p:nvSpPr>
            <p:cNvPr id="891011" name="Oval 131" descr="羊皮纸"/>
            <p:cNvSpPr>
              <a:spLocks noChangeArrowheads="1"/>
            </p:cNvSpPr>
            <p:nvPr/>
          </p:nvSpPr>
          <p:spPr bwMode="auto">
            <a:xfrm>
              <a:off x="336"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58" name="Oval 132" descr="羊皮纸"/>
            <p:cNvSpPr/>
            <p:nvPr/>
          </p:nvSpPr>
          <p:spPr>
            <a:xfrm>
              <a:off x="594" y="3072"/>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1013" name="Oval 133" descr="羊皮纸"/>
            <p:cNvSpPr>
              <a:spLocks noChangeArrowheads="1"/>
            </p:cNvSpPr>
            <p:nvPr/>
          </p:nvSpPr>
          <p:spPr bwMode="auto">
            <a:xfrm>
              <a:off x="594"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14" name="Oval 134" descr="羊皮纸"/>
            <p:cNvSpPr>
              <a:spLocks noChangeArrowheads="1"/>
            </p:cNvSpPr>
            <p:nvPr/>
          </p:nvSpPr>
          <p:spPr bwMode="auto">
            <a:xfrm>
              <a:off x="888"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15" name="Oval 135" descr="羊皮纸"/>
            <p:cNvSpPr>
              <a:spLocks noChangeArrowheads="1"/>
            </p:cNvSpPr>
            <p:nvPr/>
          </p:nvSpPr>
          <p:spPr bwMode="auto">
            <a:xfrm>
              <a:off x="1146" y="3072"/>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16" name="Oval 136" descr="羊皮纸"/>
            <p:cNvSpPr>
              <a:spLocks noChangeArrowheads="1"/>
            </p:cNvSpPr>
            <p:nvPr/>
          </p:nvSpPr>
          <p:spPr bwMode="auto">
            <a:xfrm>
              <a:off x="1146"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17" name="Oval 137" descr="羊皮纸"/>
            <p:cNvSpPr>
              <a:spLocks noChangeArrowheads="1"/>
            </p:cNvSpPr>
            <p:nvPr/>
          </p:nvSpPr>
          <p:spPr bwMode="auto">
            <a:xfrm flipH="1">
              <a:off x="1441"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64" name="Text Box 138"/>
            <p:cNvSpPr txBox="1"/>
            <p:nvPr/>
          </p:nvSpPr>
          <p:spPr>
            <a:xfrm>
              <a:off x="336"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465" name="Text Box 139"/>
            <p:cNvSpPr txBox="1"/>
            <p:nvPr/>
          </p:nvSpPr>
          <p:spPr>
            <a:xfrm>
              <a:off x="864"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466" name="Text Box 140"/>
            <p:cNvSpPr txBox="1"/>
            <p:nvPr/>
          </p:nvSpPr>
          <p:spPr>
            <a:xfrm>
              <a:off x="1392" y="3648"/>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grpSp>
      <p:grpSp>
        <p:nvGrpSpPr>
          <p:cNvPr id="103467" name="Group 141"/>
          <p:cNvGrpSpPr/>
          <p:nvPr/>
        </p:nvGrpSpPr>
        <p:grpSpPr>
          <a:xfrm>
            <a:off x="4845050" y="4249738"/>
            <a:ext cx="2112963" cy="1531937"/>
            <a:chOff x="2112" y="3072"/>
            <a:chExt cx="1331" cy="965"/>
          </a:xfrm>
        </p:grpSpPr>
        <p:sp>
          <p:nvSpPr>
            <p:cNvPr id="103468" name="Line 142"/>
            <p:cNvSpPr/>
            <p:nvPr/>
          </p:nvSpPr>
          <p:spPr>
            <a:xfrm>
              <a:off x="3069" y="3228"/>
              <a:ext cx="221" cy="311"/>
            </a:xfrm>
            <a:prstGeom prst="line">
              <a:avLst/>
            </a:prstGeom>
            <a:ln w="28575" cap="flat" cmpd="sng">
              <a:solidFill>
                <a:schemeClr val="tx1"/>
              </a:solidFill>
              <a:prstDash val="solid"/>
              <a:round/>
              <a:headEnd type="none" w="med" len="med"/>
              <a:tailEnd type="none" w="med" len="med"/>
            </a:ln>
          </p:spPr>
        </p:sp>
        <p:sp>
          <p:nvSpPr>
            <p:cNvPr id="103469" name="Line 143"/>
            <p:cNvSpPr/>
            <p:nvPr/>
          </p:nvSpPr>
          <p:spPr>
            <a:xfrm flipH="1">
              <a:off x="2222" y="3197"/>
              <a:ext cx="221" cy="342"/>
            </a:xfrm>
            <a:prstGeom prst="line">
              <a:avLst/>
            </a:prstGeom>
            <a:ln w="28575" cap="flat" cmpd="sng">
              <a:solidFill>
                <a:schemeClr val="tx1"/>
              </a:solidFill>
              <a:prstDash val="solid"/>
              <a:round/>
              <a:headEnd type="none" w="med" len="med"/>
              <a:tailEnd type="none" w="med" len="med"/>
            </a:ln>
          </p:spPr>
        </p:sp>
        <p:sp>
          <p:nvSpPr>
            <p:cNvPr id="103470" name="Line 144"/>
            <p:cNvSpPr/>
            <p:nvPr/>
          </p:nvSpPr>
          <p:spPr>
            <a:xfrm flipH="1">
              <a:off x="3069" y="3601"/>
              <a:ext cx="221" cy="342"/>
            </a:xfrm>
            <a:prstGeom prst="line">
              <a:avLst/>
            </a:prstGeom>
            <a:ln w="28575" cap="flat" cmpd="sng">
              <a:solidFill>
                <a:schemeClr val="tx1"/>
              </a:solidFill>
              <a:prstDash val="solid"/>
              <a:round/>
              <a:headEnd type="none" w="med" len="med"/>
              <a:tailEnd type="none" w="med" len="med"/>
            </a:ln>
          </p:spPr>
        </p:sp>
        <p:sp>
          <p:nvSpPr>
            <p:cNvPr id="103471" name="Line 145"/>
            <p:cNvSpPr/>
            <p:nvPr/>
          </p:nvSpPr>
          <p:spPr>
            <a:xfrm flipV="1">
              <a:off x="2736" y="3166"/>
              <a:ext cx="297" cy="434"/>
            </a:xfrm>
            <a:prstGeom prst="line">
              <a:avLst/>
            </a:prstGeom>
            <a:ln w="28575" cap="flat" cmpd="sng">
              <a:solidFill>
                <a:schemeClr val="tx1"/>
              </a:solidFill>
              <a:prstDash val="solid"/>
              <a:round/>
              <a:headEnd type="none" w="med" len="med"/>
              <a:tailEnd type="none" w="med" len="med"/>
            </a:ln>
          </p:spPr>
        </p:sp>
        <p:sp>
          <p:nvSpPr>
            <p:cNvPr id="891026" name="Oval 146" descr="羊皮纸"/>
            <p:cNvSpPr>
              <a:spLocks noChangeArrowheads="1"/>
            </p:cNvSpPr>
            <p:nvPr/>
          </p:nvSpPr>
          <p:spPr bwMode="auto">
            <a:xfrm>
              <a:off x="2112"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73" name="Oval 147" descr="羊皮纸"/>
            <p:cNvSpPr/>
            <p:nvPr/>
          </p:nvSpPr>
          <p:spPr>
            <a:xfrm>
              <a:off x="2370" y="3072"/>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1028" name="Oval 148" descr="羊皮纸"/>
            <p:cNvSpPr>
              <a:spLocks noChangeArrowheads="1"/>
            </p:cNvSpPr>
            <p:nvPr/>
          </p:nvSpPr>
          <p:spPr bwMode="auto">
            <a:xfrm>
              <a:off x="2370"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29" name="Oval 149" descr="羊皮纸"/>
            <p:cNvSpPr>
              <a:spLocks noChangeArrowheads="1"/>
            </p:cNvSpPr>
            <p:nvPr/>
          </p:nvSpPr>
          <p:spPr bwMode="auto">
            <a:xfrm>
              <a:off x="2664"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30" name="Oval 150" descr="羊皮纸"/>
            <p:cNvSpPr>
              <a:spLocks noChangeArrowheads="1"/>
            </p:cNvSpPr>
            <p:nvPr/>
          </p:nvSpPr>
          <p:spPr bwMode="auto">
            <a:xfrm>
              <a:off x="2922" y="3072"/>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31" name="Oval 151" descr="羊皮纸"/>
            <p:cNvSpPr>
              <a:spLocks noChangeArrowheads="1"/>
            </p:cNvSpPr>
            <p:nvPr/>
          </p:nvSpPr>
          <p:spPr bwMode="auto">
            <a:xfrm>
              <a:off x="2922"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32" name="Oval 152" descr="羊皮纸"/>
            <p:cNvSpPr>
              <a:spLocks noChangeArrowheads="1"/>
            </p:cNvSpPr>
            <p:nvPr/>
          </p:nvSpPr>
          <p:spPr bwMode="auto">
            <a:xfrm flipH="1">
              <a:off x="3217"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79" name="Text Box 153"/>
            <p:cNvSpPr txBox="1"/>
            <p:nvPr/>
          </p:nvSpPr>
          <p:spPr>
            <a:xfrm>
              <a:off x="2112"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480" name="Text Box 154"/>
            <p:cNvSpPr txBox="1"/>
            <p:nvPr/>
          </p:nvSpPr>
          <p:spPr>
            <a:xfrm>
              <a:off x="2640"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481" name="Text Box 155"/>
            <p:cNvSpPr txBox="1"/>
            <p:nvPr/>
          </p:nvSpPr>
          <p:spPr>
            <a:xfrm>
              <a:off x="3120"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16</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482" name="Text Box 156"/>
            <p:cNvSpPr txBox="1"/>
            <p:nvPr/>
          </p:nvSpPr>
          <p:spPr>
            <a:xfrm>
              <a:off x="3168" y="3648"/>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grpSp>
      <p:grpSp>
        <p:nvGrpSpPr>
          <p:cNvPr id="103483" name="Group 157"/>
          <p:cNvGrpSpPr/>
          <p:nvPr/>
        </p:nvGrpSpPr>
        <p:grpSpPr>
          <a:xfrm>
            <a:off x="7740650" y="4249738"/>
            <a:ext cx="2112963" cy="1693863"/>
            <a:chOff x="3936" y="3072"/>
            <a:chExt cx="1331" cy="1067"/>
          </a:xfrm>
        </p:grpSpPr>
        <p:sp>
          <p:nvSpPr>
            <p:cNvPr id="103484" name="Line 158"/>
            <p:cNvSpPr/>
            <p:nvPr/>
          </p:nvSpPr>
          <p:spPr>
            <a:xfrm>
              <a:off x="4893" y="3228"/>
              <a:ext cx="221" cy="311"/>
            </a:xfrm>
            <a:prstGeom prst="line">
              <a:avLst/>
            </a:prstGeom>
            <a:ln w="28575" cap="flat" cmpd="sng">
              <a:solidFill>
                <a:schemeClr val="tx1"/>
              </a:solidFill>
              <a:prstDash val="solid"/>
              <a:round/>
              <a:headEnd type="none" w="med" len="med"/>
              <a:tailEnd type="none" w="med" len="med"/>
            </a:ln>
          </p:spPr>
        </p:sp>
        <p:sp>
          <p:nvSpPr>
            <p:cNvPr id="103485" name="Line 159"/>
            <p:cNvSpPr/>
            <p:nvPr/>
          </p:nvSpPr>
          <p:spPr>
            <a:xfrm>
              <a:off x="4046" y="3570"/>
              <a:ext cx="258" cy="342"/>
            </a:xfrm>
            <a:prstGeom prst="line">
              <a:avLst/>
            </a:prstGeom>
            <a:ln w="28575" cap="flat" cmpd="sng">
              <a:solidFill>
                <a:schemeClr val="tx1"/>
              </a:solidFill>
              <a:prstDash val="solid"/>
              <a:round/>
              <a:headEnd type="none" w="med" len="med"/>
              <a:tailEnd type="none" w="med" len="med"/>
            </a:ln>
          </p:spPr>
        </p:sp>
        <p:sp>
          <p:nvSpPr>
            <p:cNvPr id="103486" name="Line 160"/>
            <p:cNvSpPr/>
            <p:nvPr/>
          </p:nvSpPr>
          <p:spPr>
            <a:xfrm flipH="1">
              <a:off x="4046" y="3197"/>
              <a:ext cx="221" cy="342"/>
            </a:xfrm>
            <a:prstGeom prst="line">
              <a:avLst/>
            </a:prstGeom>
            <a:ln w="28575" cap="flat" cmpd="sng">
              <a:solidFill>
                <a:schemeClr val="tx1"/>
              </a:solidFill>
              <a:prstDash val="solid"/>
              <a:round/>
              <a:headEnd type="none" w="med" len="med"/>
              <a:tailEnd type="none" w="med" len="med"/>
            </a:ln>
          </p:spPr>
        </p:sp>
        <p:sp>
          <p:nvSpPr>
            <p:cNvPr id="103487" name="Line 161"/>
            <p:cNvSpPr/>
            <p:nvPr/>
          </p:nvSpPr>
          <p:spPr>
            <a:xfrm>
              <a:off x="4415" y="3943"/>
              <a:ext cx="331" cy="0"/>
            </a:xfrm>
            <a:prstGeom prst="line">
              <a:avLst/>
            </a:prstGeom>
            <a:ln w="28575" cap="flat" cmpd="sng">
              <a:solidFill>
                <a:schemeClr val="tx1"/>
              </a:solidFill>
              <a:prstDash val="solid"/>
              <a:round/>
              <a:headEnd type="none" w="med" len="med"/>
              <a:tailEnd type="none" w="med" len="med"/>
            </a:ln>
          </p:spPr>
        </p:sp>
        <p:sp>
          <p:nvSpPr>
            <p:cNvPr id="103488" name="Line 162"/>
            <p:cNvSpPr/>
            <p:nvPr/>
          </p:nvSpPr>
          <p:spPr>
            <a:xfrm flipH="1">
              <a:off x="4893" y="3601"/>
              <a:ext cx="221" cy="342"/>
            </a:xfrm>
            <a:prstGeom prst="line">
              <a:avLst/>
            </a:prstGeom>
            <a:ln w="28575" cap="flat" cmpd="sng">
              <a:solidFill>
                <a:schemeClr val="tx1"/>
              </a:solidFill>
              <a:prstDash val="solid"/>
              <a:round/>
              <a:headEnd type="none" w="med" len="med"/>
              <a:tailEnd type="none" w="med" len="med"/>
            </a:ln>
          </p:spPr>
        </p:sp>
        <p:sp>
          <p:nvSpPr>
            <p:cNvPr id="103489" name="Line 163"/>
            <p:cNvSpPr/>
            <p:nvPr/>
          </p:nvSpPr>
          <p:spPr>
            <a:xfrm flipV="1">
              <a:off x="4608" y="3166"/>
              <a:ext cx="249" cy="386"/>
            </a:xfrm>
            <a:prstGeom prst="line">
              <a:avLst/>
            </a:prstGeom>
            <a:ln w="28575" cap="flat" cmpd="sng">
              <a:solidFill>
                <a:schemeClr val="tx1"/>
              </a:solidFill>
              <a:prstDash val="solid"/>
              <a:round/>
              <a:headEnd type="none" w="med" len="med"/>
              <a:tailEnd type="none" w="med" len="med"/>
            </a:ln>
          </p:spPr>
        </p:sp>
        <p:sp>
          <p:nvSpPr>
            <p:cNvPr id="891044" name="Oval 164" descr="羊皮纸"/>
            <p:cNvSpPr>
              <a:spLocks noChangeArrowheads="1"/>
            </p:cNvSpPr>
            <p:nvPr/>
          </p:nvSpPr>
          <p:spPr bwMode="auto">
            <a:xfrm>
              <a:off x="3936"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91" name="Oval 165" descr="羊皮纸"/>
            <p:cNvSpPr/>
            <p:nvPr/>
          </p:nvSpPr>
          <p:spPr>
            <a:xfrm>
              <a:off x="4194" y="3072"/>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1046" name="Oval 166" descr="羊皮纸"/>
            <p:cNvSpPr>
              <a:spLocks noChangeArrowheads="1"/>
            </p:cNvSpPr>
            <p:nvPr/>
          </p:nvSpPr>
          <p:spPr bwMode="auto">
            <a:xfrm>
              <a:off x="4194"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47" name="Oval 167" descr="羊皮纸"/>
            <p:cNvSpPr>
              <a:spLocks noChangeArrowheads="1"/>
            </p:cNvSpPr>
            <p:nvPr/>
          </p:nvSpPr>
          <p:spPr bwMode="auto">
            <a:xfrm>
              <a:off x="4488"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48" name="Oval 168" descr="羊皮纸"/>
            <p:cNvSpPr>
              <a:spLocks noChangeArrowheads="1"/>
            </p:cNvSpPr>
            <p:nvPr/>
          </p:nvSpPr>
          <p:spPr bwMode="auto">
            <a:xfrm>
              <a:off x="4746" y="3072"/>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49" name="Oval 169" descr="羊皮纸"/>
            <p:cNvSpPr>
              <a:spLocks noChangeArrowheads="1"/>
            </p:cNvSpPr>
            <p:nvPr/>
          </p:nvSpPr>
          <p:spPr bwMode="auto">
            <a:xfrm>
              <a:off x="4746" y="3850"/>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50" name="Oval 170" descr="羊皮纸"/>
            <p:cNvSpPr>
              <a:spLocks noChangeArrowheads="1"/>
            </p:cNvSpPr>
            <p:nvPr/>
          </p:nvSpPr>
          <p:spPr bwMode="auto">
            <a:xfrm flipH="1">
              <a:off x="5041" y="3477"/>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497" name="Text Box 171"/>
            <p:cNvSpPr txBox="1"/>
            <p:nvPr/>
          </p:nvSpPr>
          <p:spPr>
            <a:xfrm>
              <a:off x="3936"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498" name="Text Box 172"/>
            <p:cNvSpPr txBox="1"/>
            <p:nvPr/>
          </p:nvSpPr>
          <p:spPr>
            <a:xfrm>
              <a:off x="3936" y="369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25</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499" name="Text Box 173"/>
            <p:cNvSpPr txBox="1"/>
            <p:nvPr/>
          </p:nvSpPr>
          <p:spPr>
            <a:xfrm>
              <a:off x="4464"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00" name="Text Box 174"/>
            <p:cNvSpPr txBox="1"/>
            <p:nvPr/>
          </p:nvSpPr>
          <p:spPr>
            <a:xfrm>
              <a:off x="4464" y="3888"/>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22</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01" name="Text Box 175"/>
            <p:cNvSpPr txBox="1"/>
            <p:nvPr/>
          </p:nvSpPr>
          <p:spPr>
            <a:xfrm>
              <a:off x="4944" y="321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16</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502" name="Text Box 176"/>
            <p:cNvSpPr txBox="1"/>
            <p:nvPr/>
          </p:nvSpPr>
          <p:spPr>
            <a:xfrm>
              <a:off x="4992" y="3648"/>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grpSp>
      <p:grpSp>
        <p:nvGrpSpPr>
          <p:cNvPr id="103503" name="Group 177"/>
          <p:cNvGrpSpPr/>
          <p:nvPr/>
        </p:nvGrpSpPr>
        <p:grpSpPr>
          <a:xfrm>
            <a:off x="2063750" y="1844675"/>
            <a:ext cx="2112963" cy="1922463"/>
            <a:chOff x="336" y="1632"/>
            <a:chExt cx="1331" cy="1211"/>
          </a:xfrm>
        </p:grpSpPr>
        <p:sp>
          <p:nvSpPr>
            <p:cNvPr id="103504" name="Text Box 178"/>
            <p:cNvSpPr txBox="1"/>
            <p:nvPr/>
          </p:nvSpPr>
          <p:spPr>
            <a:xfrm>
              <a:off x="864" y="1632"/>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28</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505" name="Line 179"/>
            <p:cNvSpPr/>
            <p:nvPr/>
          </p:nvSpPr>
          <p:spPr>
            <a:xfrm>
              <a:off x="1293" y="1932"/>
              <a:ext cx="221" cy="311"/>
            </a:xfrm>
            <a:prstGeom prst="line">
              <a:avLst/>
            </a:prstGeom>
            <a:ln w="28575" cap="flat" cmpd="sng">
              <a:solidFill>
                <a:schemeClr val="tx1"/>
              </a:solidFill>
              <a:prstDash val="solid"/>
              <a:round/>
              <a:headEnd type="none" w="med" len="med"/>
              <a:tailEnd type="none" w="med" len="med"/>
            </a:ln>
          </p:spPr>
        </p:sp>
        <p:sp>
          <p:nvSpPr>
            <p:cNvPr id="103506" name="Line 180"/>
            <p:cNvSpPr/>
            <p:nvPr/>
          </p:nvSpPr>
          <p:spPr>
            <a:xfrm>
              <a:off x="999" y="2274"/>
              <a:ext cx="221" cy="311"/>
            </a:xfrm>
            <a:prstGeom prst="line">
              <a:avLst/>
            </a:prstGeom>
            <a:ln w="28575" cap="flat" cmpd="sng">
              <a:solidFill>
                <a:schemeClr val="tx1"/>
              </a:solidFill>
              <a:prstDash val="solid"/>
              <a:round/>
              <a:headEnd type="none" w="med" len="med"/>
              <a:tailEnd type="none" w="med" len="med"/>
            </a:ln>
          </p:spPr>
        </p:sp>
        <p:sp>
          <p:nvSpPr>
            <p:cNvPr id="103507" name="Line 181"/>
            <p:cNvSpPr/>
            <p:nvPr/>
          </p:nvSpPr>
          <p:spPr>
            <a:xfrm>
              <a:off x="446" y="2274"/>
              <a:ext cx="258" cy="342"/>
            </a:xfrm>
            <a:prstGeom prst="line">
              <a:avLst/>
            </a:prstGeom>
            <a:ln w="28575" cap="flat" cmpd="sng">
              <a:solidFill>
                <a:schemeClr val="tx1"/>
              </a:solidFill>
              <a:prstDash val="solid"/>
              <a:round/>
              <a:headEnd type="none" w="med" len="med"/>
              <a:tailEnd type="none" w="med" len="med"/>
            </a:ln>
          </p:spPr>
        </p:sp>
        <p:sp>
          <p:nvSpPr>
            <p:cNvPr id="103508" name="Line 182"/>
            <p:cNvSpPr/>
            <p:nvPr/>
          </p:nvSpPr>
          <p:spPr>
            <a:xfrm flipH="1">
              <a:off x="446" y="1901"/>
              <a:ext cx="221" cy="342"/>
            </a:xfrm>
            <a:prstGeom prst="line">
              <a:avLst/>
            </a:prstGeom>
            <a:ln w="28575" cap="flat" cmpd="sng">
              <a:solidFill>
                <a:schemeClr val="tx1"/>
              </a:solidFill>
              <a:prstDash val="solid"/>
              <a:round/>
              <a:headEnd type="none" w="med" len="med"/>
              <a:tailEnd type="none" w="med" len="med"/>
            </a:ln>
          </p:spPr>
        </p:sp>
        <p:sp>
          <p:nvSpPr>
            <p:cNvPr id="103509" name="Line 183"/>
            <p:cNvSpPr/>
            <p:nvPr/>
          </p:nvSpPr>
          <p:spPr>
            <a:xfrm>
              <a:off x="815" y="2647"/>
              <a:ext cx="331" cy="0"/>
            </a:xfrm>
            <a:prstGeom prst="line">
              <a:avLst/>
            </a:prstGeom>
            <a:ln w="28575" cap="flat" cmpd="sng">
              <a:solidFill>
                <a:schemeClr val="tx1"/>
              </a:solidFill>
              <a:prstDash val="solid"/>
              <a:round/>
              <a:headEnd type="none" w="med" len="med"/>
              <a:tailEnd type="none" w="med" len="med"/>
            </a:ln>
          </p:spPr>
        </p:sp>
        <p:sp>
          <p:nvSpPr>
            <p:cNvPr id="103510" name="Line 184"/>
            <p:cNvSpPr/>
            <p:nvPr/>
          </p:nvSpPr>
          <p:spPr>
            <a:xfrm flipH="1">
              <a:off x="1293" y="2305"/>
              <a:ext cx="221" cy="342"/>
            </a:xfrm>
            <a:prstGeom prst="line">
              <a:avLst/>
            </a:prstGeom>
            <a:ln w="28575" cap="flat" cmpd="sng">
              <a:solidFill>
                <a:schemeClr val="tx1"/>
              </a:solidFill>
              <a:prstDash val="solid"/>
              <a:round/>
              <a:headEnd type="none" w="med" len="med"/>
              <a:tailEnd type="none" w="med" len="med"/>
            </a:ln>
          </p:spPr>
        </p:sp>
        <p:sp>
          <p:nvSpPr>
            <p:cNvPr id="103511" name="Line 185"/>
            <p:cNvSpPr/>
            <p:nvPr/>
          </p:nvSpPr>
          <p:spPr>
            <a:xfrm flipV="1">
              <a:off x="778" y="1870"/>
              <a:ext cx="479" cy="746"/>
            </a:xfrm>
            <a:prstGeom prst="line">
              <a:avLst/>
            </a:prstGeom>
            <a:ln w="28575" cap="flat" cmpd="sng">
              <a:solidFill>
                <a:schemeClr val="tx1"/>
              </a:solidFill>
              <a:prstDash val="solid"/>
              <a:round/>
              <a:headEnd type="none" w="med" len="med"/>
              <a:tailEnd type="none" w="med" len="med"/>
            </a:ln>
          </p:spPr>
        </p:sp>
        <p:sp>
          <p:nvSpPr>
            <p:cNvPr id="891066" name="Oval 186" descr="羊皮纸"/>
            <p:cNvSpPr>
              <a:spLocks noChangeArrowheads="1"/>
            </p:cNvSpPr>
            <p:nvPr/>
          </p:nvSpPr>
          <p:spPr bwMode="auto">
            <a:xfrm>
              <a:off x="336"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5</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513" name="Oval 187" descr="羊皮纸"/>
            <p:cNvSpPr/>
            <p:nvPr/>
          </p:nvSpPr>
          <p:spPr>
            <a:xfrm>
              <a:off x="594" y="1776"/>
              <a:ext cx="221" cy="187"/>
            </a:xfrm>
            <a:prstGeom prst="ellipse">
              <a:avLst/>
            </a:prstGeom>
            <a:blipFill rotWithShape="0">
              <a:blip r:embed="rId1"/>
            </a:blipFill>
            <a:ln w="9525" cap="flat" cmpd="sng">
              <a:solidFill>
                <a:schemeClr val="tx1"/>
              </a:solidFill>
              <a:prstDash val="solid"/>
              <a:round/>
              <a:headEnd type="none" w="med" len="med"/>
              <a:tailEnd type="none" w="med" len="med"/>
            </a:ln>
            <a:effectLst>
              <a:outerShdw dist="35921" dir="2699999" algn="ctr" rotWithShape="0">
                <a:schemeClr val="bg2"/>
              </a:outerShdw>
            </a:effectLst>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891068" name="Oval 188" descr="羊皮纸"/>
            <p:cNvSpPr>
              <a:spLocks noChangeArrowheads="1"/>
            </p:cNvSpPr>
            <p:nvPr/>
          </p:nvSpPr>
          <p:spPr bwMode="auto">
            <a:xfrm>
              <a:off x="594"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4</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69" name="Oval 189" descr="羊皮纸"/>
            <p:cNvSpPr>
              <a:spLocks noChangeArrowheads="1"/>
            </p:cNvSpPr>
            <p:nvPr/>
          </p:nvSpPr>
          <p:spPr bwMode="auto">
            <a:xfrm>
              <a:off x="888"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6</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70" name="Oval 190" descr="羊皮纸"/>
            <p:cNvSpPr>
              <a:spLocks noChangeArrowheads="1"/>
            </p:cNvSpPr>
            <p:nvPr/>
          </p:nvSpPr>
          <p:spPr bwMode="auto">
            <a:xfrm>
              <a:off x="1146" y="1776"/>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1</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71" name="Oval 191" descr="羊皮纸"/>
            <p:cNvSpPr>
              <a:spLocks noChangeArrowheads="1"/>
            </p:cNvSpPr>
            <p:nvPr/>
          </p:nvSpPr>
          <p:spPr bwMode="auto">
            <a:xfrm>
              <a:off x="1146" y="2554"/>
              <a:ext cx="221" cy="187"/>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3</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891072" name="Oval 192" descr="羊皮纸"/>
            <p:cNvSpPr>
              <a:spLocks noChangeArrowheads="1"/>
            </p:cNvSpPr>
            <p:nvPr/>
          </p:nvSpPr>
          <p:spPr bwMode="auto">
            <a:xfrm flipH="1">
              <a:off x="1441" y="2181"/>
              <a:ext cx="221" cy="186"/>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2</a:t>
              </a:r>
              <a:endParaRPr kumimoji="1" lang="en-US" altLang="zh-CN" sz="2000" b="0"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3519" name="Text Box 193"/>
            <p:cNvSpPr txBox="1"/>
            <p:nvPr/>
          </p:nvSpPr>
          <p:spPr>
            <a:xfrm>
              <a:off x="336" y="192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10</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520" name="Text Box 194"/>
            <p:cNvSpPr txBox="1"/>
            <p:nvPr/>
          </p:nvSpPr>
          <p:spPr>
            <a:xfrm>
              <a:off x="336" y="240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25</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21" name="Text Box 195"/>
            <p:cNvSpPr txBox="1"/>
            <p:nvPr/>
          </p:nvSpPr>
          <p:spPr>
            <a:xfrm>
              <a:off x="864" y="192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22" name="Text Box 196"/>
            <p:cNvSpPr txBox="1"/>
            <p:nvPr/>
          </p:nvSpPr>
          <p:spPr>
            <a:xfrm>
              <a:off x="631" y="2352"/>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24</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23" name="Text Box 197"/>
            <p:cNvSpPr txBox="1"/>
            <p:nvPr/>
          </p:nvSpPr>
          <p:spPr>
            <a:xfrm>
              <a:off x="864" y="2592"/>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22</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24" name="Text Box 198"/>
            <p:cNvSpPr txBox="1"/>
            <p:nvPr/>
          </p:nvSpPr>
          <p:spPr>
            <a:xfrm>
              <a:off x="1344" y="1920"/>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16</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525" name="Text Box 199"/>
            <p:cNvSpPr txBox="1"/>
            <p:nvPr/>
          </p:nvSpPr>
          <p:spPr>
            <a:xfrm>
              <a:off x="1106" y="2346"/>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18</a:t>
              </a:r>
              <a:endParaRPr lang="en-US" altLang="zh-CN" sz="2000" dirty="0">
                <a:solidFill>
                  <a:srgbClr val="2BDC08"/>
                </a:solidFill>
                <a:latin typeface="Times New Roman" panose="02020603050405020304" pitchFamily="18" charset="0"/>
                <a:ea typeface="宋体" panose="02010600030101010101" pitchFamily="2" charset="-122"/>
              </a:endParaRPr>
            </a:p>
          </p:txBody>
        </p:sp>
        <p:sp>
          <p:nvSpPr>
            <p:cNvPr id="103526" name="Text Box 200"/>
            <p:cNvSpPr txBox="1"/>
            <p:nvPr/>
          </p:nvSpPr>
          <p:spPr>
            <a:xfrm>
              <a:off x="1392" y="2352"/>
              <a:ext cx="275" cy="251"/>
            </a:xfrm>
            <a:prstGeom prst="rect">
              <a:avLst/>
            </a:prstGeom>
            <a:noFill/>
            <a:ln w="9525">
              <a:noFill/>
            </a:ln>
          </p:spPr>
          <p:txBody>
            <a:bodyPr wrap="none" anchor="t" anchorCtr="0">
              <a:spAutoFit/>
            </a:bodyPr>
            <a:p>
              <a:r>
                <a:rPr lang="en-US" altLang="zh-CN" sz="2000" b="1" dirty="0">
                  <a:solidFill>
                    <a:srgbClr val="2BDC08"/>
                  </a:solidFill>
                  <a:latin typeface="Times New Roman" panose="02020603050405020304" pitchFamily="18" charset="0"/>
                  <a:ea typeface="宋体" panose="02010600030101010101" pitchFamily="2" charset="-122"/>
                </a:rPr>
                <a:t>12</a:t>
              </a:r>
              <a:endParaRPr lang="en-US" altLang="zh-CN" sz="2000" b="1" dirty="0">
                <a:solidFill>
                  <a:srgbClr val="2BDC08"/>
                </a:solidFill>
                <a:latin typeface="Times New Roman" panose="02020603050405020304" pitchFamily="18" charset="0"/>
                <a:ea typeface="宋体" panose="02010600030101010101" pitchFamily="2" charset="-122"/>
              </a:endParaRPr>
            </a:p>
          </p:txBody>
        </p:sp>
        <p:sp>
          <p:nvSpPr>
            <p:cNvPr id="103527" name="Line 201"/>
            <p:cNvSpPr/>
            <p:nvPr/>
          </p:nvSpPr>
          <p:spPr>
            <a:xfrm>
              <a:off x="815" y="1870"/>
              <a:ext cx="331" cy="0"/>
            </a:xfrm>
            <a:prstGeom prst="line">
              <a:avLst/>
            </a:prstGeom>
            <a:ln w="28575" cap="flat" cmpd="sng">
              <a:solidFill>
                <a:schemeClr val="tx1"/>
              </a:solidFill>
              <a:prstDash val="solid"/>
              <a:round/>
              <a:headEnd type="none" w="med" len="med"/>
              <a:tailEnd type="none" w="med" len="med"/>
            </a:ln>
          </p:spPr>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克鲁斯卡尔算法设计</a:t>
            </a:r>
            <a:r>
              <a:rPr lang="zh-CN" altLang="zh-CN" sz="28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（自行设计）</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用选择排序算法，只需要</a:t>
            </a:r>
            <a:r>
              <a:rPr lang="zh-CN" altLang="en-US" dirty="0">
                <a:latin typeface="黑体" panose="02010609060101010101" pitchFamily="2" charset="-122"/>
                <a:ea typeface="黑体" panose="02010609060101010101" pitchFamily="2" charset="-122"/>
                <a:cs typeface="+mn-ea"/>
                <a:sym typeface="+mn-ea"/>
              </a:rPr>
              <a:t>即找出</a:t>
            </a:r>
            <a:r>
              <a:rPr lang="en-US" altLang="zh-CN" dirty="0">
                <a:latin typeface="黑体" panose="02010609060101010101" pitchFamily="2" charset="-122"/>
                <a:ea typeface="黑体" panose="02010609060101010101" pitchFamily="2" charset="-122"/>
                <a:cs typeface="+mn-ea"/>
                <a:sym typeface="+mn-ea"/>
              </a:rPr>
              <a:t>n-1</a:t>
            </a:r>
            <a:r>
              <a:rPr lang="zh-CN" altLang="en-US" dirty="0">
                <a:latin typeface="黑体" panose="02010609060101010101" pitchFamily="2" charset="-122"/>
                <a:ea typeface="黑体" panose="02010609060101010101" pitchFamily="2" charset="-122"/>
                <a:cs typeface="+mn-ea"/>
                <a:sym typeface="+mn-ea"/>
              </a:rPr>
              <a:t>条符合要求的</a:t>
            </a:r>
            <a:r>
              <a:rPr lang="zh-CN" altLang="en-US" dirty="0">
                <a:latin typeface="黑体" panose="02010609060101010101" pitchFamily="2" charset="-122"/>
                <a:ea typeface="黑体" panose="02010609060101010101" pitchFamily="2" charset="-122"/>
                <a:cs typeface="+mn-ea"/>
                <a:sym typeface="+mn-ea"/>
              </a:rPr>
              <a:t>边</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难点：如何判断一条边属于两个不同的连通分量</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b="0" dirty="0">
                <a:latin typeface="黑体" panose="02010609060101010101" pitchFamily="2" charset="-122"/>
                <a:ea typeface="黑体" panose="02010609060101010101" pitchFamily="2" charset="-122"/>
                <a:cs typeface="+mn-ea"/>
              </a:rPr>
              <a:t>设计辅助数组</a:t>
            </a:r>
            <a:r>
              <a:rPr lang="en-US" altLang="zh-CN" sz="2400" b="0" dirty="0">
                <a:latin typeface="黑体" panose="02010609060101010101" pitchFamily="2" charset="-122"/>
                <a:ea typeface="黑体" panose="02010609060101010101" pitchFamily="2" charset="-122"/>
                <a:cs typeface="+mn-ea"/>
              </a:rPr>
              <a:t>Belong[n]</a:t>
            </a:r>
            <a:r>
              <a:rPr lang="zh-CN" altLang="en-US" sz="2400" b="0" dirty="0">
                <a:latin typeface="黑体" panose="02010609060101010101" pitchFamily="2" charset="-122"/>
                <a:ea typeface="黑体" panose="02010609060101010101" pitchFamily="2" charset="-122"/>
                <a:cs typeface="+mn-ea"/>
              </a:rPr>
              <a:t>，其中</a:t>
            </a:r>
            <a:r>
              <a:rPr lang="en-US" altLang="zh-CN" sz="2400" b="0" dirty="0">
                <a:latin typeface="黑体" panose="02010609060101010101" pitchFamily="2" charset="-122"/>
                <a:ea typeface="黑体" panose="02010609060101010101" pitchFamily="2" charset="-122"/>
                <a:cs typeface="+mn-ea"/>
              </a:rPr>
              <a:t>Belong[i]</a:t>
            </a:r>
            <a:r>
              <a:rPr lang="zh-CN" altLang="en-US" sz="2400" b="0" dirty="0">
                <a:latin typeface="黑体" panose="02010609060101010101" pitchFamily="2" charset="-122"/>
                <a:ea typeface="黑体" panose="02010609060101010101" pitchFamily="2" charset="-122"/>
                <a:cs typeface="+mn-ea"/>
              </a:rPr>
              <a:t>初始为</a:t>
            </a:r>
            <a:r>
              <a:rPr lang="en-US" altLang="zh-CN" sz="2400" b="0" dirty="0">
                <a:latin typeface="黑体" panose="02010609060101010101" pitchFamily="2" charset="-122"/>
                <a:ea typeface="黑体" panose="02010609060101010101" pitchFamily="2" charset="-122"/>
                <a:cs typeface="+mn-ea"/>
              </a:rPr>
              <a:t>-1</a:t>
            </a:r>
            <a:r>
              <a:rPr lang="zh-CN" altLang="en-US" sz="2400" b="0" dirty="0">
                <a:latin typeface="黑体" panose="02010609060101010101" pitchFamily="2" charset="-122"/>
                <a:ea typeface="黑体" panose="02010609060101010101" pitchFamily="2" charset="-122"/>
                <a:cs typeface="+mn-ea"/>
              </a:rPr>
              <a:t>，表示顶点</a:t>
            </a:r>
            <a:r>
              <a:rPr lang="en-US" altLang="zh-CN" sz="2400" b="0" dirty="0">
                <a:latin typeface="黑体" panose="02010609060101010101" pitchFamily="2" charset="-122"/>
                <a:ea typeface="黑体" panose="02010609060101010101" pitchFamily="2" charset="-122"/>
                <a:cs typeface="+mn-ea"/>
              </a:rPr>
              <a:t>i</a:t>
            </a:r>
            <a:r>
              <a:rPr lang="zh-CN" altLang="en-US" sz="2400" b="0" dirty="0">
                <a:latin typeface="黑体" panose="02010609060101010101" pitchFamily="2" charset="-122"/>
                <a:ea typeface="黑体" panose="02010609060101010101" pitchFamily="2" charset="-122"/>
                <a:cs typeface="+mn-ea"/>
              </a:rPr>
              <a:t>未选</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b="0" dirty="0">
                <a:latin typeface="黑体" panose="02010609060101010101" pitchFamily="2" charset="-122"/>
                <a:ea typeface="黑体" panose="02010609060101010101" pitchFamily="2" charset="-122"/>
                <a:cs typeface="+mn-ea"/>
              </a:rPr>
              <a:t>当选中一条边，查看这条边的两个顶点</a:t>
            </a:r>
            <a:r>
              <a:rPr lang="en-US" altLang="zh-CN" sz="2400" b="0" dirty="0">
                <a:latin typeface="黑体" panose="02010609060101010101" pitchFamily="2" charset="-122"/>
                <a:ea typeface="黑体" panose="02010609060101010101" pitchFamily="2" charset="-122"/>
                <a:cs typeface="+mn-ea"/>
              </a:rPr>
              <a:t>i</a:t>
            </a:r>
            <a:r>
              <a:rPr lang="zh-CN" altLang="en-US" sz="2400" b="0" dirty="0">
                <a:latin typeface="黑体" panose="02010609060101010101" pitchFamily="2" charset="-122"/>
                <a:ea typeface="黑体" panose="02010609060101010101" pitchFamily="2" charset="-122"/>
                <a:cs typeface="+mn-ea"/>
              </a:rPr>
              <a:t>和</a:t>
            </a:r>
            <a:r>
              <a:rPr lang="en-US" altLang="zh-CN" sz="2400" b="0" dirty="0">
                <a:latin typeface="黑体" panose="02010609060101010101" pitchFamily="2" charset="-122"/>
                <a:ea typeface="黑体" panose="02010609060101010101" pitchFamily="2" charset="-122"/>
                <a:cs typeface="+mn-ea"/>
              </a:rPr>
              <a:t>j</a:t>
            </a:r>
            <a:endParaRPr lang="zh-CN" altLang="en-US" sz="2400" b="0" dirty="0">
              <a:latin typeface="黑体" panose="02010609060101010101" pitchFamily="2" charset="-122"/>
              <a:ea typeface="黑体" panose="02010609060101010101" pitchFamily="2" charset="-122"/>
              <a:cs typeface="+mn-ea"/>
            </a:endParaRPr>
          </a:p>
          <a:p>
            <a:pPr lvl="2" algn="l" eaLnBrk="1" hangingPunct="1">
              <a:buClrTx/>
              <a:buSzTx/>
              <a:buChar char="•"/>
            </a:pPr>
            <a:r>
              <a:rPr lang="zh-CN" altLang="en-US" sz="2000" b="0" dirty="0">
                <a:latin typeface="黑体" panose="02010609060101010101" pitchFamily="2" charset="-122"/>
                <a:ea typeface="黑体" panose="02010609060101010101" pitchFamily="2" charset="-122"/>
                <a:cs typeface="+mn-ea"/>
              </a:rPr>
              <a:t>如果</a:t>
            </a:r>
            <a:r>
              <a:rPr lang="en-US" altLang="zh-CN" sz="2000" b="0" dirty="0">
                <a:latin typeface="黑体" panose="02010609060101010101" pitchFamily="2" charset="-122"/>
                <a:ea typeface="黑体" panose="02010609060101010101" pitchFamily="2" charset="-122"/>
                <a:cs typeface="+mn-ea"/>
              </a:rPr>
              <a:t>Belong[i]</a:t>
            </a:r>
            <a:r>
              <a:rPr lang="zh-CN" altLang="en-US" sz="2000" b="0" dirty="0">
                <a:latin typeface="黑体" panose="02010609060101010101" pitchFamily="2" charset="-122"/>
                <a:ea typeface="黑体" panose="02010609060101010101" pitchFamily="2" charset="-122"/>
                <a:cs typeface="+mn-ea"/>
              </a:rPr>
              <a:t>和</a:t>
            </a:r>
            <a:r>
              <a:rPr lang="en-US" altLang="zh-CN" sz="2000" b="0" dirty="0">
                <a:latin typeface="黑体" panose="02010609060101010101" pitchFamily="2" charset="-122"/>
                <a:ea typeface="黑体" panose="02010609060101010101" pitchFamily="2" charset="-122"/>
                <a:cs typeface="+mn-ea"/>
              </a:rPr>
              <a:t>Belong[j]</a:t>
            </a:r>
            <a:r>
              <a:rPr lang="zh-CN" altLang="en-US" sz="2000" b="0" dirty="0">
                <a:latin typeface="黑体" panose="02010609060101010101" pitchFamily="2" charset="-122"/>
                <a:ea typeface="黑体" panose="02010609060101010101" pitchFamily="2" charset="-122"/>
                <a:cs typeface="+mn-ea"/>
              </a:rPr>
              <a:t>都是</a:t>
            </a:r>
            <a:r>
              <a:rPr lang="en-US" altLang="zh-CN" sz="2000" b="0" dirty="0">
                <a:latin typeface="黑体" panose="02010609060101010101" pitchFamily="2" charset="-122"/>
                <a:ea typeface="黑体" panose="02010609060101010101" pitchFamily="2" charset="-122"/>
                <a:cs typeface="+mn-ea"/>
              </a:rPr>
              <a:t>-1</a:t>
            </a:r>
            <a:r>
              <a:rPr lang="zh-CN" altLang="en-US" sz="2000" b="0" dirty="0">
                <a:latin typeface="黑体" panose="02010609060101010101" pitchFamily="2" charset="-122"/>
                <a:ea typeface="黑体" panose="02010609060101010101" pitchFamily="2" charset="-122"/>
                <a:cs typeface="+mn-ea"/>
              </a:rPr>
              <a:t>，则生成新分量编号并设</a:t>
            </a:r>
            <a:r>
              <a:rPr lang="en-US" altLang="zh-CN" dirty="0">
                <a:latin typeface="黑体" panose="02010609060101010101" pitchFamily="2" charset="-122"/>
                <a:ea typeface="黑体" panose="02010609060101010101" pitchFamily="2" charset="-122"/>
                <a:cs typeface="+mn-ea"/>
                <a:sym typeface="+mn-ea"/>
              </a:rPr>
              <a:t>Belong[i]</a:t>
            </a:r>
            <a:r>
              <a:rPr lang="zh-CN" altLang="en-US" dirty="0">
                <a:latin typeface="黑体" panose="02010609060101010101" pitchFamily="2" charset="-122"/>
                <a:ea typeface="黑体" panose="02010609060101010101" pitchFamily="2" charset="-122"/>
                <a:cs typeface="+mn-ea"/>
                <a:sym typeface="+mn-ea"/>
              </a:rPr>
              <a:t>和</a:t>
            </a:r>
            <a:r>
              <a:rPr lang="en-US" altLang="zh-CN" dirty="0">
                <a:latin typeface="黑体" panose="02010609060101010101" pitchFamily="2" charset="-122"/>
                <a:ea typeface="黑体" panose="02010609060101010101" pitchFamily="2" charset="-122"/>
                <a:cs typeface="+mn-ea"/>
                <a:sym typeface="+mn-ea"/>
              </a:rPr>
              <a:t>Belong[j]</a:t>
            </a:r>
            <a:endParaRPr lang="en-US" altLang="zh-CN" dirty="0">
              <a:latin typeface="黑体" panose="02010609060101010101" pitchFamily="2" charset="-122"/>
              <a:ea typeface="黑体" panose="02010609060101010101" pitchFamily="2" charset="-122"/>
              <a:cs typeface="+mn-ea"/>
              <a:sym typeface="+mn-ea"/>
            </a:endParaRPr>
          </a:p>
          <a:p>
            <a:pPr lvl="2"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a:t>
            </a:r>
            <a:r>
              <a:rPr lang="en-US" altLang="zh-CN" dirty="0">
                <a:latin typeface="黑体" panose="02010609060101010101" pitchFamily="2" charset="-122"/>
                <a:ea typeface="黑体" panose="02010609060101010101" pitchFamily="2" charset="-122"/>
                <a:cs typeface="+mn-ea"/>
                <a:sym typeface="+mn-ea"/>
              </a:rPr>
              <a:t>Belong[i]</a:t>
            </a:r>
            <a:r>
              <a:rPr lang="zh-CN" altLang="en-US" dirty="0">
                <a:latin typeface="黑体" panose="02010609060101010101" pitchFamily="2" charset="-122"/>
                <a:ea typeface="黑体" panose="02010609060101010101" pitchFamily="2" charset="-122"/>
                <a:cs typeface="+mn-ea"/>
                <a:sym typeface="+mn-ea"/>
              </a:rPr>
              <a:t>或</a:t>
            </a:r>
            <a:r>
              <a:rPr lang="en-US" altLang="zh-CN" dirty="0">
                <a:latin typeface="黑体" panose="02010609060101010101" pitchFamily="2" charset="-122"/>
                <a:ea typeface="黑体" panose="02010609060101010101" pitchFamily="2" charset="-122"/>
                <a:cs typeface="+mn-ea"/>
                <a:sym typeface="+mn-ea"/>
              </a:rPr>
              <a:t>Belong[j]</a:t>
            </a:r>
            <a:r>
              <a:rPr lang="zh-CN" altLang="en-US" dirty="0">
                <a:latin typeface="黑体" panose="02010609060101010101" pitchFamily="2" charset="-122"/>
                <a:ea typeface="黑体" panose="02010609060101010101" pitchFamily="2" charset="-122"/>
                <a:cs typeface="+mn-ea"/>
                <a:sym typeface="+mn-ea"/>
              </a:rPr>
              <a:t>是</a:t>
            </a:r>
            <a:r>
              <a:rPr lang="en-US" altLang="zh-CN" dirty="0">
                <a:latin typeface="黑体" panose="02010609060101010101" pitchFamily="2" charset="-122"/>
                <a:ea typeface="黑体" panose="02010609060101010101" pitchFamily="2" charset="-122"/>
                <a:cs typeface="+mn-ea"/>
                <a:sym typeface="+mn-ea"/>
              </a:rPr>
              <a:t>-1</a:t>
            </a:r>
            <a:r>
              <a:rPr lang="zh-CN" altLang="en-US" dirty="0">
                <a:latin typeface="黑体" panose="02010609060101010101" pitchFamily="2" charset="-122"/>
                <a:ea typeface="黑体" panose="02010609060101010101" pitchFamily="2" charset="-122"/>
                <a:cs typeface="+mn-ea"/>
                <a:sym typeface="+mn-ea"/>
              </a:rPr>
              <a:t>，则生成新分量编号并设</a:t>
            </a:r>
            <a:r>
              <a:rPr lang="en-US" altLang="zh-CN" dirty="0">
                <a:latin typeface="黑体" panose="02010609060101010101" pitchFamily="2" charset="-122"/>
                <a:ea typeface="黑体" panose="02010609060101010101" pitchFamily="2" charset="-122"/>
                <a:cs typeface="+mn-ea"/>
                <a:sym typeface="+mn-ea"/>
              </a:rPr>
              <a:t>Belong[i]</a:t>
            </a:r>
            <a:r>
              <a:rPr lang="zh-CN" altLang="en-US" dirty="0">
                <a:latin typeface="黑体" panose="02010609060101010101" pitchFamily="2" charset="-122"/>
                <a:ea typeface="黑体" panose="02010609060101010101" pitchFamily="2" charset="-122"/>
                <a:cs typeface="+mn-ea"/>
                <a:sym typeface="+mn-ea"/>
              </a:rPr>
              <a:t>或</a:t>
            </a:r>
            <a:r>
              <a:rPr lang="en-US" altLang="zh-CN" dirty="0">
                <a:latin typeface="黑体" panose="02010609060101010101" pitchFamily="2" charset="-122"/>
                <a:ea typeface="黑体" panose="02010609060101010101" pitchFamily="2" charset="-122"/>
                <a:cs typeface="+mn-ea"/>
                <a:sym typeface="+mn-ea"/>
              </a:rPr>
              <a:t>Belong[j]</a:t>
            </a:r>
            <a:endParaRPr lang="en-US" altLang="zh-CN" dirty="0">
              <a:latin typeface="黑体" panose="02010609060101010101" pitchFamily="2" charset="-122"/>
              <a:ea typeface="黑体" panose="02010609060101010101" pitchFamily="2" charset="-122"/>
              <a:cs typeface="+mn-ea"/>
              <a:sym typeface="+mn-ea"/>
            </a:endParaRPr>
          </a:p>
          <a:p>
            <a:pPr lvl="2"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a:t>
            </a:r>
            <a:r>
              <a:rPr lang="en-US" altLang="zh-CN" dirty="0">
                <a:latin typeface="黑体" panose="02010609060101010101" pitchFamily="2" charset="-122"/>
                <a:ea typeface="黑体" panose="02010609060101010101" pitchFamily="2" charset="-122"/>
                <a:cs typeface="+mn-ea"/>
                <a:sym typeface="+mn-ea"/>
              </a:rPr>
              <a:t>Belong[i]</a:t>
            </a:r>
            <a:r>
              <a:rPr lang="zh-CN" altLang="en-US" dirty="0">
                <a:latin typeface="黑体" panose="02010609060101010101" pitchFamily="2" charset="-122"/>
                <a:ea typeface="黑体" panose="02010609060101010101" pitchFamily="2" charset="-122"/>
                <a:cs typeface="+mn-ea"/>
                <a:sym typeface="+mn-ea"/>
              </a:rPr>
              <a:t>或</a:t>
            </a:r>
            <a:r>
              <a:rPr lang="en-US" altLang="zh-CN" dirty="0">
                <a:latin typeface="黑体" panose="02010609060101010101" pitchFamily="2" charset="-122"/>
                <a:ea typeface="黑体" panose="02010609060101010101" pitchFamily="2" charset="-122"/>
                <a:cs typeface="+mn-ea"/>
                <a:sym typeface="+mn-ea"/>
              </a:rPr>
              <a:t>Belong[j]</a:t>
            </a:r>
            <a:r>
              <a:rPr lang="zh-CN" altLang="en-US" dirty="0">
                <a:latin typeface="黑体" panose="02010609060101010101" pitchFamily="2" charset="-122"/>
                <a:ea typeface="黑体" panose="02010609060101010101" pitchFamily="2" charset="-122"/>
                <a:cs typeface="+mn-ea"/>
                <a:sym typeface="+mn-ea"/>
              </a:rPr>
              <a:t>都不是</a:t>
            </a:r>
            <a:r>
              <a:rPr lang="en-US" altLang="zh-CN" dirty="0">
                <a:latin typeface="黑体" panose="02010609060101010101" pitchFamily="2" charset="-122"/>
                <a:ea typeface="黑体" panose="02010609060101010101" pitchFamily="2" charset="-122"/>
                <a:cs typeface="+mn-ea"/>
                <a:sym typeface="+mn-ea"/>
              </a:rPr>
              <a:t>-1</a:t>
            </a:r>
            <a:r>
              <a:rPr lang="zh-CN" altLang="en-US" dirty="0">
                <a:latin typeface="黑体" panose="02010609060101010101" pitchFamily="2" charset="-122"/>
                <a:ea typeface="黑体" panose="02010609060101010101" pitchFamily="2" charset="-122"/>
                <a:cs typeface="+mn-ea"/>
                <a:sym typeface="+mn-ea"/>
              </a:rPr>
              <a:t>，则说明两个顶点</a:t>
            </a:r>
            <a:r>
              <a:rPr lang="zh-CN" altLang="en-US" dirty="0">
                <a:latin typeface="黑体" panose="02010609060101010101" pitchFamily="2" charset="-122"/>
                <a:ea typeface="黑体" panose="02010609060101010101" pitchFamily="2" charset="-122"/>
                <a:cs typeface="+mn-ea"/>
                <a:sym typeface="+mn-ea"/>
              </a:rPr>
              <a:t>已选</a:t>
            </a:r>
            <a:endParaRPr lang="zh-CN" altLang="en-US" dirty="0">
              <a:latin typeface="黑体" panose="02010609060101010101" pitchFamily="2" charset="-122"/>
              <a:ea typeface="黑体" panose="02010609060101010101" pitchFamily="2" charset="-122"/>
              <a:cs typeface="+mn-ea"/>
              <a:sym typeface="+mn-ea"/>
            </a:endParaRPr>
          </a:p>
          <a:p>
            <a:pPr lvl="3"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a:t>
            </a:r>
            <a:r>
              <a:rPr lang="en-US" altLang="zh-CN" dirty="0">
                <a:latin typeface="黑体" panose="02010609060101010101" pitchFamily="2" charset="-122"/>
                <a:ea typeface="黑体" panose="02010609060101010101" pitchFamily="2" charset="-122"/>
                <a:cs typeface="+mn-ea"/>
                <a:sym typeface="+mn-ea"/>
              </a:rPr>
              <a:t>Belong[i]==Belong[j]</a:t>
            </a:r>
            <a:r>
              <a:rPr lang="zh-CN" altLang="en-US" dirty="0">
                <a:latin typeface="黑体" panose="02010609060101010101" pitchFamily="2" charset="-122"/>
                <a:ea typeface="黑体" panose="02010609060101010101" pitchFamily="2" charset="-122"/>
                <a:cs typeface="+mn-ea"/>
                <a:sym typeface="+mn-ea"/>
              </a:rPr>
              <a:t>，则说明同属一个分量，放弃</a:t>
            </a:r>
            <a:endParaRPr lang="zh-CN" altLang="en-US" dirty="0">
              <a:latin typeface="黑体" panose="02010609060101010101" pitchFamily="2" charset="-122"/>
              <a:ea typeface="黑体" panose="02010609060101010101" pitchFamily="2" charset="-122"/>
              <a:cs typeface="+mn-ea"/>
              <a:sym typeface="+mn-ea"/>
            </a:endParaRPr>
          </a:p>
          <a:p>
            <a:pPr lvl="3"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a:t>
            </a:r>
            <a:r>
              <a:rPr lang="en-US" altLang="zh-CN" dirty="0">
                <a:latin typeface="黑体" panose="02010609060101010101" pitchFamily="2" charset="-122"/>
                <a:ea typeface="黑体" panose="02010609060101010101" pitchFamily="2" charset="-122"/>
                <a:cs typeface="+mn-ea"/>
                <a:sym typeface="+mn-ea"/>
              </a:rPr>
              <a:t>Belong[i]&lt;&gt;Belong[j]</a:t>
            </a:r>
            <a:r>
              <a:rPr lang="zh-CN" altLang="en-US" dirty="0">
                <a:latin typeface="黑体" panose="02010609060101010101" pitchFamily="2" charset="-122"/>
                <a:ea typeface="黑体" panose="02010609060101010101" pitchFamily="2" charset="-122"/>
                <a:cs typeface="+mn-ea"/>
                <a:sym typeface="+mn-ea"/>
              </a:rPr>
              <a:t>，则说明分属不同分量，选择这条边并把两个分量合并，即更改相关分量的</a:t>
            </a:r>
            <a:r>
              <a:rPr lang="en-US" altLang="zh-CN" dirty="0">
                <a:latin typeface="黑体" panose="02010609060101010101" pitchFamily="2" charset="-122"/>
                <a:ea typeface="黑体" panose="02010609060101010101" pitchFamily="2" charset="-122"/>
                <a:cs typeface="+mn-ea"/>
                <a:sym typeface="+mn-ea"/>
              </a:rPr>
              <a:t>Belong</a:t>
            </a:r>
            <a:r>
              <a:rPr lang="zh-CN" altLang="en-US" dirty="0">
                <a:latin typeface="黑体" panose="02010609060101010101" pitchFamily="2" charset="-122"/>
                <a:ea typeface="黑体" panose="02010609060101010101" pitchFamily="2" charset="-122"/>
                <a:cs typeface="+mn-ea"/>
                <a:sym typeface="+mn-ea"/>
              </a:rPr>
              <a:t>值</a:t>
            </a:r>
            <a:endParaRPr lang="zh-CN" altLang="en-US" sz="20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zh-CN" dirty="0">
                <a:latin typeface="黑体" panose="02010609060101010101" pitchFamily="2" charset="-122"/>
                <a:ea typeface="黑体" panose="02010609060101010101" pitchFamily="2" charset="-122"/>
                <a:cs typeface="黑体" panose="02010609060101010101" pitchFamily="2" charset="-122"/>
                <a:sym typeface="+mn-ea"/>
              </a:rPr>
              <a:t>课本的算法，参考第</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6.5</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节在用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MFSet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结构的等价类算法，时间复杂度</a:t>
            </a:r>
            <a:r>
              <a:rPr lang="zh-CN" altLang="en-US" dirty="0">
                <a:latin typeface="黑体" panose="02010609060101010101" pitchFamily="2" charset="-122"/>
                <a:ea typeface="黑体" panose="02010609060101010101" pitchFamily="2" charset="-122"/>
                <a:cs typeface="+mn-ea"/>
                <a:sym typeface="+mn-ea"/>
              </a:rPr>
              <a:t>O(eloge)</a:t>
            </a:r>
            <a:endParaRPr lang="zh-CN"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克鲁斯卡尔算法分析</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算法只是和边数量相关</a:t>
            </a:r>
            <a:r>
              <a:rPr lang="zh-CN" altLang="en-US" dirty="0">
                <a:latin typeface="黑体" panose="02010609060101010101" pitchFamily="2" charset="-122"/>
                <a:ea typeface="黑体" panose="02010609060101010101" pitchFamily="2" charset="-122"/>
                <a:cs typeface="+mn-ea"/>
                <a:sym typeface="+mn-ea"/>
              </a:rPr>
              <a:t>，因此适用于点稠密的网</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时间复杂度为O(eloge)</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当一个通信网的边数量少但点数量多，则适用</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在连通图中，有一种特殊顶点称为</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关节点</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关节点：若把顶点v和相关的边删除，则图的一个连通分量变成两个以上分量，则v是图的一个关节点</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2711450" y="3068955"/>
            <a:ext cx="5311140" cy="2548890"/>
            <a:chOff x="4270" y="4833"/>
            <a:chExt cx="8364" cy="4014"/>
          </a:xfrm>
        </p:grpSpPr>
        <p:grpSp>
          <p:nvGrpSpPr>
            <p:cNvPr id="105477" name="Group 48"/>
            <p:cNvGrpSpPr/>
            <p:nvPr/>
          </p:nvGrpSpPr>
          <p:grpSpPr>
            <a:xfrm>
              <a:off x="4270" y="4833"/>
              <a:ext cx="8365" cy="3365"/>
              <a:chOff x="431" y="2205"/>
              <a:chExt cx="3346" cy="1346"/>
            </a:xfrm>
          </p:grpSpPr>
          <p:sp>
            <p:nvSpPr>
              <p:cNvPr id="105478" name="Line 10"/>
              <p:cNvSpPr/>
              <p:nvPr/>
            </p:nvSpPr>
            <p:spPr>
              <a:xfrm flipH="1">
                <a:off x="1007" y="2877"/>
                <a:ext cx="960" cy="432"/>
              </a:xfrm>
              <a:prstGeom prst="line">
                <a:avLst/>
              </a:prstGeom>
              <a:ln w="28575" cap="flat" cmpd="sng">
                <a:solidFill>
                  <a:schemeClr val="accent2"/>
                </a:solidFill>
                <a:prstDash val="solid"/>
                <a:round/>
                <a:headEnd type="none" w="med" len="med"/>
                <a:tailEnd type="none" w="med" len="med"/>
              </a:ln>
            </p:spPr>
          </p:sp>
          <p:sp>
            <p:nvSpPr>
              <p:cNvPr id="105479" name="Line 11"/>
              <p:cNvSpPr/>
              <p:nvPr/>
            </p:nvSpPr>
            <p:spPr>
              <a:xfrm>
                <a:off x="1007" y="3357"/>
                <a:ext cx="624" cy="0"/>
              </a:xfrm>
              <a:prstGeom prst="line">
                <a:avLst/>
              </a:prstGeom>
              <a:ln w="28575" cap="flat" cmpd="sng">
                <a:solidFill>
                  <a:schemeClr val="accent2"/>
                </a:solidFill>
                <a:prstDash val="solid"/>
                <a:round/>
                <a:headEnd type="none" w="med" len="med"/>
                <a:tailEnd type="none" w="med" len="med"/>
              </a:ln>
            </p:spPr>
          </p:sp>
          <p:sp>
            <p:nvSpPr>
              <p:cNvPr id="105480" name="Line 12"/>
              <p:cNvSpPr/>
              <p:nvPr/>
            </p:nvSpPr>
            <p:spPr>
              <a:xfrm>
                <a:off x="623" y="2925"/>
                <a:ext cx="240" cy="336"/>
              </a:xfrm>
              <a:prstGeom prst="line">
                <a:avLst/>
              </a:prstGeom>
              <a:ln w="28575" cap="flat" cmpd="sng">
                <a:solidFill>
                  <a:schemeClr val="accent2"/>
                </a:solidFill>
                <a:prstDash val="solid"/>
                <a:round/>
                <a:headEnd type="none" w="med" len="med"/>
                <a:tailEnd type="none" w="med" len="med"/>
              </a:ln>
            </p:spPr>
          </p:sp>
          <p:sp>
            <p:nvSpPr>
              <p:cNvPr id="105481" name="Line 13"/>
              <p:cNvSpPr/>
              <p:nvPr/>
            </p:nvSpPr>
            <p:spPr>
              <a:xfrm flipH="1">
                <a:off x="1727" y="2973"/>
                <a:ext cx="240" cy="288"/>
              </a:xfrm>
              <a:prstGeom prst="line">
                <a:avLst/>
              </a:prstGeom>
              <a:ln w="28575" cap="flat" cmpd="sng">
                <a:solidFill>
                  <a:schemeClr val="accent2"/>
                </a:solidFill>
                <a:prstDash val="solid"/>
                <a:round/>
                <a:headEnd type="none" w="med" len="med"/>
                <a:tailEnd type="none" w="med" len="med"/>
              </a:ln>
            </p:spPr>
          </p:sp>
          <p:sp>
            <p:nvSpPr>
              <p:cNvPr id="105482" name="Line 14"/>
              <p:cNvSpPr/>
              <p:nvPr/>
            </p:nvSpPr>
            <p:spPr>
              <a:xfrm>
                <a:off x="1391" y="2445"/>
                <a:ext cx="576" cy="336"/>
              </a:xfrm>
              <a:prstGeom prst="line">
                <a:avLst/>
              </a:prstGeom>
              <a:ln w="28575" cap="flat" cmpd="sng">
                <a:solidFill>
                  <a:schemeClr val="accent2"/>
                </a:solidFill>
                <a:prstDash val="solid"/>
                <a:round/>
                <a:headEnd type="none" w="med" len="med"/>
                <a:tailEnd type="none" w="med" len="med"/>
              </a:ln>
            </p:spPr>
          </p:sp>
          <p:sp>
            <p:nvSpPr>
              <p:cNvPr id="105483" name="Line 15"/>
              <p:cNvSpPr/>
              <p:nvPr/>
            </p:nvSpPr>
            <p:spPr>
              <a:xfrm>
                <a:off x="1343" y="2493"/>
                <a:ext cx="144" cy="240"/>
              </a:xfrm>
              <a:prstGeom prst="line">
                <a:avLst/>
              </a:prstGeom>
              <a:ln w="28575" cap="flat" cmpd="sng">
                <a:solidFill>
                  <a:schemeClr val="accent2"/>
                </a:solidFill>
                <a:prstDash val="solid"/>
                <a:round/>
                <a:headEnd type="none" w="med" len="med"/>
                <a:tailEnd type="none" w="med" len="med"/>
              </a:ln>
            </p:spPr>
          </p:sp>
          <p:sp>
            <p:nvSpPr>
              <p:cNvPr id="105484" name="Line 16"/>
              <p:cNvSpPr/>
              <p:nvPr/>
            </p:nvSpPr>
            <p:spPr>
              <a:xfrm flipH="1">
                <a:off x="1103" y="2493"/>
                <a:ext cx="144" cy="240"/>
              </a:xfrm>
              <a:prstGeom prst="line">
                <a:avLst/>
              </a:prstGeom>
              <a:ln w="28575" cap="flat" cmpd="sng">
                <a:solidFill>
                  <a:schemeClr val="accent2"/>
                </a:solidFill>
                <a:prstDash val="solid"/>
                <a:round/>
                <a:headEnd type="none" w="med" len="med"/>
                <a:tailEnd type="none" w="med" len="med"/>
              </a:ln>
            </p:spPr>
          </p:sp>
          <p:sp>
            <p:nvSpPr>
              <p:cNvPr id="105485" name="Line 17"/>
              <p:cNvSpPr/>
              <p:nvPr/>
            </p:nvSpPr>
            <p:spPr>
              <a:xfrm flipH="1">
                <a:off x="671" y="2445"/>
                <a:ext cx="528" cy="336"/>
              </a:xfrm>
              <a:prstGeom prst="line">
                <a:avLst/>
              </a:prstGeom>
              <a:ln w="28575" cap="flat" cmpd="sng">
                <a:solidFill>
                  <a:schemeClr val="accent2"/>
                </a:solidFill>
                <a:prstDash val="solid"/>
                <a:round/>
                <a:headEnd type="none" w="med" len="med"/>
                <a:tailEnd type="none" w="med" len="med"/>
              </a:ln>
            </p:spPr>
          </p:sp>
          <p:sp>
            <p:nvSpPr>
              <p:cNvPr id="881682" name="Oval 18" descr="粉色砂纸"/>
              <p:cNvSpPr>
                <a:spLocks noChangeArrowheads="1"/>
              </p:cNvSpPr>
              <p:nvPr/>
            </p:nvSpPr>
            <p:spPr bwMode="auto">
              <a:xfrm>
                <a:off x="1151" y="222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3" name="Oval 19" descr="粉色砂纸"/>
              <p:cNvSpPr>
                <a:spLocks noChangeArrowheads="1"/>
              </p:cNvSpPr>
              <p:nvPr/>
            </p:nvSpPr>
            <p:spPr bwMode="auto">
              <a:xfrm>
                <a:off x="1871" y="2703"/>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4" name="Oval 20" descr="粉色砂纸"/>
              <p:cNvSpPr>
                <a:spLocks noChangeArrowheads="1"/>
              </p:cNvSpPr>
              <p:nvPr/>
            </p:nvSpPr>
            <p:spPr bwMode="auto">
              <a:xfrm>
                <a:off x="1391" y="2711"/>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5" name="Oval 21" descr="粉色砂纸"/>
              <p:cNvSpPr>
                <a:spLocks noChangeArrowheads="1"/>
              </p:cNvSpPr>
              <p:nvPr/>
            </p:nvSpPr>
            <p:spPr bwMode="auto">
              <a:xfrm>
                <a:off x="767" y="322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1686" name="Oval 22" descr="粉色砂纸"/>
              <p:cNvSpPr>
                <a:spLocks noChangeArrowheads="1"/>
              </p:cNvSpPr>
              <p:nvPr/>
            </p:nvSpPr>
            <p:spPr bwMode="auto">
              <a:xfrm>
                <a:off x="911" y="2694"/>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91" name="Text Box 23"/>
              <p:cNvSpPr txBox="1"/>
              <p:nvPr/>
            </p:nvSpPr>
            <p:spPr>
              <a:xfrm>
                <a:off x="1161" y="2205"/>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A</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492" name="Text Box 24"/>
              <p:cNvSpPr txBox="1"/>
              <p:nvPr/>
            </p:nvSpPr>
            <p:spPr>
              <a:xfrm>
                <a:off x="921" y="2694"/>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C</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493" name="Text Box 25"/>
              <p:cNvSpPr txBox="1"/>
              <p:nvPr/>
            </p:nvSpPr>
            <p:spPr>
              <a:xfrm>
                <a:off x="1401" y="2694"/>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D</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494" name="Text Box 26"/>
              <p:cNvSpPr txBox="1"/>
              <p:nvPr/>
            </p:nvSpPr>
            <p:spPr>
              <a:xfrm>
                <a:off x="1894" y="2703"/>
                <a:ext cx="265"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E</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691" name="Oval 27" descr="粉色砂纸"/>
              <p:cNvSpPr>
                <a:spLocks noChangeArrowheads="1"/>
              </p:cNvSpPr>
              <p:nvPr/>
            </p:nvSpPr>
            <p:spPr bwMode="auto">
              <a:xfrm>
                <a:off x="431" y="2694"/>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96" name="Text Box 29"/>
              <p:cNvSpPr txBox="1"/>
              <p:nvPr/>
            </p:nvSpPr>
            <p:spPr>
              <a:xfrm>
                <a:off x="441" y="2694"/>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B</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497" name="Text Box 30"/>
              <p:cNvSpPr txBox="1"/>
              <p:nvPr/>
            </p:nvSpPr>
            <p:spPr>
              <a:xfrm>
                <a:off x="802" y="3222"/>
                <a:ext cx="252"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F</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696" name="Oval 32" descr="粉色砂纸"/>
              <p:cNvSpPr>
                <a:spLocks noChangeArrowheads="1"/>
              </p:cNvSpPr>
              <p:nvPr/>
            </p:nvSpPr>
            <p:spPr bwMode="auto">
              <a:xfrm>
                <a:off x="1523" y="322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99" name="Text Box 33"/>
              <p:cNvSpPr txBox="1"/>
              <p:nvPr/>
            </p:nvSpPr>
            <p:spPr>
              <a:xfrm>
                <a:off x="1533" y="3222"/>
                <a:ext cx="290"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G</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500" name="Line 5"/>
              <p:cNvSpPr/>
              <p:nvPr/>
            </p:nvSpPr>
            <p:spPr>
              <a:xfrm>
                <a:off x="2673" y="2973"/>
                <a:ext cx="240" cy="336"/>
              </a:xfrm>
              <a:prstGeom prst="line">
                <a:avLst/>
              </a:prstGeom>
              <a:ln w="28575" cap="flat" cmpd="sng">
                <a:solidFill>
                  <a:schemeClr val="accent2"/>
                </a:solidFill>
                <a:prstDash val="solid"/>
                <a:round/>
                <a:headEnd type="none" w="med" len="med"/>
                <a:tailEnd type="none" w="med" len="med"/>
              </a:ln>
            </p:spPr>
          </p:sp>
          <p:sp>
            <p:nvSpPr>
              <p:cNvPr id="105501" name="Line 8"/>
              <p:cNvSpPr/>
              <p:nvPr/>
            </p:nvSpPr>
            <p:spPr>
              <a:xfrm flipH="1">
                <a:off x="2721" y="2445"/>
                <a:ext cx="384" cy="336"/>
              </a:xfrm>
              <a:prstGeom prst="line">
                <a:avLst/>
              </a:prstGeom>
              <a:ln w="28575" cap="flat" cmpd="sng">
                <a:solidFill>
                  <a:schemeClr val="accent2"/>
                </a:solidFill>
                <a:prstDash val="solid"/>
                <a:round/>
                <a:headEnd type="none" w="med" len="med"/>
                <a:tailEnd type="none" w="med" len="med"/>
              </a:ln>
            </p:spPr>
          </p:sp>
          <p:sp>
            <p:nvSpPr>
              <p:cNvPr id="105502" name="Line 9"/>
              <p:cNvSpPr/>
              <p:nvPr/>
            </p:nvSpPr>
            <p:spPr>
              <a:xfrm flipH="1">
                <a:off x="3281" y="2840"/>
                <a:ext cx="227" cy="0"/>
              </a:xfrm>
              <a:prstGeom prst="line">
                <a:avLst/>
              </a:prstGeom>
              <a:ln w="28575" cap="flat" cmpd="sng">
                <a:solidFill>
                  <a:schemeClr val="accent2"/>
                </a:solidFill>
                <a:prstDash val="solid"/>
                <a:round/>
                <a:headEnd type="none" w="med" len="med"/>
                <a:tailEnd type="none" w="med" len="med"/>
              </a:ln>
            </p:spPr>
          </p:sp>
          <p:sp>
            <p:nvSpPr>
              <p:cNvPr id="881692" name="Oval 28" descr="粉色砂纸"/>
              <p:cNvSpPr>
                <a:spLocks noChangeArrowheads="1"/>
              </p:cNvSpPr>
              <p:nvPr/>
            </p:nvSpPr>
            <p:spPr bwMode="auto">
              <a:xfrm>
                <a:off x="2769" y="322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04" name="Text Box 31"/>
              <p:cNvSpPr txBox="1"/>
              <p:nvPr/>
            </p:nvSpPr>
            <p:spPr>
              <a:xfrm>
                <a:off x="2782" y="3203"/>
                <a:ext cx="275" cy="329"/>
              </a:xfrm>
              <a:prstGeom prst="rect">
                <a:avLst/>
              </a:prstGeom>
              <a:noFill/>
              <a:ln w="9525">
                <a:noFill/>
              </a:ln>
            </p:spPr>
            <p:txBody>
              <a:bodyPr wrap="square" anchor="t" anchorCtr="0">
                <a:spAutoFit/>
              </a:bodyPr>
              <a:p>
                <a:pPr algn="ctr"/>
                <a:r>
                  <a:rPr lang="en-US" altLang="zh-CN" sz="2800" b="1" dirty="0">
                    <a:solidFill>
                      <a:schemeClr val="hlink"/>
                    </a:solidFill>
                    <a:latin typeface="Arial" panose="020B0604020202020204" pitchFamily="34" charset="0"/>
                    <a:ea typeface="宋体" panose="02010600030101010101" pitchFamily="2" charset="-122"/>
                  </a:rPr>
                  <a:t>I</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698" name="Oval 34" descr="粉色砂纸"/>
              <p:cNvSpPr>
                <a:spLocks noChangeArrowheads="1"/>
              </p:cNvSpPr>
              <p:nvPr/>
            </p:nvSpPr>
            <p:spPr bwMode="auto">
              <a:xfrm>
                <a:off x="3489" y="270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06" name="Text Box 35"/>
              <p:cNvSpPr txBox="1"/>
              <p:nvPr/>
            </p:nvSpPr>
            <p:spPr>
              <a:xfrm>
                <a:off x="3499" y="2685"/>
                <a:ext cx="278" cy="329"/>
              </a:xfrm>
              <a:prstGeom prst="rect">
                <a:avLst/>
              </a:prstGeom>
              <a:noFill/>
              <a:ln w="9525">
                <a:noFill/>
              </a:ln>
            </p:spPr>
            <p:txBody>
              <a:bodyPr wrap="square" anchor="t" anchorCtr="0">
                <a:spAutoFit/>
              </a:bodyPr>
              <a:p>
                <a:pPr algn="ctr"/>
                <a:r>
                  <a:rPr lang="en-US" altLang="zh-CN" sz="2800" b="1" dirty="0">
                    <a:solidFill>
                      <a:schemeClr val="hlink"/>
                    </a:solidFill>
                    <a:latin typeface="Arial" panose="020B0604020202020204" pitchFamily="34" charset="0"/>
                    <a:ea typeface="宋体" panose="02010600030101010101" pitchFamily="2" charset="-122"/>
                  </a:rPr>
                  <a:t>J</a:t>
                </a:r>
                <a:endParaRPr lang="en-US" altLang="zh-CN" sz="2800" b="1" dirty="0">
                  <a:solidFill>
                    <a:schemeClr val="hlink"/>
                  </a:solidFill>
                  <a:latin typeface="Arial" panose="020B0604020202020204" pitchFamily="34" charset="0"/>
                  <a:ea typeface="宋体" panose="02010600030101010101" pitchFamily="2" charset="-122"/>
                </a:endParaRPr>
              </a:p>
            </p:txBody>
          </p:sp>
          <p:sp>
            <p:nvSpPr>
              <p:cNvPr id="881700" name="Oval 36" descr="粉色砂纸"/>
              <p:cNvSpPr>
                <a:spLocks noChangeArrowheads="1"/>
              </p:cNvSpPr>
              <p:nvPr/>
            </p:nvSpPr>
            <p:spPr bwMode="auto">
              <a:xfrm>
                <a:off x="3009" y="270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08" name="Text Box 37"/>
              <p:cNvSpPr txBox="1"/>
              <p:nvPr/>
            </p:nvSpPr>
            <p:spPr>
              <a:xfrm>
                <a:off x="3009" y="2685"/>
                <a:ext cx="252"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L</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881702" name="Oval 38" descr="粉色砂纸"/>
              <p:cNvSpPr>
                <a:spLocks noChangeArrowheads="1"/>
              </p:cNvSpPr>
              <p:nvPr/>
            </p:nvSpPr>
            <p:spPr bwMode="auto">
              <a:xfrm>
                <a:off x="2517" y="270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10" name="Text Box 39"/>
              <p:cNvSpPr txBox="1"/>
              <p:nvPr/>
            </p:nvSpPr>
            <p:spPr>
              <a:xfrm>
                <a:off x="2549" y="2677"/>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H</a:t>
                </a:r>
                <a:endParaRPr lang="en-US" altLang="zh-CN" sz="2800" b="1" dirty="0">
                  <a:solidFill>
                    <a:schemeClr val="hlink"/>
                  </a:solidFill>
                  <a:latin typeface="Arial" panose="020B0604020202020204" pitchFamily="34" charset="0"/>
                  <a:ea typeface="宋体" panose="02010600030101010101" pitchFamily="2" charset="-122"/>
                </a:endParaRPr>
              </a:p>
            </p:txBody>
          </p:sp>
          <p:sp>
            <p:nvSpPr>
              <p:cNvPr id="881704" name="Oval 40" descr="粉色砂纸"/>
              <p:cNvSpPr>
                <a:spLocks noChangeArrowheads="1"/>
              </p:cNvSpPr>
              <p:nvPr/>
            </p:nvSpPr>
            <p:spPr bwMode="auto">
              <a:xfrm>
                <a:off x="2997" y="2222"/>
                <a:ext cx="288" cy="288"/>
              </a:xfrm>
              <a:prstGeom prst="ellipse">
                <a:avLst/>
              </a:prstGeom>
              <a:blipFill dpi="0" rotWithShape="0">
                <a:blip r:embed="rId1" cstate="print"/>
                <a:srcRect/>
                <a:tile tx="0" ty="0" sx="100000" sy="100000" flip="none" algn="tl"/>
              </a:blipFill>
              <a:ln w="9525">
                <a:solidFill>
                  <a:srgbClr val="CC33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12" name="Text Box 41"/>
              <p:cNvSpPr txBox="1"/>
              <p:nvPr/>
            </p:nvSpPr>
            <p:spPr>
              <a:xfrm>
                <a:off x="3007" y="2205"/>
                <a:ext cx="277" cy="329"/>
              </a:xfrm>
              <a:prstGeom prst="rect">
                <a:avLst/>
              </a:prstGeom>
              <a:noFill/>
              <a:ln w="9525">
                <a:noFill/>
              </a:ln>
            </p:spPr>
            <p:txBody>
              <a:bodyPr wrap="none" anchor="t" anchorCtr="0">
                <a:spAutoFit/>
              </a:bodyPr>
              <a:p>
                <a:r>
                  <a:rPr lang="en-US" altLang="zh-CN" sz="2800" b="1" dirty="0">
                    <a:solidFill>
                      <a:schemeClr val="hlink"/>
                    </a:solidFill>
                    <a:latin typeface="Arial" panose="020B0604020202020204" pitchFamily="34" charset="0"/>
                    <a:ea typeface="宋体" panose="02010600030101010101" pitchFamily="2" charset="-122"/>
                  </a:rPr>
                  <a:t>K</a:t>
                </a:r>
                <a:endParaRPr lang="en-US" altLang="zh-CN" sz="2400" dirty="0">
                  <a:solidFill>
                    <a:schemeClr val="hlink"/>
                  </a:solidFill>
                  <a:latin typeface="Times New Roman" panose="02020603050405020304" pitchFamily="18" charset="0"/>
                  <a:ea typeface="宋体" panose="02010600030101010101" pitchFamily="2" charset="-122"/>
                </a:endParaRPr>
              </a:p>
            </p:txBody>
          </p:sp>
          <p:sp>
            <p:nvSpPr>
              <p:cNvPr id="105513" name="Line 14"/>
              <p:cNvSpPr/>
              <p:nvPr/>
            </p:nvSpPr>
            <p:spPr>
              <a:xfrm>
                <a:off x="2154" y="2840"/>
                <a:ext cx="363" cy="0"/>
              </a:xfrm>
              <a:prstGeom prst="line">
                <a:avLst/>
              </a:prstGeom>
              <a:ln w="28575" cap="flat" cmpd="sng">
                <a:solidFill>
                  <a:schemeClr val="accent2"/>
                </a:solidFill>
                <a:prstDash val="solid"/>
                <a:round/>
                <a:headEnd type="none" w="med" len="med"/>
                <a:tailEnd type="none" w="med" len="med"/>
              </a:ln>
            </p:spPr>
          </p:sp>
          <p:sp>
            <p:nvSpPr>
              <p:cNvPr id="105514" name="Line 14"/>
              <p:cNvSpPr/>
              <p:nvPr/>
            </p:nvSpPr>
            <p:spPr>
              <a:xfrm flipV="1">
                <a:off x="3061" y="2976"/>
                <a:ext cx="499" cy="363"/>
              </a:xfrm>
              <a:prstGeom prst="line">
                <a:avLst/>
              </a:prstGeom>
              <a:ln w="28575" cap="flat" cmpd="sng">
                <a:solidFill>
                  <a:schemeClr val="accent2"/>
                </a:solidFill>
                <a:prstDash val="solid"/>
                <a:round/>
                <a:headEnd type="none" w="med" len="med"/>
                <a:tailEnd type="none" w="med" len="med"/>
              </a:ln>
            </p:spPr>
          </p:sp>
        </p:grpSp>
        <p:sp>
          <p:nvSpPr>
            <p:cNvPr id="5" name="文本框 4"/>
            <p:cNvSpPr txBox="1"/>
            <p:nvPr/>
          </p:nvSpPr>
          <p:spPr>
            <a:xfrm>
              <a:off x="4870" y="8123"/>
              <a:ext cx="7035" cy="725"/>
            </a:xfrm>
            <a:prstGeom prst="rect">
              <a:avLst/>
            </a:prstGeom>
          </p:spPr>
          <p:txBody>
            <a:bodyPr vert="horz" wrap="square" lIns="91440" tIns="45720" rIns="91440" bIns="45720" rtlCol="0" anchor="t">
              <a:spAutoFit/>
            </a:bodyPr>
            <a:p>
              <a:pPr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关节点</a:t>
              </a:r>
              <a:r>
                <a:rPr lang="zh-CN" altLang="en-US" sz="2400" dirty="0">
                  <a:latin typeface="黑体" panose="02010609060101010101" pitchFamily="2" charset="-122"/>
                  <a:ea typeface="黑体" panose="02010609060101010101" pitchFamily="2" charset="-122"/>
                  <a:cs typeface="+mn-ea"/>
                  <a:sym typeface="+mn-ea"/>
                </a:rPr>
                <a:t>是：A、E、H、I、J</a:t>
              </a:r>
              <a:endParaRPr lang="zh-CN" altLang="en-US" sz="2400" dirty="0">
                <a:latin typeface="黑体" panose="02010609060101010101" pitchFamily="2" charset="-122"/>
                <a:ea typeface="黑体" panose="02010609060101010101" pitchFamily="2" charset="-122"/>
                <a:cs typeface="+mn-ea"/>
                <a:sym typeface="+mn-e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在连通图中，如果没有关节点，则为重连通图，</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在重连通图中，任意一对顶点都至少存在两条路径</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找关节点的算法是基于</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算法进行修改，课本算法</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7.10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和</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7.11</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自学</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7.4 </a:t>
            </a:r>
            <a:r>
              <a:rPr lang="zh-CN" altLang="en-US">
                <a:latin typeface="楷体" panose="02010609060101010101" charset="-122"/>
                <a:ea typeface="楷体" panose="02010609060101010101" charset="-122"/>
                <a:cs typeface="楷体" panose="02010609060101010101" charset="-122"/>
                <a:sym typeface="+mn-ea"/>
              </a:rPr>
              <a:t>图的</a:t>
            </a:r>
            <a:r>
              <a:rPr lang="zh-CN" altLang="en-US">
                <a:latin typeface="楷体" panose="02010609060101010101" charset="-122"/>
                <a:ea typeface="楷体" panose="02010609060101010101" charset="-122"/>
                <a:cs typeface="楷体" panose="02010609060101010101" charset="-122"/>
                <a:sym typeface="+mn-ea"/>
              </a:rPr>
              <a:t>连通</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 name="组合 7"/>
          <p:cNvGrpSpPr/>
          <p:nvPr/>
        </p:nvGrpSpPr>
        <p:grpSpPr>
          <a:xfrm>
            <a:off x="3809365" y="2112010"/>
            <a:ext cx="2895600" cy="2836545"/>
            <a:chOff x="5858" y="4152"/>
            <a:chExt cx="4560" cy="4467"/>
          </a:xfrm>
        </p:grpSpPr>
        <p:grpSp>
          <p:nvGrpSpPr>
            <p:cNvPr id="106501" name="Group 133"/>
            <p:cNvGrpSpPr/>
            <p:nvPr/>
          </p:nvGrpSpPr>
          <p:grpSpPr>
            <a:xfrm>
              <a:off x="5858" y="4152"/>
              <a:ext cx="4560" cy="3600"/>
              <a:chOff x="3792" y="2371"/>
              <a:chExt cx="1824" cy="1440"/>
            </a:xfrm>
          </p:grpSpPr>
          <p:sp>
            <p:nvSpPr>
              <p:cNvPr id="106502" name="Line 116"/>
              <p:cNvSpPr/>
              <p:nvPr/>
            </p:nvSpPr>
            <p:spPr>
              <a:xfrm flipH="1">
                <a:off x="4416" y="2520"/>
                <a:ext cx="576" cy="0"/>
              </a:xfrm>
              <a:prstGeom prst="line">
                <a:avLst/>
              </a:prstGeom>
              <a:ln w="38100" cap="flat" cmpd="sng">
                <a:solidFill>
                  <a:schemeClr val="hlink"/>
                </a:solidFill>
                <a:prstDash val="solid"/>
                <a:round/>
                <a:headEnd type="none" w="med" len="med"/>
                <a:tailEnd type="none" w="med" len="med"/>
              </a:ln>
            </p:spPr>
          </p:sp>
          <p:sp>
            <p:nvSpPr>
              <p:cNvPr id="106503" name="Line 117"/>
              <p:cNvSpPr/>
              <p:nvPr/>
            </p:nvSpPr>
            <p:spPr>
              <a:xfrm>
                <a:off x="5088" y="2616"/>
                <a:ext cx="0" cy="960"/>
              </a:xfrm>
              <a:prstGeom prst="line">
                <a:avLst/>
              </a:prstGeom>
              <a:ln w="38100" cap="flat" cmpd="sng">
                <a:solidFill>
                  <a:srgbClr val="009900"/>
                </a:solidFill>
                <a:prstDash val="solid"/>
                <a:round/>
                <a:headEnd type="none" w="med" len="med"/>
                <a:tailEnd type="none" w="med" len="med"/>
              </a:ln>
            </p:spPr>
          </p:sp>
          <p:sp>
            <p:nvSpPr>
              <p:cNvPr id="106504" name="Line 118"/>
              <p:cNvSpPr/>
              <p:nvPr/>
            </p:nvSpPr>
            <p:spPr>
              <a:xfrm>
                <a:off x="5136" y="2568"/>
                <a:ext cx="336" cy="480"/>
              </a:xfrm>
              <a:prstGeom prst="line">
                <a:avLst/>
              </a:prstGeom>
              <a:ln w="38100" cap="flat" cmpd="sng">
                <a:solidFill>
                  <a:srgbClr val="009900"/>
                </a:solidFill>
                <a:prstDash val="solid"/>
                <a:round/>
                <a:headEnd type="none" w="med" len="med"/>
                <a:tailEnd type="none" w="med" len="med"/>
              </a:ln>
            </p:spPr>
          </p:sp>
          <p:sp>
            <p:nvSpPr>
              <p:cNvPr id="106505" name="Line 119"/>
              <p:cNvSpPr/>
              <p:nvPr/>
            </p:nvSpPr>
            <p:spPr>
              <a:xfrm flipH="1">
                <a:off x="3984" y="2568"/>
                <a:ext cx="240" cy="432"/>
              </a:xfrm>
              <a:prstGeom prst="line">
                <a:avLst/>
              </a:prstGeom>
              <a:ln w="38100" cap="flat" cmpd="sng">
                <a:solidFill>
                  <a:schemeClr val="hlink"/>
                </a:solidFill>
                <a:prstDash val="solid"/>
                <a:round/>
                <a:headEnd type="none" w="med" len="med"/>
                <a:tailEnd type="none" w="med" len="med"/>
              </a:ln>
            </p:spPr>
          </p:sp>
          <p:sp>
            <p:nvSpPr>
              <p:cNvPr id="106506" name="Line 120"/>
              <p:cNvSpPr/>
              <p:nvPr/>
            </p:nvSpPr>
            <p:spPr>
              <a:xfrm flipH="1" flipV="1">
                <a:off x="4272" y="2616"/>
                <a:ext cx="0" cy="1008"/>
              </a:xfrm>
              <a:prstGeom prst="line">
                <a:avLst/>
              </a:prstGeom>
              <a:ln w="38100" cap="flat" cmpd="sng">
                <a:solidFill>
                  <a:srgbClr val="009900"/>
                </a:solidFill>
                <a:prstDash val="solid"/>
                <a:round/>
                <a:headEnd type="none" w="med" len="med"/>
                <a:tailEnd type="none" w="med" len="med"/>
              </a:ln>
            </p:spPr>
          </p:sp>
          <p:sp>
            <p:nvSpPr>
              <p:cNvPr id="106507" name="Line 121"/>
              <p:cNvSpPr/>
              <p:nvPr/>
            </p:nvSpPr>
            <p:spPr>
              <a:xfrm flipH="1" flipV="1">
                <a:off x="4320" y="2568"/>
                <a:ext cx="1104" cy="576"/>
              </a:xfrm>
              <a:prstGeom prst="line">
                <a:avLst/>
              </a:prstGeom>
              <a:ln w="38100" cap="flat" cmpd="sng">
                <a:solidFill>
                  <a:srgbClr val="009900"/>
                </a:solidFill>
                <a:prstDash val="solid"/>
                <a:round/>
                <a:headEnd type="none" w="med" len="med"/>
                <a:tailEnd type="none" w="med" len="med"/>
              </a:ln>
            </p:spPr>
          </p:sp>
          <p:sp>
            <p:nvSpPr>
              <p:cNvPr id="106508" name="Line 122"/>
              <p:cNvSpPr/>
              <p:nvPr/>
            </p:nvSpPr>
            <p:spPr>
              <a:xfrm flipH="1" flipV="1">
                <a:off x="3936" y="3192"/>
                <a:ext cx="288" cy="432"/>
              </a:xfrm>
              <a:prstGeom prst="line">
                <a:avLst/>
              </a:prstGeom>
              <a:ln w="38100" cap="flat" cmpd="sng">
                <a:solidFill>
                  <a:schemeClr val="hlink"/>
                </a:solidFill>
                <a:prstDash val="solid"/>
                <a:round/>
                <a:headEnd type="none" w="med" len="med"/>
                <a:tailEnd type="none" w="med" len="med"/>
              </a:ln>
            </p:spPr>
          </p:sp>
          <p:sp>
            <p:nvSpPr>
              <p:cNvPr id="106509" name="Line 123"/>
              <p:cNvSpPr/>
              <p:nvPr/>
            </p:nvSpPr>
            <p:spPr>
              <a:xfrm flipH="1">
                <a:off x="4320" y="3672"/>
                <a:ext cx="720" cy="0"/>
              </a:xfrm>
              <a:prstGeom prst="line">
                <a:avLst/>
              </a:prstGeom>
              <a:ln w="38100" cap="flat" cmpd="sng">
                <a:solidFill>
                  <a:schemeClr val="hlink"/>
                </a:solidFill>
                <a:prstDash val="solid"/>
                <a:round/>
                <a:headEnd type="none" w="med" len="med"/>
                <a:tailEnd type="none" w="med" len="med"/>
              </a:ln>
            </p:spPr>
          </p:sp>
          <p:sp>
            <p:nvSpPr>
              <p:cNvPr id="106510" name="Line 124"/>
              <p:cNvSpPr/>
              <p:nvPr/>
            </p:nvSpPr>
            <p:spPr>
              <a:xfrm flipH="1">
                <a:off x="4368" y="3144"/>
                <a:ext cx="1056" cy="480"/>
              </a:xfrm>
              <a:prstGeom prst="line">
                <a:avLst/>
              </a:prstGeom>
              <a:ln w="38100" cap="flat" cmpd="sng">
                <a:solidFill>
                  <a:srgbClr val="009900"/>
                </a:solidFill>
                <a:prstDash val="solid"/>
                <a:round/>
                <a:headEnd type="none" w="med" len="med"/>
                <a:tailEnd type="none" w="med" len="med"/>
              </a:ln>
            </p:spPr>
          </p:sp>
          <p:sp>
            <p:nvSpPr>
              <p:cNvPr id="106511" name="Line 125"/>
              <p:cNvSpPr/>
              <p:nvPr/>
            </p:nvSpPr>
            <p:spPr>
              <a:xfrm flipH="1">
                <a:off x="5136" y="3192"/>
                <a:ext cx="336" cy="480"/>
              </a:xfrm>
              <a:prstGeom prst="line">
                <a:avLst/>
              </a:prstGeom>
              <a:ln w="38100" cap="flat" cmpd="sng">
                <a:solidFill>
                  <a:schemeClr val="hlink"/>
                </a:solidFill>
                <a:prstDash val="solid"/>
                <a:round/>
                <a:headEnd type="none" w="med" len="med"/>
                <a:tailEnd type="none" w="med" len="med"/>
              </a:ln>
            </p:spPr>
          </p:sp>
          <p:grpSp>
            <p:nvGrpSpPr>
              <p:cNvPr id="106512" name="Group 126"/>
              <p:cNvGrpSpPr/>
              <p:nvPr/>
            </p:nvGrpSpPr>
            <p:grpSpPr>
              <a:xfrm>
                <a:off x="3792" y="2371"/>
                <a:ext cx="1824" cy="1440"/>
                <a:chOff x="3648" y="2880"/>
                <a:chExt cx="1824" cy="1440"/>
              </a:xfrm>
            </p:grpSpPr>
            <p:sp>
              <p:nvSpPr>
                <p:cNvPr id="106513" name="Oval 127"/>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06514" name="Oval 128"/>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06515" name="Oval 129"/>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06516" name="Oval 130"/>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06517" name="Oval 131"/>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06518" name="Oval 132"/>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
          <p:nvSpPr>
            <p:cNvPr id="7" name="文本框 6"/>
            <p:cNvSpPr txBox="1"/>
            <p:nvPr/>
          </p:nvSpPr>
          <p:spPr>
            <a:xfrm>
              <a:off x="6482" y="7895"/>
              <a:ext cx="3216" cy="725"/>
            </a:xfrm>
            <a:prstGeom prst="rect">
              <a:avLst/>
            </a:prstGeom>
          </p:spPr>
          <p:txBody>
            <a:bodyPr vert="horz" wrap="square" lIns="91440" tIns="45720" rIns="91440" bIns="45720" rtlCol="0" anchor="t">
              <a:spAutoFit/>
            </a:bodyPr>
            <a:p>
              <a:pPr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重</a:t>
              </a:r>
              <a:r>
                <a:rPr lang="zh-CN" altLang="en-US" sz="2400" dirty="0">
                  <a:latin typeface="黑体" panose="02010609060101010101" pitchFamily="2" charset="-122"/>
                  <a:ea typeface="黑体" panose="02010609060101010101" pitchFamily="2" charset="-122"/>
                  <a:cs typeface="+mn-ea"/>
                  <a:sym typeface="+mn-ea"/>
                </a:rPr>
                <a:t>连通图</a:t>
              </a:r>
              <a:endParaRPr lang="zh-CN" altLang="en-US" sz="2400" dirty="0">
                <a:latin typeface="黑体" panose="02010609060101010101" pitchFamily="2" charset="-122"/>
                <a:ea typeface="黑体" panose="02010609060101010101" pitchFamily="2" charset="-122"/>
                <a:cs typeface="+mn-ea"/>
                <a:sym typeface="+mn-ea"/>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图的存储</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结构</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邻接矩阵，结构与</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性质</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邻接表和逆邻接表</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，结构与性质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图的遍历：深度优先搜索</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、广度优先搜索</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BFS</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生成树</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森林：连通分量的极小连通</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子图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DFS生成树和BFS生成树</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0" algn="l" eaLnBrk="1" hangingPunct="1">
              <a:lnSpc>
                <a:spcPct val="100000"/>
              </a:lnSpc>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最小生成树：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普里姆(Prim)算法，时间复杂度</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O(n</a:t>
            </a:r>
            <a:r>
              <a:rPr lang="en-US" altLang="zh-CN" sz="24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，与边无关，</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适合边稠密</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克鲁斯卡尔(Kruskal)算法，</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时间复杂度</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O(eloge)</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，与点无关，适合</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点稠密</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关节点与重连通图</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sym typeface="+mn-ea"/>
              </a:rPr>
              <a:t>上节课</a:t>
            </a:r>
            <a:r>
              <a:rPr lang="zh-CN" altLang="en-US" sz="4000">
                <a:solidFill>
                  <a:srgbClr val="FF0000"/>
                </a:solidFill>
                <a:latin typeface="楷体" panose="02010609060101010101" charset="-122"/>
                <a:ea typeface="楷体" panose="02010609060101010101" charset="-122"/>
              </a:rPr>
              <a:t>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个顶点的无向完全图有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_______</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条</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边</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380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条弧的有</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向完全图有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顶点</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个顶点的无向图有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条边，若采用邻接矩阵为存储结构</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indent="0" algn="l" eaLnBrk="1" hangingPunct="1">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该矩阵包含</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元素</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个顶点的有向图有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条弧，若采用邻接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表为存储结构</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indent="0" algn="l" eaLnBrk="1" hangingPunct="1">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该邻接表包含</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个指针域</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如右图，用逆邻接表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Nx</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表示，则数组元素</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Nx[2]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indent="0" algn="l" eaLnBrk="1" hangingPunct="1">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指针所指的链表长度为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不含数组元素结点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110596" name="Group 4"/>
          <p:cNvGrpSpPr/>
          <p:nvPr/>
        </p:nvGrpSpPr>
        <p:grpSpPr>
          <a:xfrm>
            <a:off x="9127808" y="3790633"/>
            <a:ext cx="2819400" cy="2286000"/>
            <a:chOff x="3360" y="2496"/>
            <a:chExt cx="1776" cy="1440"/>
          </a:xfrm>
        </p:grpSpPr>
        <p:sp>
          <p:nvSpPr>
            <p:cNvPr id="110597" name="Line 5"/>
            <p:cNvSpPr/>
            <p:nvPr/>
          </p:nvSpPr>
          <p:spPr>
            <a:xfrm>
              <a:off x="4368" y="2640"/>
              <a:ext cx="576" cy="384"/>
            </a:xfrm>
            <a:prstGeom prst="line">
              <a:avLst/>
            </a:prstGeom>
            <a:ln w="38100" cap="flat" cmpd="sng">
              <a:solidFill>
                <a:srgbClr val="009900"/>
              </a:solidFill>
              <a:prstDash val="solid"/>
              <a:round/>
              <a:headEnd type="triangle" w="med" len="med"/>
              <a:tailEnd type="none" w="med" len="med"/>
            </a:ln>
          </p:spPr>
        </p:sp>
        <p:sp>
          <p:nvSpPr>
            <p:cNvPr id="110598" name="Line 6"/>
            <p:cNvSpPr/>
            <p:nvPr/>
          </p:nvSpPr>
          <p:spPr>
            <a:xfrm>
              <a:off x="3538" y="3171"/>
              <a:ext cx="222" cy="540"/>
            </a:xfrm>
            <a:prstGeom prst="line">
              <a:avLst/>
            </a:prstGeom>
            <a:ln w="38100" cap="flat" cmpd="sng">
              <a:solidFill>
                <a:srgbClr val="009900"/>
              </a:solidFill>
              <a:prstDash val="solid"/>
              <a:round/>
              <a:headEnd type="none" w="med" len="med"/>
              <a:tailEnd type="triangle" w="med" len="med"/>
            </a:ln>
          </p:spPr>
        </p:sp>
        <p:sp>
          <p:nvSpPr>
            <p:cNvPr id="110599" name="Line 7"/>
            <p:cNvSpPr/>
            <p:nvPr/>
          </p:nvSpPr>
          <p:spPr>
            <a:xfrm flipH="1">
              <a:off x="3582" y="2631"/>
              <a:ext cx="622" cy="360"/>
            </a:xfrm>
            <a:prstGeom prst="line">
              <a:avLst/>
            </a:prstGeom>
            <a:ln w="38100" cap="flat" cmpd="sng">
              <a:solidFill>
                <a:srgbClr val="009900"/>
              </a:solidFill>
              <a:prstDash val="solid"/>
              <a:round/>
              <a:headEnd type="none" w="med" len="med"/>
              <a:tailEnd type="triangle" w="med" len="med"/>
            </a:ln>
          </p:spPr>
        </p:sp>
        <p:sp>
          <p:nvSpPr>
            <p:cNvPr id="110600" name="Line 8"/>
            <p:cNvSpPr/>
            <p:nvPr/>
          </p:nvSpPr>
          <p:spPr>
            <a:xfrm flipH="1" flipV="1">
              <a:off x="4292" y="2676"/>
              <a:ext cx="356" cy="990"/>
            </a:xfrm>
            <a:prstGeom prst="line">
              <a:avLst/>
            </a:prstGeom>
            <a:ln w="38100" cap="flat" cmpd="sng">
              <a:solidFill>
                <a:srgbClr val="009900"/>
              </a:solidFill>
              <a:prstDash val="solid"/>
              <a:round/>
              <a:headEnd type="triangle" w="med" len="med"/>
              <a:tailEnd type="none" w="med" len="med"/>
            </a:ln>
          </p:spPr>
        </p:sp>
        <p:sp>
          <p:nvSpPr>
            <p:cNvPr id="110601" name="Line 9"/>
            <p:cNvSpPr/>
            <p:nvPr/>
          </p:nvSpPr>
          <p:spPr>
            <a:xfrm flipH="1">
              <a:off x="3893" y="3801"/>
              <a:ext cx="666" cy="0"/>
            </a:xfrm>
            <a:prstGeom prst="line">
              <a:avLst/>
            </a:prstGeom>
            <a:ln w="38100" cap="flat" cmpd="sng">
              <a:solidFill>
                <a:srgbClr val="009900"/>
              </a:solidFill>
              <a:prstDash val="solid"/>
              <a:round/>
              <a:headEnd type="none" w="med" len="med"/>
              <a:tailEnd type="triangle" w="med" len="med"/>
            </a:ln>
          </p:spPr>
        </p:sp>
        <p:sp>
          <p:nvSpPr>
            <p:cNvPr id="110602" name="Line 10"/>
            <p:cNvSpPr/>
            <p:nvPr/>
          </p:nvSpPr>
          <p:spPr>
            <a:xfrm flipH="1">
              <a:off x="3893" y="3216"/>
              <a:ext cx="1065" cy="540"/>
            </a:xfrm>
            <a:prstGeom prst="line">
              <a:avLst/>
            </a:prstGeom>
            <a:ln w="38100" cap="flat" cmpd="sng">
              <a:solidFill>
                <a:srgbClr val="009900"/>
              </a:solidFill>
              <a:prstDash val="solid"/>
              <a:round/>
              <a:headEnd type="triangle" w="med" len="med"/>
              <a:tailEnd type="none" w="med" len="med"/>
            </a:ln>
          </p:spPr>
        </p:sp>
        <p:sp>
          <p:nvSpPr>
            <p:cNvPr id="110603" name="Oval 11"/>
            <p:cNvSpPr/>
            <p:nvPr/>
          </p:nvSpPr>
          <p:spPr>
            <a:xfrm>
              <a:off x="3360" y="294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10604" name="Oval 12"/>
            <p:cNvSpPr/>
            <p:nvPr/>
          </p:nvSpPr>
          <p:spPr>
            <a:xfrm>
              <a:off x="4559" y="3682"/>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10605" name="Oval 13"/>
            <p:cNvSpPr/>
            <p:nvPr/>
          </p:nvSpPr>
          <p:spPr>
            <a:xfrm>
              <a:off x="3671" y="3682"/>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10606" name="Oval 14"/>
            <p:cNvSpPr/>
            <p:nvPr/>
          </p:nvSpPr>
          <p:spPr>
            <a:xfrm>
              <a:off x="4870" y="2991"/>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10607" name="Oval 15"/>
            <p:cNvSpPr/>
            <p:nvPr/>
          </p:nvSpPr>
          <p:spPr>
            <a:xfrm>
              <a:off x="4115" y="2496"/>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图的分类</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无向图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：用(x,y)表示两个顶点x,y之间的一条边(edge)，边是无序的</a:t>
            </a:r>
            <a:endParaRPr lang="zh-CN" altLang="en-US" sz="2400" dirty="0">
              <a:latin typeface="宋体" panose="02010600030101010101" pitchFamily="2" charset="-122"/>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例如，</a:t>
            </a:r>
            <a:r>
              <a:rPr lang="en-US" altLang="zh-CN" sz="2400" dirty="0">
                <a:latin typeface="黑体" panose="02010609060101010101" pitchFamily="2" charset="-122"/>
                <a:ea typeface="黑体" panose="02010609060101010101" pitchFamily="2" charset="-122"/>
                <a:cs typeface="+mn-ea"/>
                <a:sym typeface="+mn-ea"/>
              </a:rPr>
              <a:t>G</a:t>
            </a:r>
            <a:r>
              <a:rPr lang="zh-CN" altLang="en-US" sz="2400" dirty="0">
                <a:latin typeface="黑体" panose="02010609060101010101" pitchFamily="2" charset="-122"/>
                <a:ea typeface="黑体" panose="02010609060101010101" pitchFamily="2" charset="-122"/>
                <a:cs typeface="+mn-ea"/>
                <a:sym typeface="+mn-ea"/>
              </a:rPr>
              <a:t>={V,E}</a:t>
            </a:r>
            <a:endParaRPr lang="zh-CN" altLang="en-US" sz="2400" dirty="0">
              <a:latin typeface="黑体" panose="02010609060101010101" pitchFamily="2" charset="-122"/>
              <a:ea typeface="黑体" panose="02010609060101010101" pitchFamily="2" charset="-122"/>
              <a:cs typeface="+mn-ea"/>
              <a:sym typeface="+mn-ea"/>
            </a:endParaRPr>
          </a:p>
          <a:p>
            <a:pPr marL="1066800" lvl="2" indent="45720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V={0,1,2,3,4,5}</a:t>
            </a:r>
            <a:endParaRPr lang="zh-CN" altLang="en-US" sz="2400" dirty="0">
              <a:latin typeface="黑体" panose="02010609060101010101" pitchFamily="2" charset="-122"/>
              <a:ea typeface="黑体" panose="02010609060101010101" pitchFamily="2" charset="-122"/>
              <a:cs typeface="+mn-ea"/>
              <a:sym typeface="+mn-ea"/>
            </a:endParaRPr>
          </a:p>
          <a:p>
            <a:pPr marL="1066800" lvl="2" indent="45720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E={(0,1), (0,4), (0,5), (1,2), (1,3), (1,5), (2,3), (3,4), (3,5), (4,5)}</a:t>
            </a:r>
            <a:endParaRPr lang="zh-CN" altLang="en-US" sz="2400" b="0" dirty="0">
              <a:latin typeface="黑体" panose="02010609060101010101" pitchFamily="2" charset="-122"/>
              <a:ea typeface="黑体" panose="02010609060101010101" pitchFamily="2" charset="-122"/>
              <a:cs typeface="+mn-ea"/>
            </a:endParaRPr>
          </a:p>
          <a:p>
            <a:pPr lvl="1" algn="l" eaLnBrk="1" hangingPunct="1">
              <a:spcBef>
                <a:spcPct val="20000"/>
              </a:spcBef>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7.1 图的定义和术语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Group 4"/>
          <p:cNvGrpSpPr/>
          <p:nvPr/>
        </p:nvGrpSpPr>
        <p:grpSpPr>
          <a:xfrm>
            <a:off x="5681345" y="3552190"/>
            <a:ext cx="2895600" cy="2286000"/>
            <a:chOff x="3648" y="2875"/>
            <a:chExt cx="1824" cy="1440"/>
          </a:xfrm>
        </p:grpSpPr>
        <p:sp>
          <p:nvSpPr>
            <p:cNvPr id="10245" name="Line 5"/>
            <p:cNvSpPr/>
            <p:nvPr/>
          </p:nvSpPr>
          <p:spPr>
            <a:xfrm flipH="1">
              <a:off x="4272" y="3024"/>
              <a:ext cx="576" cy="0"/>
            </a:xfrm>
            <a:prstGeom prst="line">
              <a:avLst/>
            </a:prstGeom>
            <a:ln w="38100" cap="flat" cmpd="sng">
              <a:solidFill>
                <a:srgbClr val="009900"/>
              </a:solidFill>
              <a:prstDash val="solid"/>
              <a:round/>
              <a:headEnd type="none" w="med" len="med"/>
              <a:tailEnd type="none" w="med" len="med"/>
            </a:ln>
          </p:spPr>
        </p:sp>
        <p:sp>
          <p:nvSpPr>
            <p:cNvPr id="10246" name="Line 6"/>
            <p:cNvSpPr/>
            <p:nvPr/>
          </p:nvSpPr>
          <p:spPr>
            <a:xfrm>
              <a:off x="4944" y="3120"/>
              <a:ext cx="0" cy="960"/>
            </a:xfrm>
            <a:prstGeom prst="line">
              <a:avLst/>
            </a:prstGeom>
            <a:ln w="38100" cap="flat" cmpd="sng">
              <a:solidFill>
                <a:srgbClr val="009900"/>
              </a:solidFill>
              <a:prstDash val="solid"/>
              <a:round/>
              <a:headEnd type="none" w="med" len="med"/>
              <a:tailEnd type="none" w="med" len="med"/>
            </a:ln>
          </p:spPr>
        </p:sp>
        <p:sp>
          <p:nvSpPr>
            <p:cNvPr id="10247" name="Line 7"/>
            <p:cNvSpPr/>
            <p:nvPr/>
          </p:nvSpPr>
          <p:spPr>
            <a:xfrm>
              <a:off x="4992" y="3072"/>
              <a:ext cx="336" cy="480"/>
            </a:xfrm>
            <a:prstGeom prst="line">
              <a:avLst/>
            </a:prstGeom>
            <a:ln w="38100" cap="flat" cmpd="sng">
              <a:solidFill>
                <a:srgbClr val="009900"/>
              </a:solidFill>
              <a:prstDash val="solid"/>
              <a:round/>
              <a:headEnd type="none" w="med" len="med"/>
              <a:tailEnd type="none" w="med" len="med"/>
            </a:ln>
          </p:spPr>
        </p:sp>
        <p:sp>
          <p:nvSpPr>
            <p:cNvPr id="10248" name="Line 8"/>
            <p:cNvSpPr/>
            <p:nvPr/>
          </p:nvSpPr>
          <p:spPr>
            <a:xfrm flipH="1">
              <a:off x="3840" y="3072"/>
              <a:ext cx="240" cy="432"/>
            </a:xfrm>
            <a:prstGeom prst="line">
              <a:avLst/>
            </a:prstGeom>
            <a:ln w="38100" cap="flat" cmpd="sng">
              <a:solidFill>
                <a:srgbClr val="009900"/>
              </a:solidFill>
              <a:prstDash val="solid"/>
              <a:round/>
              <a:headEnd type="none" w="med" len="med"/>
              <a:tailEnd type="none" w="med" len="med"/>
            </a:ln>
          </p:spPr>
        </p:sp>
        <p:sp>
          <p:nvSpPr>
            <p:cNvPr id="10249" name="Line 9"/>
            <p:cNvSpPr/>
            <p:nvPr/>
          </p:nvSpPr>
          <p:spPr>
            <a:xfrm flipH="1" flipV="1">
              <a:off x="4128" y="3120"/>
              <a:ext cx="0" cy="1008"/>
            </a:xfrm>
            <a:prstGeom prst="line">
              <a:avLst/>
            </a:prstGeom>
            <a:ln w="38100" cap="flat" cmpd="sng">
              <a:solidFill>
                <a:srgbClr val="009900"/>
              </a:solidFill>
              <a:prstDash val="solid"/>
              <a:round/>
              <a:headEnd type="none" w="med" len="med"/>
              <a:tailEnd type="none" w="med" len="med"/>
            </a:ln>
          </p:spPr>
        </p:sp>
        <p:sp>
          <p:nvSpPr>
            <p:cNvPr id="10250" name="Line 10"/>
            <p:cNvSpPr/>
            <p:nvPr/>
          </p:nvSpPr>
          <p:spPr>
            <a:xfrm flipH="1" flipV="1">
              <a:off x="4176" y="3072"/>
              <a:ext cx="1104" cy="576"/>
            </a:xfrm>
            <a:prstGeom prst="line">
              <a:avLst/>
            </a:prstGeom>
            <a:ln w="38100" cap="flat" cmpd="sng">
              <a:solidFill>
                <a:srgbClr val="009900"/>
              </a:solidFill>
              <a:prstDash val="solid"/>
              <a:round/>
              <a:headEnd type="none" w="med" len="med"/>
              <a:tailEnd type="none" w="med" len="med"/>
            </a:ln>
          </p:spPr>
        </p:sp>
        <p:sp>
          <p:nvSpPr>
            <p:cNvPr id="10251" name="Line 11"/>
            <p:cNvSpPr/>
            <p:nvPr/>
          </p:nvSpPr>
          <p:spPr>
            <a:xfrm flipH="1" flipV="1">
              <a:off x="3792" y="3696"/>
              <a:ext cx="288" cy="432"/>
            </a:xfrm>
            <a:prstGeom prst="line">
              <a:avLst/>
            </a:prstGeom>
            <a:ln w="38100" cap="flat" cmpd="sng">
              <a:solidFill>
                <a:srgbClr val="009900"/>
              </a:solidFill>
              <a:prstDash val="solid"/>
              <a:round/>
              <a:headEnd type="none" w="med" len="med"/>
              <a:tailEnd type="none" w="med" len="med"/>
            </a:ln>
          </p:spPr>
        </p:sp>
        <p:sp>
          <p:nvSpPr>
            <p:cNvPr id="10252" name="Line 12"/>
            <p:cNvSpPr/>
            <p:nvPr/>
          </p:nvSpPr>
          <p:spPr>
            <a:xfrm flipH="1">
              <a:off x="4176" y="4176"/>
              <a:ext cx="720" cy="0"/>
            </a:xfrm>
            <a:prstGeom prst="line">
              <a:avLst/>
            </a:prstGeom>
            <a:ln w="38100" cap="flat" cmpd="sng">
              <a:solidFill>
                <a:srgbClr val="009900"/>
              </a:solidFill>
              <a:prstDash val="solid"/>
              <a:round/>
              <a:headEnd type="none" w="med" len="med"/>
              <a:tailEnd type="none" w="med" len="med"/>
            </a:ln>
          </p:spPr>
        </p:sp>
        <p:sp>
          <p:nvSpPr>
            <p:cNvPr id="10253" name="Line 13"/>
            <p:cNvSpPr/>
            <p:nvPr/>
          </p:nvSpPr>
          <p:spPr>
            <a:xfrm flipH="1">
              <a:off x="4224" y="3648"/>
              <a:ext cx="1056" cy="480"/>
            </a:xfrm>
            <a:prstGeom prst="line">
              <a:avLst/>
            </a:prstGeom>
            <a:ln w="38100" cap="flat" cmpd="sng">
              <a:solidFill>
                <a:srgbClr val="009900"/>
              </a:solidFill>
              <a:prstDash val="solid"/>
              <a:round/>
              <a:headEnd type="none" w="med" len="med"/>
              <a:tailEnd type="none" w="med" len="med"/>
            </a:ln>
          </p:spPr>
        </p:sp>
        <p:sp>
          <p:nvSpPr>
            <p:cNvPr id="10254" name="Line 14"/>
            <p:cNvSpPr/>
            <p:nvPr/>
          </p:nvSpPr>
          <p:spPr>
            <a:xfrm flipH="1">
              <a:off x="4992" y="3696"/>
              <a:ext cx="336" cy="480"/>
            </a:xfrm>
            <a:prstGeom prst="line">
              <a:avLst/>
            </a:prstGeom>
            <a:ln w="38100" cap="flat" cmpd="sng">
              <a:solidFill>
                <a:srgbClr val="009900"/>
              </a:solidFill>
              <a:prstDash val="solid"/>
              <a:round/>
              <a:headEnd type="none" w="med" len="med"/>
              <a:tailEnd type="none" w="med" len="med"/>
            </a:ln>
          </p:spPr>
        </p:sp>
        <p:grpSp>
          <p:nvGrpSpPr>
            <p:cNvPr id="10255" name="Group 15"/>
            <p:cNvGrpSpPr/>
            <p:nvPr/>
          </p:nvGrpSpPr>
          <p:grpSpPr>
            <a:xfrm>
              <a:off x="3648" y="2875"/>
              <a:ext cx="1824" cy="1440"/>
              <a:chOff x="3648" y="2880"/>
              <a:chExt cx="1824" cy="1440"/>
            </a:xfrm>
          </p:grpSpPr>
          <p:sp>
            <p:nvSpPr>
              <p:cNvPr id="10256" name="Oval 16"/>
              <p:cNvSpPr/>
              <p:nvPr/>
            </p:nvSpPr>
            <p:spPr>
              <a:xfrm>
                <a:off x="3984" y="2880"/>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0257" name="Oval 17"/>
              <p:cNvSpPr/>
              <p:nvPr/>
            </p:nvSpPr>
            <p:spPr>
              <a:xfrm>
                <a:off x="3984" y="4049"/>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0258" name="Oval 18"/>
              <p:cNvSpPr/>
              <p:nvPr/>
            </p:nvSpPr>
            <p:spPr>
              <a:xfrm>
                <a:off x="3648" y="3456"/>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0259" name="Oval 19"/>
              <p:cNvSpPr/>
              <p:nvPr/>
            </p:nvSpPr>
            <p:spPr>
              <a:xfrm>
                <a:off x="5184" y="3504"/>
                <a:ext cx="288" cy="271"/>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5</a:t>
                </a:r>
                <a:endParaRPr lang="en-US" altLang="zh-CN" sz="2400" dirty="0">
                  <a:solidFill>
                    <a:schemeClr val="bg1"/>
                  </a:solidFill>
                  <a:latin typeface="Tahoma" panose="020B0604030504040204" charset="0"/>
                  <a:ea typeface="宋体" panose="02010600030101010101" pitchFamily="2" charset="-122"/>
                </a:endParaRPr>
              </a:p>
            </p:txBody>
          </p:sp>
          <p:sp>
            <p:nvSpPr>
              <p:cNvPr id="10260" name="Oval 20"/>
              <p:cNvSpPr/>
              <p:nvPr/>
            </p:nvSpPr>
            <p:spPr>
              <a:xfrm>
                <a:off x="4800" y="405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0261" name="Oval 21"/>
              <p:cNvSpPr/>
              <p:nvPr/>
            </p:nvSpPr>
            <p:spPr>
              <a:xfrm>
                <a:off x="4800" y="2880"/>
                <a:ext cx="288" cy="270"/>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设图G=(V,E)，其中V={a,b,c,d,e</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,f,g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}，E={</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a,b</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c)</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(b</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f)</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c,</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f)</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(e</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画出它的</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DFS</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生成树</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当有多个邻接点时按字母序优先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rPr>
              <a:t>找出该图的</a:t>
            </a:r>
            <a:r>
              <a:rPr lang="zh-CN" altLang="en-US" sz="2400" dirty="0">
                <a:latin typeface="黑体" panose="02010609060101010101" pitchFamily="2" charset="-122"/>
                <a:ea typeface="黑体" panose="02010609060101010101" pitchFamily="2" charset="-122"/>
                <a:cs typeface="黑体" panose="02010609060101010101" pitchFamily="2" charset="-122"/>
              </a:rPr>
              <a:t>关节点</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0" indent="-609600" eaLnBrk="1" hangingPunct="1"/>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eaLnBrk="1" hangingPunct="1"/>
            <a:r>
              <a:rPr lang="zh-CN" altLang="en-US" dirty="0">
                <a:latin typeface="黑体" panose="02010609060101010101" pitchFamily="2" charset="-122"/>
                <a:ea typeface="黑体" panose="02010609060101010101" pitchFamily="2" charset="-122"/>
                <a:cs typeface="黑体" panose="02010609060101010101" pitchFamily="2" charset="-122"/>
                <a:sym typeface="+mn-ea"/>
              </a:rPr>
              <a:t>设图G=(V,E)，其中V={</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O</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}，E={</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O)</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O)</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(O</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画出它的BFS生成树(当有多个邻接点时按字母序优先)</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找出该图的关节点</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lvl="0" indent="-609600" eaLnBrk="1" hangingPunct="1"/>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已知连通网如下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用普里姆(从0出发)</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算法求最小生成树，要有详细求解过程</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用克鲁斯卡尔算法求最小生成树，要有详细求解过程</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3647440" y="2493010"/>
            <a:ext cx="3280410" cy="2386965"/>
            <a:chOff x="6450" y="2925"/>
            <a:chExt cx="5166" cy="3759"/>
          </a:xfrm>
        </p:grpSpPr>
        <p:sp>
          <p:nvSpPr>
            <p:cNvPr id="109572" name="Text Box 78"/>
            <p:cNvSpPr txBox="1"/>
            <p:nvPr/>
          </p:nvSpPr>
          <p:spPr>
            <a:xfrm>
              <a:off x="8485" y="2925"/>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28</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73" name="Line 80"/>
            <p:cNvSpPr/>
            <p:nvPr/>
          </p:nvSpPr>
          <p:spPr>
            <a:xfrm>
              <a:off x="10138" y="3900"/>
              <a:ext cx="852" cy="1010"/>
            </a:xfrm>
            <a:prstGeom prst="line">
              <a:avLst/>
            </a:prstGeom>
            <a:ln w="28575" cap="flat" cmpd="sng">
              <a:solidFill>
                <a:schemeClr val="tx1"/>
              </a:solidFill>
              <a:prstDash val="solid"/>
              <a:round/>
              <a:headEnd type="none" w="med" len="med"/>
              <a:tailEnd type="none" w="med" len="med"/>
            </a:ln>
          </p:spPr>
        </p:sp>
        <p:sp>
          <p:nvSpPr>
            <p:cNvPr id="109574" name="Line 81"/>
            <p:cNvSpPr/>
            <p:nvPr/>
          </p:nvSpPr>
          <p:spPr>
            <a:xfrm>
              <a:off x="8025" y="3938"/>
              <a:ext cx="853" cy="1010"/>
            </a:xfrm>
            <a:prstGeom prst="line">
              <a:avLst/>
            </a:prstGeom>
            <a:ln w="28575" cap="flat" cmpd="sng">
              <a:solidFill>
                <a:schemeClr val="tx1"/>
              </a:solidFill>
              <a:prstDash val="solid"/>
              <a:round/>
              <a:headEnd type="none" w="med" len="med"/>
              <a:tailEnd type="none" w="med" len="med"/>
            </a:ln>
          </p:spPr>
        </p:sp>
        <p:sp>
          <p:nvSpPr>
            <p:cNvPr id="109575" name="Line 82"/>
            <p:cNvSpPr/>
            <p:nvPr/>
          </p:nvSpPr>
          <p:spPr>
            <a:xfrm>
              <a:off x="6875" y="5010"/>
              <a:ext cx="993" cy="1113"/>
            </a:xfrm>
            <a:prstGeom prst="line">
              <a:avLst/>
            </a:prstGeom>
            <a:ln w="28575" cap="flat" cmpd="sng">
              <a:solidFill>
                <a:schemeClr val="tx1"/>
              </a:solidFill>
              <a:prstDash val="solid"/>
              <a:round/>
              <a:headEnd type="none" w="med" len="med"/>
              <a:tailEnd type="none" w="med" len="med"/>
            </a:ln>
          </p:spPr>
        </p:sp>
        <p:sp>
          <p:nvSpPr>
            <p:cNvPr id="109576" name="Line 83"/>
            <p:cNvSpPr/>
            <p:nvPr/>
          </p:nvSpPr>
          <p:spPr>
            <a:xfrm flipH="1">
              <a:off x="6875" y="3800"/>
              <a:ext cx="850" cy="1110"/>
            </a:xfrm>
            <a:prstGeom prst="line">
              <a:avLst/>
            </a:prstGeom>
            <a:ln w="28575" cap="flat" cmpd="sng">
              <a:solidFill>
                <a:schemeClr val="tx1"/>
              </a:solidFill>
              <a:prstDash val="solid"/>
              <a:round/>
              <a:headEnd type="none" w="med" len="med"/>
              <a:tailEnd type="none" w="med" len="med"/>
            </a:ln>
          </p:spPr>
        </p:sp>
        <p:sp>
          <p:nvSpPr>
            <p:cNvPr id="109577" name="Line 84"/>
            <p:cNvSpPr/>
            <p:nvPr/>
          </p:nvSpPr>
          <p:spPr>
            <a:xfrm>
              <a:off x="9488" y="5063"/>
              <a:ext cx="1275" cy="0"/>
            </a:xfrm>
            <a:prstGeom prst="line">
              <a:avLst/>
            </a:prstGeom>
            <a:ln w="28575" cap="flat" cmpd="sng">
              <a:solidFill>
                <a:schemeClr val="tx1"/>
              </a:solidFill>
              <a:prstDash val="solid"/>
              <a:round/>
              <a:headEnd type="none" w="med" len="med"/>
              <a:tailEnd type="none" w="med" len="med"/>
            </a:ln>
          </p:spPr>
        </p:sp>
        <p:sp>
          <p:nvSpPr>
            <p:cNvPr id="109578" name="Line 85"/>
            <p:cNvSpPr/>
            <p:nvPr/>
          </p:nvSpPr>
          <p:spPr>
            <a:xfrm flipH="1">
              <a:off x="11227" y="5342"/>
              <a:ext cx="16" cy="813"/>
            </a:xfrm>
            <a:prstGeom prst="line">
              <a:avLst/>
            </a:prstGeom>
            <a:ln w="28575" cap="flat" cmpd="sng">
              <a:solidFill>
                <a:schemeClr val="tx1"/>
              </a:solidFill>
              <a:prstDash val="solid"/>
              <a:round/>
              <a:headEnd type="none" w="med" len="med"/>
              <a:tailEnd type="none" w="med" len="med"/>
            </a:ln>
          </p:spPr>
        </p:sp>
        <p:sp>
          <p:nvSpPr>
            <p:cNvPr id="109579" name="Line 86"/>
            <p:cNvSpPr/>
            <p:nvPr/>
          </p:nvSpPr>
          <p:spPr>
            <a:xfrm flipV="1">
              <a:off x="7301" y="3915"/>
              <a:ext cx="2538" cy="1095"/>
            </a:xfrm>
            <a:prstGeom prst="line">
              <a:avLst/>
            </a:prstGeom>
            <a:ln w="28575" cap="flat" cmpd="sng">
              <a:solidFill>
                <a:schemeClr val="tx1"/>
              </a:solidFill>
              <a:prstDash val="solid"/>
              <a:round/>
              <a:headEnd type="none" w="med" len="med"/>
              <a:tailEnd type="none" w="med" len="med"/>
            </a:ln>
          </p:spPr>
        </p:sp>
        <p:sp>
          <p:nvSpPr>
            <p:cNvPr id="15" name="Oval 87" descr="羊皮纸"/>
            <p:cNvSpPr>
              <a:spLocks noChangeArrowheads="1"/>
            </p:cNvSpPr>
            <p:nvPr/>
          </p:nvSpPr>
          <p:spPr bwMode="auto">
            <a:xfrm>
              <a:off x="6450" y="4710"/>
              <a:ext cx="853" cy="603"/>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B</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6" name="Oval 88" descr="羊皮纸"/>
            <p:cNvSpPr>
              <a:spLocks noChangeArrowheads="1"/>
            </p:cNvSpPr>
            <p:nvPr/>
          </p:nvSpPr>
          <p:spPr bwMode="auto">
            <a:xfrm>
              <a:off x="7445" y="3393"/>
              <a:ext cx="850" cy="608"/>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hlink"/>
                  </a:solidFill>
                  <a:effectLst/>
                  <a:uLnTx/>
                  <a:uFillTx/>
                  <a:latin typeface="Times New Roman" panose="02020603050405020304" pitchFamily="18" charset="0"/>
                  <a:ea typeface="宋体" panose="02010600030101010101" pitchFamily="2" charset="-122"/>
                  <a:cs typeface="+mn-cs"/>
                </a:rPr>
                <a:t>A</a:t>
              </a:r>
              <a:endParaRPr kumimoji="1" lang="en-US" altLang="zh-CN" sz="2000" b="1" i="0" u="none" strike="noStrike" kern="1200" cap="none" spc="0" normalizeH="0" baseline="0" noProof="0" dirty="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7" name="Oval 89" descr="羊皮纸"/>
            <p:cNvSpPr>
              <a:spLocks noChangeArrowheads="1"/>
            </p:cNvSpPr>
            <p:nvPr/>
          </p:nvSpPr>
          <p:spPr bwMode="auto">
            <a:xfrm>
              <a:off x="7445" y="5920"/>
              <a:ext cx="850" cy="608"/>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C</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8" name="Oval 90" descr="羊皮纸"/>
            <p:cNvSpPr>
              <a:spLocks noChangeArrowheads="1"/>
            </p:cNvSpPr>
            <p:nvPr/>
          </p:nvSpPr>
          <p:spPr bwMode="auto">
            <a:xfrm>
              <a:off x="8578" y="4710"/>
              <a:ext cx="850" cy="603"/>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E</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9" name="Oval 91" descr="羊皮纸"/>
            <p:cNvSpPr>
              <a:spLocks noChangeArrowheads="1"/>
            </p:cNvSpPr>
            <p:nvPr/>
          </p:nvSpPr>
          <p:spPr bwMode="auto">
            <a:xfrm>
              <a:off x="9570" y="3393"/>
              <a:ext cx="853" cy="608"/>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F</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20" name="Oval 92" descr="羊皮纸"/>
            <p:cNvSpPr>
              <a:spLocks noChangeArrowheads="1"/>
            </p:cNvSpPr>
            <p:nvPr/>
          </p:nvSpPr>
          <p:spPr bwMode="auto">
            <a:xfrm>
              <a:off x="10763" y="6076"/>
              <a:ext cx="853" cy="608"/>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D</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21" name="Oval 93" descr="羊皮纸"/>
            <p:cNvSpPr>
              <a:spLocks noChangeArrowheads="1"/>
            </p:cNvSpPr>
            <p:nvPr/>
          </p:nvSpPr>
          <p:spPr bwMode="auto">
            <a:xfrm flipH="1">
              <a:off x="10708" y="4710"/>
              <a:ext cx="853" cy="603"/>
            </a:xfrm>
            <a:prstGeom prst="ellipse">
              <a:avLst/>
            </a:prstGeom>
            <a:blipFill dpi="0" rotWithShape="0">
              <a:blip r:embed="rId1" cstate="print"/>
              <a:srcRect/>
              <a:tile tx="0" ty="0" sx="100000" sy="100000" flip="none" algn="tl"/>
            </a:blipFill>
            <a:ln w="9525">
              <a:solidFill>
                <a:schemeClr val="tx1"/>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rPr>
                <a:t>G</a:t>
              </a:r>
              <a:endParaRPr kumimoji="1" lang="en-US" altLang="zh-CN" sz="2000" b="1" i="0" u="none" strike="noStrike" kern="1200" cap="none" spc="0" normalizeH="0" baseline="0" noProof="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p:sp>
          <p:nvSpPr>
            <p:cNvPr id="109587" name="Text Box 94"/>
            <p:cNvSpPr txBox="1"/>
            <p:nvPr/>
          </p:nvSpPr>
          <p:spPr>
            <a:xfrm>
              <a:off x="6450" y="3948"/>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10</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88" name="Text Box 95"/>
            <p:cNvSpPr txBox="1"/>
            <p:nvPr/>
          </p:nvSpPr>
          <p:spPr>
            <a:xfrm>
              <a:off x="6768" y="5333"/>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22</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0" name="Text Box 97"/>
            <p:cNvSpPr txBox="1"/>
            <p:nvPr/>
          </p:nvSpPr>
          <p:spPr>
            <a:xfrm>
              <a:off x="9058" y="3945"/>
              <a:ext cx="900" cy="628"/>
            </a:xfrm>
            <a:prstGeom prst="rect">
              <a:avLst/>
            </a:prstGeom>
            <a:noFill/>
            <a:ln w="9525">
              <a:noFill/>
            </a:ln>
          </p:spPr>
          <p:txBody>
            <a:bodyPr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24</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1" name="Text Box 98"/>
            <p:cNvSpPr txBox="1"/>
            <p:nvPr/>
          </p:nvSpPr>
          <p:spPr>
            <a:xfrm>
              <a:off x="9765" y="4573"/>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15</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2" name="Text Box 99"/>
            <p:cNvSpPr txBox="1"/>
            <p:nvPr/>
          </p:nvSpPr>
          <p:spPr>
            <a:xfrm>
              <a:off x="10555" y="4053"/>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16</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3" name="Text Box 100"/>
            <p:cNvSpPr txBox="1"/>
            <p:nvPr/>
          </p:nvSpPr>
          <p:spPr>
            <a:xfrm>
              <a:off x="7614" y="3843"/>
              <a:ext cx="665"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11</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4" name="Text Box 101"/>
            <p:cNvSpPr txBox="1"/>
            <p:nvPr/>
          </p:nvSpPr>
          <p:spPr>
            <a:xfrm>
              <a:off x="10563" y="5448"/>
              <a:ext cx="688" cy="628"/>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12</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109595" name="Line 102"/>
            <p:cNvSpPr/>
            <p:nvPr/>
          </p:nvSpPr>
          <p:spPr>
            <a:xfrm>
              <a:off x="8295" y="3698"/>
              <a:ext cx="1275" cy="0"/>
            </a:xfrm>
            <a:prstGeom prst="line">
              <a:avLst/>
            </a:prstGeom>
            <a:ln w="28575" cap="flat" cmpd="sng">
              <a:solidFill>
                <a:schemeClr val="tx1"/>
              </a:solidFill>
              <a:prstDash val="solid"/>
              <a:round/>
              <a:headEnd type="none" w="med" len="med"/>
              <a:tailEnd type="none" w="med" len="med"/>
            </a:ln>
          </p:spPr>
        </p:sp>
      </p:grpSp>
      <p:sp>
        <p:nvSpPr>
          <p:cNvPr id="6" name="Text Box 98"/>
          <p:cNvSpPr txBox="1"/>
          <p:nvPr/>
        </p:nvSpPr>
        <p:spPr>
          <a:xfrm>
            <a:off x="4871720" y="4382135"/>
            <a:ext cx="436880" cy="398780"/>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26</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7" name="Line 80"/>
          <p:cNvSpPr/>
          <p:nvPr/>
        </p:nvSpPr>
        <p:spPr>
          <a:xfrm flipV="1">
            <a:off x="4773930" y="3954780"/>
            <a:ext cx="1681480" cy="568325"/>
          </a:xfrm>
          <a:prstGeom prst="line">
            <a:avLst/>
          </a:prstGeom>
          <a:ln w="28575" cap="flat" cmpd="sng">
            <a:solidFill>
              <a:schemeClr val="tx1"/>
            </a:solidFill>
            <a:prstDash val="solid"/>
            <a:round/>
            <a:headEnd type="none" w="med" len="med"/>
            <a:tailEnd type="none" w="med" len="med"/>
          </a:ln>
        </p:spPr>
      </p:sp>
      <p:sp>
        <p:nvSpPr>
          <p:cNvPr id="8" name="Line 80"/>
          <p:cNvSpPr/>
          <p:nvPr/>
        </p:nvSpPr>
        <p:spPr>
          <a:xfrm>
            <a:off x="5375910" y="3986530"/>
            <a:ext cx="1004570" cy="660400"/>
          </a:xfrm>
          <a:prstGeom prst="line">
            <a:avLst/>
          </a:prstGeom>
          <a:ln w="28575" cap="flat" cmpd="sng">
            <a:solidFill>
              <a:schemeClr val="tx1"/>
            </a:solidFill>
            <a:prstDash val="solid"/>
            <a:round/>
            <a:headEnd type="none" w="med" len="med"/>
            <a:tailEnd type="none" w="med" len="med"/>
          </a:ln>
        </p:spPr>
      </p:sp>
      <p:sp>
        <p:nvSpPr>
          <p:cNvPr id="9" name="Text Box 94"/>
          <p:cNvSpPr txBox="1"/>
          <p:nvPr/>
        </p:nvSpPr>
        <p:spPr>
          <a:xfrm>
            <a:off x="5733415" y="4364990"/>
            <a:ext cx="436880" cy="398780"/>
          </a:xfrm>
          <a:prstGeom prst="rect">
            <a:avLst/>
          </a:prstGeom>
          <a:noFill/>
          <a:ln w="9525">
            <a:noFill/>
          </a:ln>
        </p:spPr>
        <p:txBody>
          <a:bodyPr wrap="none" anchor="t" anchorCtr="0">
            <a:spAutoFit/>
          </a:bodyPr>
          <a:p>
            <a:r>
              <a:rPr lang="en-US" altLang="zh-CN" sz="2000" b="1" dirty="0">
                <a:solidFill>
                  <a:schemeClr val="hlink"/>
                </a:solidFill>
                <a:latin typeface="Times New Roman" panose="02020603050405020304" pitchFamily="18" charset="0"/>
                <a:ea typeface="宋体" panose="02010600030101010101" pitchFamily="2" charset="-122"/>
              </a:rPr>
              <a:t>14</a:t>
            </a:r>
            <a:endParaRPr lang="en-US" altLang="zh-CN" sz="2000" dirty="0">
              <a:solidFill>
                <a:schemeClr val="hlink"/>
              </a:solidFill>
              <a:latin typeface="Times New Roman" panose="02020603050405020304" pitchFamily="18"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图的定义和术语</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图的存储结构</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图的遍历</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图的连通</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有向无环图及其应用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最短路径</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3531870"/>
            <a:ext cx="378269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第七章	</a:t>
            </a:r>
            <a:r>
              <a:rPr lang="zh-CN" altLang="en-US" sz="4400" b="1" dirty="0">
                <a:solidFill>
                  <a:srgbClr val="0000CC"/>
                </a:solidFill>
                <a:latin typeface="楷体" panose="02010609060101010101" charset="-122"/>
                <a:ea typeface="楷体" panose="02010609060101010101" charset="-122"/>
              </a:rPr>
              <a:t>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有向无环图(DAG:Directed Acycline Graph)是无环的有向图</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DAG</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图是一种应用广泛的有向图，比有向树更特殊</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2423795" y="2204720"/>
            <a:ext cx="5847080" cy="29743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有向无环图是描述含有公共子式的表达式的</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有效工具</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表达式((a +b ) * (b * (c + d)) + (c + d) * e) * ((c + d) * e)，用二叉树表示</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2644" name="Group 18"/>
          <p:cNvGrpSpPr/>
          <p:nvPr/>
        </p:nvGrpSpPr>
        <p:grpSpPr>
          <a:xfrm>
            <a:off x="1991360" y="2420303"/>
            <a:ext cx="5400675" cy="3394074"/>
            <a:chOff x="975" y="1207"/>
            <a:chExt cx="3402" cy="2138"/>
          </a:xfrm>
        </p:grpSpPr>
        <p:grpSp>
          <p:nvGrpSpPr>
            <p:cNvPr id="112645" name="Group 19"/>
            <p:cNvGrpSpPr/>
            <p:nvPr/>
          </p:nvGrpSpPr>
          <p:grpSpPr>
            <a:xfrm>
              <a:off x="975" y="1207"/>
              <a:ext cx="3402" cy="2132"/>
              <a:chOff x="2825" y="5675"/>
              <a:chExt cx="5476" cy="2988"/>
            </a:xfrm>
          </p:grpSpPr>
          <p:sp>
            <p:nvSpPr>
              <p:cNvPr id="112646" name="Oval 20"/>
              <p:cNvSpPr/>
              <p:nvPr/>
            </p:nvSpPr>
            <p:spPr>
              <a:xfrm>
                <a:off x="6268" y="5675"/>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47" name="Oval 21"/>
              <p:cNvSpPr/>
              <p:nvPr/>
            </p:nvSpPr>
            <p:spPr>
              <a:xfrm>
                <a:off x="7677" y="6219"/>
                <a:ext cx="312"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48" name="Oval 22"/>
              <p:cNvSpPr/>
              <p:nvPr/>
            </p:nvSpPr>
            <p:spPr>
              <a:xfrm>
                <a:off x="7362" y="6762"/>
                <a:ext cx="315"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49" name="Oval 23"/>
              <p:cNvSpPr/>
              <p:nvPr/>
            </p:nvSpPr>
            <p:spPr>
              <a:xfrm>
                <a:off x="7989" y="6762"/>
                <a:ext cx="312"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0" name="Oval 24"/>
              <p:cNvSpPr/>
              <p:nvPr/>
            </p:nvSpPr>
            <p:spPr>
              <a:xfrm>
                <a:off x="7050" y="7305"/>
                <a:ext cx="312"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1" name="Oval 25"/>
              <p:cNvSpPr/>
              <p:nvPr/>
            </p:nvSpPr>
            <p:spPr>
              <a:xfrm>
                <a:off x="7677" y="7305"/>
                <a:ext cx="312"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2" name="Line 26"/>
              <p:cNvSpPr/>
              <p:nvPr/>
            </p:nvSpPr>
            <p:spPr>
              <a:xfrm flipH="1">
                <a:off x="7520" y="6491"/>
                <a:ext cx="313" cy="271"/>
              </a:xfrm>
              <a:prstGeom prst="line">
                <a:avLst/>
              </a:prstGeom>
              <a:ln w="9525" cap="flat" cmpd="sng">
                <a:solidFill>
                  <a:srgbClr val="000000"/>
                </a:solidFill>
                <a:prstDash val="solid"/>
                <a:round/>
                <a:headEnd type="none" w="med" len="med"/>
                <a:tailEnd type="triangle" w="med" len="med"/>
              </a:ln>
            </p:spPr>
          </p:sp>
          <p:sp>
            <p:nvSpPr>
              <p:cNvPr id="112653" name="Line 27"/>
              <p:cNvSpPr/>
              <p:nvPr/>
            </p:nvSpPr>
            <p:spPr>
              <a:xfrm>
                <a:off x="7833" y="6491"/>
                <a:ext cx="312" cy="271"/>
              </a:xfrm>
              <a:prstGeom prst="line">
                <a:avLst/>
              </a:prstGeom>
              <a:ln w="9525" cap="flat" cmpd="sng">
                <a:solidFill>
                  <a:srgbClr val="000000"/>
                </a:solidFill>
                <a:prstDash val="solid"/>
                <a:round/>
                <a:headEnd type="none" w="med" len="med"/>
                <a:tailEnd type="triangle" w="med" len="med"/>
              </a:ln>
            </p:spPr>
          </p:sp>
          <p:sp>
            <p:nvSpPr>
              <p:cNvPr id="112654" name="Line 28"/>
              <p:cNvSpPr/>
              <p:nvPr/>
            </p:nvSpPr>
            <p:spPr>
              <a:xfrm flipH="1">
                <a:off x="7207" y="7033"/>
                <a:ext cx="313" cy="272"/>
              </a:xfrm>
              <a:prstGeom prst="line">
                <a:avLst/>
              </a:prstGeom>
              <a:ln w="9525" cap="flat" cmpd="sng">
                <a:solidFill>
                  <a:srgbClr val="000000"/>
                </a:solidFill>
                <a:prstDash val="solid"/>
                <a:round/>
                <a:headEnd type="none" w="med" len="med"/>
                <a:tailEnd type="triangle" w="med" len="med"/>
              </a:ln>
            </p:spPr>
          </p:sp>
          <p:sp>
            <p:nvSpPr>
              <p:cNvPr id="112655" name="Line 29"/>
              <p:cNvSpPr/>
              <p:nvPr/>
            </p:nvSpPr>
            <p:spPr>
              <a:xfrm>
                <a:off x="7520" y="7033"/>
                <a:ext cx="313" cy="272"/>
              </a:xfrm>
              <a:prstGeom prst="line">
                <a:avLst/>
              </a:prstGeom>
              <a:ln w="9525" cap="flat" cmpd="sng">
                <a:solidFill>
                  <a:srgbClr val="000000"/>
                </a:solidFill>
                <a:prstDash val="solid"/>
                <a:round/>
                <a:headEnd type="none" w="med" len="med"/>
                <a:tailEnd type="triangle" w="med" len="med"/>
              </a:ln>
            </p:spPr>
          </p:sp>
          <p:sp>
            <p:nvSpPr>
              <p:cNvPr id="112656" name="Oval 30"/>
              <p:cNvSpPr/>
              <p:nvPr/>
            </p:nvSpPr>
            <p:spPr>
              <a:xfrm>
                <a:off x="5799" y="6762"/>
                <a:ext cx="314"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7" name="Oval 31"/>
              <p:cNvSpPr/>
              <p:nvPr/>
            </p:nvSpPr>
            <p:spPr>
              <a:xfrm>
                <a:off x="5486" y="7306"/>
                <a:ext cx="313" cy="270"/>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8" name="Oval 32"/>
              <p:cNvSpPr/>
              <p:nvPr/>
            </p:nvSpPr>
            <p:spPr>
              <a:xfrm>
                <a:off x="6113" y="7306"/>
                <a:ext cx="313" cy="270"/>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59" name="Oval 33"/>
              <p:cNvSpPr/>
              <p:nvPr/>
            </p:nvSpPr>
            <p:spPr>
              <a:xfrm>
                <a:off x="5173" y="7848"/>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0" name="Oval 34"/>
              <p:cNvSpPr/>
              <p:nvPr/>
            </p:nvSpPr>
            <p:spPr>
              <a:xfrm>
                <a:off x="5799" y="7848"/>
                <a:ext cx="314"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1" name="Line 35"/>
              <p:cNvSpPr/>
              <p:nvPr/>
            </p:nvSpPr>
            <p:spPr>
              <a:xfrm flipH="1">
                <a:off x="5644" y="7034"/>
                <a:ext cx="311" cy="272"/>
              </a:xfrm>
              <a:prstGeom prst="line">
                <a:avLst/>
              </a:prstGeom>
              <a:ln w="9525" cap="flat" cmpd="sng">
                <a:solidFill>
                  <a:srgbClr val="000000"/>
                </a:solidFill>
                <a:prstDash val="solid"/>
                <a:round/>
                <a:headEnd type="none" w="med" len="med"/>
                <a:tailEnd type="triangle" w="med" len="med"/>
              </a:ln>
            </p:spPr>
          </p:sp>
          <p:sp>
            <p:nvSpPr>
              <p:cNvPr id="112662" name="Line 36"/>
              <p:cNvSpPr/>
              <p:nvPr/>
            </p:nvSpPr>
            <p:spPr>
              <a:xfrm>
                <a:off x="5955" y="7034"/>
                <a:ext cx="313" cy="272"/>
              </a:xfrm>
              <a:prstGeom prst="line">
                <a:avLst/>
              </a:prstGeom>
              <a:ln w="9525" cap="flat" cmpd="sng">
                <a:solidFill>
                  <a:srgbClr val="000000"/>
                </a:solidFill>
                <a:prstDash val="solid"/>
                <a:round/>
                <a:headEnd type="none" w="med" len="med"/>
                <a:tailEnd type="triangle" w="med" len="med"/>
              </a:ln>
            </p:spPr>
          </p:sp>
          <p:sp>
            <p:nvSpPr>
              <p:cNvPr id="112663" name="Line 37"/>
              <p:cNvSpPr/>
              <p:nvPr/>
            </p:nvSpPr>
            <p:spPr>
              <a:xfrm flipH="1">
                <a:off x="5329" y="7576"/>
                <a:ext cx="315" cy="272"/>
              </a:xfrm>
              <a:prstGeom prst="line">
                <a:avLst/>
              </a:prstGeom>
              <a:ln w="9525" cap="flat" cmpd="sng">
                <a:solidFill>
                  <a:srgbClr val="000000"/>
                </a:solidFill>
                <a:prstDash val="solid"/>
                <a:round/>
                <a:headEnd type="none" w="med" len="med"/>
                <a:tailEnd type="triangle" w="med" len="med"/>
              </a:ln>
            </p:spPr>
          </p:sp>
          <p:sp>
            <p:nvSpPr>
              <p:cNvPr id="112664" name="Line 38"/>
              <p:cNvSpPr/>
              <p:nvPr/>
            </p:nvSpPr>
            <p:spPr>
              <a:xfrm>
                <a:off x="5644" y="7576"/>
                <a:ext cx="311" cy="272"/>
              </a:xfrm>
              <a:prstGeom prst="line">
                <a:avLst/>
              </a:prstGeom>
              <a:ln w="9525" cap="flat" cmpd="sng">
                <a:solidFill>
                  <a:srgbClr val="000000"/>
                </a:solidFill>
                <a:prstDash val="solid"/>
                <a:round/>
                <a:headEnd type="none" w="med" len="med"/>
                <a:tailEnd type="triangle" w="med" len="med"/>
              </a:ln>
            </p:spPr>
          </p:sp>
          <p:sp>
            <p:nvSpPr>
              <p:cNvPr id="112665" name="Oval 39"/>
              <p:cNvSpPr/>
              <p:nvPr/>
            </p:nvSpPr>
            <p:spPr>
              <a:xfrm>
                <a:off x="4233" y="7306"/>
                <a:ext cx="314"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6" name="Oval 40"/>
              <p:cNvSpPr/>
              <p:nvPr/>
            </p:nvSpPr>
            <p:spPr>
              <a:xfrm>
                <a:off x="3920" y="7849"/>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7" name="Oval 41"/>
              <p:cNvSpPr/>
              <p:nvPr/>
            </p:nvSpPr>
            <p:spPr>
              <a:xfrm>
                <a:off x="4547" y="7849"/>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8" name="Oval 42"/>
              <p:cNvSpPr/>
              <p:nvPr/>
            </p:nvSpPr>
            <p:spPr>
              <a:xfrm>
                <a:off x="4233" y="8393"/>
                <a:ext cx="313" cy="270"/>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69" name="Oval 43"/>
              <p:cNvSpPr/>
              <p:nvPr/>
            </p:nvSpPr>
            <p:spPr>
              <a:xfrm>
                <a:off x="4860" y="8393"/>
                <a:ext cx="313" cy="270"/>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0" name="Line 44"/>
              <p:cNvSpPr/>
              <p:nvPr/>
            </p:nvSpPr>
            <p:spPr>
              <a:xfrm flipH="1">
                <a:off x="4077" y="7577"/>
                <a:ext cx="311" cy="272"/>
              </a:xfrm>
              <a:prstGeom prst="line">
                <a:avLst/>
              </a:prstGeom>
              <a:ln w="9525" cap="flat" cmpd="sng">
                <a:solidFill>
                  <a:srgbClr val="000000"/>
                </a:solidFill>
                <a:prstDash val="solid"/>
                <a:round/>
                <a:headEnd type="none" w="med" len="med"/>
                <a:tailEnd type="triangle" w="med" len="med"/>
              </a:ln>
            </p:spPr>
          </p:sp>
          <p:sp>
            <p:nvSpPr>
              <p:cNvPr id="112671" name="Line 45"/>
              <p:cNvSpPr/>
              <p:nvPr/>
            </p:nvSpPr>
            <p:spPr>
              <a:xfrm>
                <a:off x="4388" y="7577"/>
                <a:ext cx="313" cy="272"/>
              </a:xfrm>
              <a:prstGeom prst="line">
                <a:avLst/>
              </a:prstGeom>
              <a:ln w="9525" cap="flat" cmpd="sng">
                <a:solidFill>
                  <a:srgbClr val="000000"/>
                </a:solidFill>
                <a:prstDash val="solid"/>
                <a:round/>
                <a:headEnd type="none" w="med" len="med"/>
                <a:tailEnd type="triangle" w="med" len="med"/>
              </a:ln>
            </p:spPr>
          </p:sp>
          <p:sp>
            <p:nvSpPr>
              <p:cNvPr id="112672" name="Line 46"/>
              <p:cNvSpPr/>
              <p:nvPr/>
            </p:nvSpPr>
            <p:spPr>
              <a:xfrm flipH="1">
                <a:off x="4390" y="8121"/>
                <a:ext cx="312" cy="272"/>
              </a:xfrm>
              <a:prstGeom prst="line">
                <a:avLst/>
              </a:prstGeom>
              <a:ln w="9525" cap="flat" cmpd="sng">
                <a:solidFill>
                  <a:srgbClr val="000000"/>
                </a:solidFill>
                <a:prstDash val="solid"/>
                <a:round/>
                <a:headEnd type="none" w="med" len="med"/>
                <a:tailEnd type="triangle" w="med" len="med"/>
              </a:ln>
            </p:spPr>
          </p:sp>
          <p:sp>
            <p:nvSpPr>
              <p:cNvPr id="112673" name="Line 47"/>
              <p:cNvSpPr/>
              <p:nvPr/>
            </p:nvSpPr>
            <p:spPr>
              <a:xfrm>
                <a:off x="4702" y="8121"/>
                <a:ext cx="313" cy="272"/>
              </a:xfrm>
              <a:prstGeom prst="line">
                <a:avLst/>
              </a:prstGeom>
              <a:ln w="9525" cap="flat" cmpd="sng">
                <a:solidFill>
                  <a:srgbClr val="000000"/>
                </a:solidFill>
                <a:prstDash val="solid"/>
                <a:round/>
                <a:headEnd type="none" w="med" len="med"/>
                <a:tailEnd type="triangle" w="med" len="med"/>
              </a:ln>
            </p:spPr>
          </p:sp>
          <p:sp>
            <p:nvSpPr>
              <p:cNvPr id="112674" name="Oval 48"/>
              <p:cNvSpPr/>
              <p:nvPr/>
            </p:nvSpPr>
            <p:spPr>
              <a:xfrm>
                <a:off x="4860" y="6219"/>
                <a:ext cx="314"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5" name="Oval 49"/>
              <p:cNvSpPr/>
              <p:nvPr/>
            </p:nvSpPr>
            <p:spPr>
              <a:xfrm>
                <a:off x="3764" y="6762"/>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6" name="Oval 50"/>
              <p:cNvSpPr/>
              <p:nvPr/>
            </p:nvSpPr>
            <p:spPr>
              <a:xfrm>
                <a:off x="3138" y="7306"/>
                <a:ext cx="313" cy="270"/>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7" name="Oval 51"/>
              <p:cNvSpPr/>
              <p:nvPr/>
            </p:nvSpPr>
            <p:spPr>
              <a:xfrm>
                <a:off x="2825" y="7849"/>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8" name="Oval 52"/>
              <p:cNvSpPr/>
              <p:nvPr/>
            </p:nvSpPr>
            <p:spPr>
              <a:xfrm>
                <a:off x="3451" y="7849"/>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679" name="Line 53"/>
              <p:cNvSpPr/>
              <p:nvPr/>
            </p:nvSpPr>
            <p:spPr>
              <a:xfrm flipH="1">
                <a:off x="5016" y="5947"/>
                <a:ext cx="1409" cy="272"/>
              </a:xfrm>
              <a:prstGeom prst="line">
                <a:avLst/>
              </a:prstGeom>
              <a:ln w="9525" cap="flat" cmpd="sng">
                <a:solidFill>
                  <a:srgbClr val="000000"/>
                </a:solidFill>
                <a:prstDash val="solid"/>
                <a:round/>
                <a:headEnd type="none" w="med" len="med"/>
                <a:tailEnd type="triangle" w="med" len="med"/>
              </a:ln>
            </p:spPr>
          </p:sp>
          <p:sp>
            <p:nvSpPr>
              <p:cNvPr id="112680" name="Line 54"/>
              <p:cNvSpPr/>
              <p:nvPr/>
            </p:nvSpPr>
            <p:spPr>
              <a:xfrm>
                <a:off x="6425" y="5947"/>
                <a:ext cx="1409" cy="272"/>
              </a:xfrm>
              <a:prstGeom prst="line">
                <a:avLst/>
              </a:prstGeom>
              <a:ln w="9525" cap="flat" cmpd="sng">
                <a:solidFill>
                  <a:srgbClr val="000000"/>
                </a:solidFill>
                <a:prstDash val="solid"/>
                <a:round/>
                <a:headEnd type="none" w="med" len="med"/>
                <a:tailEnd type="triangle" w="med" len="med"/>
              </a:ln>
            </p:spPr>
          </p:sp>
          <p:sp>
            <p:nvSpPr>
              <p:cNvPr id="112681" name="Line 55"/>
              <p:cNvSpPr/>
              <p:nvPr/>
            </p:nvSpPr>
            <p:spPr>
              <a:xfrm flipH="1">
                <a:off x="2980" y="7577"/>
                <a:ext cx="313" cy="272"/>
              </a:xfrm>
              <a:prstGeom prst="line">
                <a:avLst/>
              </a:prstGeom>
              <a:ln w="9525" cap="flat" cmpd="sng">
                <a:solidFill>
                  <a:srgbClr val="000000"/>
                </a:solidFill>
                <a:prstDash val="solid"/>
                <a:round/>
                <a:headEnd type="none" w="med" len="med"/>
                <a:tailEnd type="triangle" w="med" len="med"/>
              </a:ln>
            </p:spPr>
          </p:sp>
          <p:sp>
            <p:nvSpPr>
              <p:cNvPr id="112682" name="Line 56"/>
              <p:cNvSpPr/>
              <p:nvPr/>
            </p:nvSpPr>
            <p:spPr>
              <a:xfrm>
                <a:off x="3293" y="7577"/>
                <a:ext cx="313" cy="272"/>
              </a:xfrm>
              <a:prstGeom prst="line">
                <a:avLst/>
              </a:prstGeom>
              <a:ln w="9525" cap="flat" cmpd="sng">
                <a:solidFill>
                  <a:srgbClr val="000000"/>
                </a:solidFill>
                <a:prstDash val="solid"/>
                <a:round/>
                <a:headEnd type="none" w="med" len="med"/>
                <a:tailEnd type="triangle" w="med" len="med"/>
              </a:ln>
            </p:spPr>
          </p:sp>
          <p:sp>
            <p:nvSpPr>
              <p:cNvPr id="112683" name="Line 57"/>
              <p:cNvSpPr/>
              <p:nvPr/>
            </p:nvSpPr>
            <p:spPr>
              <a:xfrm flipH="1">
                <a:off x="3294" y="7034"/>
                <a:ext cx="626" cy="272"/>
              </a:xfrm>
              <a:prstGeom prst="line">
                <a:avLst/>
              </a:prstGeom>
              <a:ln w="9525" cap="flat" cmpd="sng">
                <a:solidFill>
                  <a:srgbClr val="000000"/>
                </a:solidFill>
                <a:prstDash val="solid"/>
                <a:round/>
                <a:headEnd type="none" w="med" len="med"/>
                <a:tailEnd type="triangle" w="med" len="med"/>
              </a:ln>
            </p:spPr>
          </p:sp>
          <p:sp>
            <p:nvSpPr>
              <p:cNvPr id="112684" name="Line 58"/>
              <p:cNvSpPr/>
              <p:nvPr/>
            </p:nvSpPr>
            <p:spPr>
              <a:xfrm>
                <a:off x="3920" y="7034"/>
                <a:ext cx="470" cy="272"/>
              </a:xfrm>
              <a:prstGeom prst="line">
                <a:avLst/>
              </a:prstGeom>
              <a:ln w="9525" cap="flat" cmpd="sng">
                <a:solidFill>
                  <a:srgbClr val="000000"/>
                </a:solidFill>
                <a:prstDash val="solid"/>
                <a:round/>
                <a:headEnd type="none" w="med" len="med"/>
                <a:tailEnd type="triangle" w="med" len="med"/>
              </a:ln>
            </p:spPr>
          </p:sp>
          <p:sp>
            <p:nvSpPr>
              <p:cNvPr id="112685" name="Line 59"/>
              <p:cNvSpPr/>
              <p:nvPr/>
            </p:nvSpPr>
            <p:spPr>
              <a:xfrm flipH="1">
                <a:off x="3920" y="6490"/>
                <a:ext cx="1096" cy="272"/>
              </a:xfrm>
              <a:prstGeom prst="line">
                <a:avLst/>
              </a:prstGeom>
              <a:ln w="9525" cap="flat" cmpd="sng">
                <a:solidFill>
                  <a:srgbClr val="000000"/>
                </a:solidFill>
                <a:prstDash val="solid"/>
                <a:round/>
                <a:headEnd type="none" w="med" len="med"/>
                <a:tailEnd type="triangle" w="med" len="med"/>
              </a:ln>
            </p:spPr>
          </p:sp>
          <p:sp>
            <p:nvSpPr>
              <p:cNvPr id="112686" name="Line 60"/>
              <p:cNvSpPr/>
              <p:nvPr/>
            </p:nvSpPr>
            <p:spPr>
              <a:xfrm>
                <a:off x="5016" y="6490"/>
                <a:ext cx="939" cy="272"/>
              </a:xfrm>
              <a:prstGeom prst="line">
                <a:avLst/>
              </a:prstGeom>
              <a:ln w="9525" cap="flat" cmpd="sng">
                <a:solidFill>
                  <a:srgbClr val="000000"/>
                </a:solidFill>
                <a:prstDash val="solid"/>
                <a:round/>
                <a:headEnd type="none" w="med" len="med"/>
                <a:tailEnd type="triangle" w="med" len="med"/>
              </a:ln>
            </p:spPr>
          </p:sp>
        </p:grpSp>
        <p:sp>
          <p:nvSpPr>
            <p:cNvPr id="112687" name="Rectangle 61"/>
            <p:cNvSpPr/>
            <p:nvPr/>
          </p:nvSpPr>
          <p:spPr>
            <a:xfrm>
              <a:off x="3107" y="1207"/>
              <a:ext cx="187" cy="232"/>
            </a:xfrm>
            <a:prstGeom prst="rect">
              <a:avLst/>
            </a:prstGeom>
            <a:noFill/>
            <a:ln w="9525">
              <a:noFill/>
            </a:ln>
          </p:spPr>
          <p:txBody>
            <a:bodyPr wrap="non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2688" name="Rectangle 62"/>
            <p:cNvSpPr/>
            <p:nvPr/>
          </p:nvSpPr>
          <p:spPr>
            <a:xfrm>
              <a:off x="2229" y="1570"/>
              <a:ext cx="19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2689" name="Rectangle 63"/>
            <p:cNvSpPr/>
            <p:nvPr/>
          </p:nvSpPr>
          <p:spPr>
            <a:xfrm>
              <a:off x="4007" y="1611"/>
              <a:ext cx="187" cy="232"/>
            </a:xfrm>
            <a:prstGeom prst="rect">
              <a:avLst/>
            </a:prstGeom>
            <a:noFill/>
            <a:ln w="9525">
              <a:noFill/>
            </a:ln>
          </p:spPr>
          <p:txBody>
            <a:bodyPr wrap="non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2690" name="Rectangle 64"/>
            <p:cNvSpPr/>
            <p:nvPr/>
          </p:nvSpPr>
          <p:spPr>
            <a:xfrm>
              <a:off x="1565" y="1979"/>
              <a:ext cx="187" cy="232"/>
            </a:xfrm>
            <a:prstGeom prst="rect">
              <a:avLst/>
            </a:prstGeom>
            <a:noFill/>
            <a:ln w="9525">
              <a:noFill/>
            </a:ln>
          </p:spPr>
          <p:txBody>
            <a:bodyPr wrap="non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2691" name="Rectangle 65"/>
            <p:cNvSpPr/>
            <p:nvPr/>
          </p:nvSpPr>
          <p:spPr>
            <a:xfrm>
              <a:off x="2835" y="1979"/>
              <a:ext cx="187" cy="232"/>
            </a:xfrm>
            <a:prstGeom prst="rect">
              <a:avLst/>
            </a:prstGeom>
            <a:noFill/>
            <a:ln w="9525">
              <a:noFill/>
            </a:ln>
          </p:spPr>
          <p:txBody>
            <a:bodyPr wrap="non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2692" name="Rectangle 66"/>
            <p:cNvSpPr/>
            <p:nvPr/>
          </p:nvSpPr>
          <p:spPr>
            <a:xfrm>
              <a:off x="3787" y="1979"/>
              <a:ext cx="19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2693" name="Rectangle 67"/>
            <p:cNvSpPr/>
            <p:nvPr/>
          </p:nvSpPr>
          <p:spPr>
            <a:xfrm>
              <a:off x="4195" y="1933"/>
              <a:ext cx="179"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e</a:t>
              </a:r>
              <a:endParaRPr lang="en-US" altLang="zh-CN" sz="1800" b="1" dirty="0">
                <a:latin typeface="Times New Roman" panose="02020603050405020304" pitchFamily="18" charset="0"/>
                <a:ea typeface="宋体" panose="02010600030101010101" pitchFamily="2" charset="-122"/>
              </a:endParaRPr>
            </a:p>
          </p:txBody>
        </p:sp>
        <p:sp>
          <p:nvSpPr>
            <p:cNvPr id="112694" name="Rectangle 68"/>
            <p:cNvSpPr/>
            <p:nvPr/>
          </p:nvSpPr>
          <p:spPr>
            <a:xfrm>
              <a:off x="1156" y="2341"/>
              <a:ext cx="19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2695" name="Rectangle 69"/>
            <p:cNvSpPr/>
            <p:nvPr/>
          </p:nvSpPr>
          <p:spPr>
            <a:xfrm>
              <a:off x="2608" y="2341"/>
              <a:ext cx="19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2696" name="Rectangle 70"/>
            <p:cNvSpPr/>
            <p:nvPr/>
          </p:nvSpPr>
          <p:spPr>
            <a:xfrm>
              <a:off x="2048" y="2745"/>
              <a:ext cx="19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2697" name="Rectangle 71"/>
            <p:cNvSpPr/>
            <p:nvPr/>
          </p:nvSpPr>
          <p:spPr>
            <a:xfrm>
              <a:off x="1837" y="2383"/>
              <a:ext cx="187" cy="232"/>
            </a:xfrm>
            <a:prstGeom prst="rect">
              <a:avLst/>
            </a:prstGeom>
            <a:noFill/>
            <a:ln w="9525">
              <a:noFill/>
            </a:ln>
          </p:spPr>
          <p:txBody>
            <a:bodyPr wrap="non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2698" name="Rectangle 72"/>
            <p:cNvSpPr/>
            <p:nvPr/>
          </p:nvSpPr>
          <p:spPr>
            <a:xfrm>
              <a:off x="975" y="2745"/>
              <a:ext cx="187"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a</a:t>
              </a:r>
              <a:endParaRPr lang="en-US" altLang="zh-CN" sz="1800" b="1" dirty="0">
                <a:latin typeface="Times New Roman" panose="02020603050405020304" pitchFamily="18" charset="0"/>
                <a:ea typeface="宋体" panose="02010600030101010101" pitchFamily="2" charset="-122"/>
              </a:endParaRPr>
            </a:p>
          </p:txBody>
        </p:sp>
        <p:sp>
          <p:nvSpPr>
            <p:cNvPr id="112699" name="Rectangle 73"/>
            <p:cNvSpPr/>
            <p:nvPr/>
          </p:nvSpPr>
          <p:spPr>
            <a:xfrm>
              <a:off x="1369" y="2745"/>
              <a:ext cx="195"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b</a:t>
              </a:r>
              <a:endParaRPr lang="en-US" altLang="zh-CN" sz="1800" b="1" dirty="0">
                <a:latin typeface="Times New Roman" panose="02020603050405020304" pitchFamily="18" charset="0"/>
                <a:ea typeface="宋体" panose="02010600030101010101" pitchFamily="2" charset="-122"/>
              </a:endParaRPr>
            </a:p>
          </p:txBody>
        </p:sp>
        <p:sp>
          <p:nvSpPr>
            <p:cNvPr id="112700" name="Rectangle 74"/>
            <p:cNvSpPr/>
            <p:nvPr/>
          </p:nvSpPr>
          <p:spPr>
            <a:xfrm>
              <a:off x="1655" y="2750"/>
              <a:ext cx="195"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b</a:t>
              </a:r>
              <a:endParaRPr lang="en-US" altLang="zh-CN" sz="1800" b="1" dirty="0">
                <a:latin typeface="Times New Roman" panose="02020603050405020304" pitchFamily="18" charset="0"/>
                <a:ea typeface="宋体" panose="02010600030101010101" pitchFamily="2" charset="-122"/>
              </a:endParaRPr>
            </a:p>
          </p:txBody>
        </p:sp>
        <p:sp>
          <p:nvSpPr>
            <p:cNvPr id="112701" name="Rectangle 75"/>
            <p:cNvSpPr/>
            <p:nvPr/>
          </p:nvSpPr>
          <p:spPr>
            <a:xfrm>
              <a:off x="2428" y="2745"/>
              <a:ext cx="179"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c</a:t>
              </a:r>
              <a:endParaRPr lang="en-US" altLang="zh-CN" sz="1800" b="1" dirty="0">
                <a:latin typeface="Times New Roman" panose="02020603050405020304" pitchFamily="18" charset="0"/>
                <a:ea typeface="宋体" panose="02010600030101010101" pitchFamily="2" charset="-122"/>
              </a:endParaRPr>
            </a:p>
          </p:txBody>
        </p:sp>
        <p:sp>
          <p:nvSpPr>
            <p:cNvPr id="112702" name="Rectangle 76"/>
            <p:cNvSpPr/>
            <p:nvPr/>
          </p:nvSpPr>
          <p:spPr>
            <a:xfrm>
              <a:off x="1837" y="3113"/>
              <a:ext cx="179"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c</a:t>
              </a:r>
              <a:endParaRPr lang="en-US" altLang="zh-CN" sz="1800" b="1" dirty="0">
                <a:latin typeface="Times New Roman" panose="02020603050405020304" pitchFamily="18" charset="0"/>
                <a:ea typeface="宋体" panose="02010600030101010101" pitchFamily="2" charset="-122"/>
              </a:endParaRPr>
            </a:p>
          </p:txBody>
        </p:sp>
        <p:sp>
          <p:nvSpPr>
            <p:cNvPr id="112703" name="Rectangle 77"/>
            <p:cNvSpPr/>
            <p:nvPr/>
          </p:nvSpPr>
          <p:spPr>
            <a:xfrm>
              <a:off x="2789" y="2745"/>
              <a:ext cx="231" cy="232"/>
            </a:xfrm>
            <a:prstGeom prst="rect">
              <a:avLst/>
            </a:prstGeom>
            <a:noFill/>
            <a:ln w="9525">
              <a:noFill/>
            </a:ln>
          </p:spPr>
          <p:txBody>
            <a:bodyPr wrap="none" anchor="t" anchorCtr="0">
              <a:spAutoFit/>
            </a:bodyPr>
            <a:p>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d</a:t>
              </a:r>
              <a:endParaRPr lang="en-US" altLang="zh-CN" sz="1800" b="1" dirty="0">
                <a:latin typeface="Times New Roman" panose="02020603050405020304" pitchFamily="18" charset="0"/>
                <a:ea typeface="宋体" panose="02010600030101010101" pitchFamily="2" charset="-122"/>
              </a:endParaRPr>
            </a:p>
          </p:txBody>
        </p:sp>
        <p:sp>
          <p:nvSpPr>
            <p:cNvPr id="112704" name="Rectangle 78"/>
            <p:cNvSpPr/>
            <p:nvPr/>
          </p:nvSpPr>
          <p:spPr>
            <a:xfrm>
              <a:off x="2200" y="3113"/>
              <a:ext cx="231" cy="232"/>
            </a:xfrm>
            <a:prstGeom prst="rect">
              <a:avLst/>
            </a:prstGeom>
            <a:noFill/>
            <a:ln w="9525">
              <a:noFill/>
            </a:ln>
          </p:spPr>
          <p:txBody>
            <a:bodyPr wrap="none" anchor="t" anchorCtr="0">
              <a:spAutoFit/>
            </a:bodyPr>
            <a:p>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d</a:t>
              </a:r>
              <a:endParaRPr lang="en-US" altLang="zh-CN" sz="1800" b="1" dirty="0">
                <a:latin typeface="Times New Roman" panose="02020603050405020304" pitchFamily="18" charset="0"/>
                <a:ea typeface="宋体" panose="02010600030101010101" pitchFamily="2" charset="-122"/>
              </a:endParaRPr>
            </a:p>
          </p:txBody>
        </p:sp>
        <p:sp>
          <p:nvSpPr>
            <p:cNvPr id="112705" name="Rectangle 79"/>
            <p:cNvSpPr/>
            <p:nvPr/>
          </p:nvSpPr>
          <p:spPr>
            <a:xfrm>
              <a:off x="3016" y="2341"/>
              <a:ext cx="179"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e</a:t>
              </a:r>
              <a:endParaRPr lang="en-US" altLang="zh-CN" sz="1800" b="1" dirty="0">
                <a:latin typeface="Times New Roman" panose="02020603050405020304" pitchFamily="18" charset="0"/>
                <a:ea typeface="宋体" panose="02010600030101010101" pitchFamily="2" charset="-122"/>
              </a:endParaRPr>
            </a:p>
          </p:txBody>
        </p:sp>
        <p:sp>
          <p:nvSpPr>
            <p:cNvPr id="112706" name="Rectangle 80"/>
            <p:cNvSpPr/>
            <p:nvPr/>
          </p:nvSpPr>
          <p:spPr>
            <a:xfrm>
              <a:off x="3606" y="2341"/>
              <a:ext cx="179" cy="232"/>
            </a:xfrm>
            <a:prstGeom prst="rect">
              <a:avLst/>
            </a:prstGeom>
            <a:noFill/>
            <a:ln w="9525">
              <a:noFill/>
            </a:ln>
          </p:spPr>
          <p:txBody>
            <a:bodyPr wrap="none" anchor="t" anchorCtr="0">
              <a:spAutoFit/>
            </a:bodyPr>
            <a:p>
              <a:r>
                <a:rPr lang="en-US" altLang="zh-CN" sz="1800" b="1" dirty="0">
                  <a:latin typeface="Times New Roman" panose="02020603050405020304" pitchFamily="18" charset="0"/>
                  <a:ea typeface="宋体" panose="02010600030101010101" pitchFamily="2" charset="-122"/>
                </a:rPr>
                <a:t>c</a:t>
              </a:r>
              <a:endParaRPr lang="en-US" altLang="zh-CN" sz="1800" b="1" dirty="0">
                <a:latin typeface="Times New Roman" panose="02020603050405020304" pitchFamily="18" charset="0"/>
                <a:ea typeface="宋体" panose="02010600030101010101" pitchFamily="2" charset="-122"/>
              </a:endParaRPr>
            </a:p>
          </p:txBody>
        </p:sp>
        <p:sp>
          <p:nvSpPr>
            <p:cNvPr id="112707" name="Rectangle 81"/>
            <p:cNvSpPr/>
            <p:nvPr/>
          </p:nvSpPr>
          <p:spPr>
            <a:xfrm>
              <a:off x="3969" y="2341"/>
              <a:ext cx="231" cy="232"/>
            </a:xfrm>
            <a:prstGeom prst="rect">
              <a:avLst/>
            </a:prstGeom>
            <a:noFill/>
            <a:ln w="9525">
              <a:noFill/>
            </a:ln>
          </p:spPr>
          <p:txBody>
            <a:bodyPr wrap="none" anchor="t" anchorCtr="0">
              <a:spAutoFit/>
            </a:bodyPr>
            <a:p>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d</a:t>
              </a:r>
              <a:endParaRPr lang="en-US" altLang="zh-CN" sz="1800" b="1" dirty="0">
                <a:latin typeface="Times New Roman" panose="02020603050405020304" pitchFamily="18" charset="0"/>
                <a:ea typeface="宋体" panose="02010600030101010101" pitchFamily="2" charset="-122"/>
              </a:endParaRPr>
            </a:p>
          </p:txBody>
        </p:sp>
      </p:grpSp>
      <p:sp>
        <p:nvSpPr>
          <p:cNvPr id="6" name="圆角矩形 5"/>
          <p:cNvSpPr/>
          <p:nvPr/>
        </p:nvSpPr>
        <p:spPr>
          <a:xfrm>
            <a:off x="4236085" y="4224655"/>
            <a:ext cx="1437005" cy="1007745"/>
          </a:xfrm>
          <a:prstGeom prst="roundRect">
            <a:avLst/>
          </a:prstGeom>
          <a:noFill/>
          <a:ln w="19050" cap="flat" cmpd="sng" algn="ctr">
            <a:solidFill>
              <a:srgbClr val="FF0000"/>
            </a:solidFill>
            <a:prstDash val="sys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6096000" y="3609975"/>
            <a:ext cx="1005205" cy="1007745"/>
          </a:xfrm>
          <a:prstGeom prst="roundRect">
            <a:avLst/>
          </a:prstGeom>
          <a:noFill/>
          <a:ln w="19050" cap="flat" cmpd="sng" algn="ctr">
            <a:solidFill>
              <a:srgbClr val="FF0000"/>
            </a:solidFill>
            <a:prstDash val="sys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有向无环图是描述含有公共子式的表达式的</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有效工具</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表达式((a +b ) * (b * (c + d)) + (c + d) * e) * ((c + d) * e)，用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DAG</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表示，比二叉树节省空间</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3668" name="Group 69"/>
          <p:cNvGrpSpPr/>
          <p:nvPr/>
        </p:nvGrpSpPr>
        <p:grpSpPr>
          <a:xfrm>
            <a:off x="6023610" y="2420620"/>
            <a:ext cx="3311525" cy="3443872"/>
            <a:chOff x="1837" y="663"/>
            <a:chExt cx="1859" cy="1860"/>
          </a:xfrm>
        </p:grpSpPr>
        <p:grpSp>
          <p:nvGrpSpPr>
            <p:cNvPr id="113669" name="Group 70"/>
            <p:cNvGrpSpPr/>
            <p:nvPr/>
          </p:nvGrpSpPr>
          <p:grpSpPr>
            <a:xfrm>
              <a:off x="1837" y="663"/>
              <a:ext cx="1859" cy="1860"/>
              <a:chOff x="3451" y="8462"/>
              <a:chExt cx="2504" cy="2446"/>
            </a:xfrm>
          </p:grpSpPr>
          <p:sp>
            <p:nvSpPr>
              <p:cNvPr id="113670" name="Oval 71"/>
              <p:cNvSpPr/>
              <p:nvPr/>
            </p:nvSpPr>
            <p:spPr>
              <a:xfrm>
                <a:off x="5173" y="8462"/>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1" name="Oval 72"/>
              <p:cNvSpPr/>
              <p:nvPr/>
            </p:nvSpPr>
            <p:spPr>
              <a:xfrm>
                <a:off x="5329" y="9549"/>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2" name="Oval 73"/>
              <p:cNvSpPr/>
              <p:nvPr/>
            </p:nvSpPr>
            <p:spPr>
              <a:xfrm>
                <a:off x="5016" y="10092"/>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3" name="Oval 74"/>
              <p:cNvSpPr/>
              <p:nvPr/>
            </p:nvSpPr>
            <p:spPr>
              <a:xfrm>
                <a:off x="5642" y="10092"/>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4" name="Oval 75"/>
              <p:cNvSpPr/>
              <p:nvPr/>
            </p:nvSpPr>
            <p:spPr>
              <a:xfrm>
                <a:off x="3765" y="10092"/>
                <a:ext cx="312"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5" name="Oval 76"/>
              <p:cNvSpPr/>
              <p:nvPr/>
            </p:nvSpPr>
            <p:spPr>
              <a:xfrm>
                <a:off x="4390" y="10092"/>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76" name="Line 77"/>
              <p:cNvSpPr/>
              <p:nvPr/>
            </p:nvSpPr>
            <p:spPr>
              <a:xfrm flipH="1">
                <a:off x="5173" y="9821"/>
                <a:ext cx="314" cy="271"/>
              </a:xfrm>
              <a:prstGeom prst="line">
                <a:avLst/>
              </a:prstGeom>
              <a:ln w="9525" cap="flat" cmpd="sng">
                <a:solidFill>
                  <a:srgbClr val="000000"/>
                </a:solidFill>
                <a:prstDash val="solid"/>
                <a:round/>
                <a:headEnd type="none" w="med" len="med"/>
                <a:tailEnd type="triangle" w="med" len="med"/>
              </a:ln>
            </p:spPr>
          </p:sp>
          <p:sp>
            <p:nvSpPr>
              <p:cNvPr id="113677" name="Line 78"/>
              <p:cNvSpPr/>
              <p:nvPr/>
            </p:nvSpPr>
            <p:spPr>
              <a:xfrm>
                <a:off x="5487" y="9821"/>
                <a:ext cx="313" cy="271"/>
              </a:xfrm>
              <a:prstGeom prst="line">
                <a:avLst/>
              </a:prstGeom>
              <a:ln w="9525" cap="flat" cmpd="sng">
                <a:solidFill>
                  <a:srgbClr val="000000"/>
                </a:solidFill>
                <a:prstDash val="solid"/>
                <a:round/>
                <a:headEnd type="none" w="med" len="med"/>
                <a:tailEnd type="triangle" w="med" len="med"/>
              </a:ln>
            </p:spPr>
          </p:sp>
          <p:sp>
            <p:nvSpPr>
              <p:cNvPr id="113678" name="Line 79"/>
              <p:cNvSpPr/>
              <p:nvPr/>
            </p:nvSpPr>
            <p:spPr>
              <a:xfrm flipH="1">
                <a:off x="3921" y="9821"/>
                <a:ext cx="313" cy="271"/>
              </a:xfrm>
              <a:prstGeom prst="line">
                <a:avLst/>
              </a:prstGeom>
              <a:ln w="9525" cap="flat" cmpd="sng">
                <a:solidFill>
                  <a:srgbClr val="000000"/>
                </a:solidFill>
                <a:prstDash val="solid"/>
                <a:round/>
                <a:headEnd type="none" w="med" len="med"/>
                <a:tailEnd type="triangle" w="med" len="med"/>
              </a:ln>
            </p:spPr>
          </p:sp>
          <p:sp>
            <p:nvSpPr>
              <p:cNvPr id="113679" name="Line 80"/>
              <p:cNvSpPr/>
              <p:nvPr/>
            </p:nvSpPr>
            <p:spPr>
              <a:xfrm>
                <a:off x="4234" y="9821"/>
                <a:ext cx="313" cy="271"/>
              </a:xfrm>
              <a:prstGeom prst="line">
                <a:avLst/>
              </a:prstGeom>
              <a:ln w="9525" cap="flat" cmpd="sng">
                <a:solidFill>
                  <a:srgbClr val="000000"/>
                </a:solidFill>
                <a:prstDash val="solid"/>
                <a:round/>
                <a:headEnd type="none" w="med" len="med"/>
                <a:tailEnd type="triangle" w="med" len="med"/>
              </a:ln>
            </p:spPr>
          </p:sp>
          <p:sp>
            <p:nvSpPr>
              <p:cNvPr id="113680" name="Oval 81"/>
              <p:cNvSpPr/>
              <p:nvPr/>
            </p:nvSpPr>
            <p:spPr>
              <a:xfrm>
                <a:off x="4077" y="10636"/>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81" name="Oval 82"/>
              <p:cNvSpPr/>
              <p:nvPr/>
            </p:nvSpPr>
            <p:spPr>
              <a:xfrm>
                <a:off x="4077" y="9549"/>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82" name="Oval 83"/>
              <p:cNvSpPr/>
              <p:nvPr/>
            </p:nvSpPr>
            <p:spPr>
              <a:xfrm>
                <a:off x="3451" y="10636"/>
                <a:ext cx="313"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83" name="Oval 84"/>
              <p:cNvSpPr/>
              <p:nvPr/>
            </p:nvSpPr>
            <p:spPr>
              <a:xfrm>
                <a:off x="4703" y="9005"/>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84" name="Line 85"/>
              <p:cNvSpPr/>
              <p:nvPr/>
            </p:nvSpPr>
            <p:spPr>
              <a:xfrm flipH="1">
                <a:off x="3608" y="10364"/>
                <a:ext cx="312" cy="271"/>
              </a:xfrm>
              <a:prstGeom prst="line">
                <a:avLst/>
              </a:prstGeom>
              <a:ln w="9525" cap="flat" cmpd="sng">
                <a:solidFill>
                  <a:srgbClr val="000000"/>
                </a:solidFill>
                <a:prstDash val="solid"/>
                <a:round/>
                <a:headEnd type="none" w="med" len="med"/>
                <a:tailEnd type="triangle" w="med" len="med"/>
              </a:ln>
            </p:spPr>
          </p:sp>
          <p:sp>
            <p:nvSpPr>
              <p:cNvPr id="113685" name="Line 86"/>
              <p:cNvSpPr/>
              <p:nvPr/>
            </p:nvSpPr>
            <p:spPr>
              <a:xfrm>
                <a:off x="3920" y="10364"/>
                <a:ext cx="313" cy="271"/>
              </a:xfrm>
              <a:prstGeom prst="line">
                <a:avLst/>
              </a:prstGeom>
              <a:ln w="9525" cap="flat" cmpd="sng">
                <a:solidFill>
                  <a:srgbClr val="000000"/>
                </a:solidFill>
                <a:prstDash val="solid"/>
                <a:round/>
                <a:headEnd type="none" w="med" len="med"/>
                <a:tailEnd type="triangle" w="med" len="med"/>
              </a:ln>
            </p:spPr>
          </p:sp>
          <p:sp>
            <p:nvSpPr>
              <p:cNvPr id="113686" name="Line 87"/>
              <p:cNvSpPr/>
              <p:nvPr/>
            </p:nvSpPr>
            <p:spPr>
              <a:xfrm flipH="1">
                <a:off x="4860" y="10364"/>
                <a:ext cx="313" cy="272"/>
              </a:xfrm>
              <a:prstGeom prst="line">
                <a:avLst/>
              </a:prstGeom>
              <a:ln w="9525" cap="flat" cmpd="sng">
                <a:solidFill>
                  <a:srgbClr val="000000"/>
                </a:solidFill>
                <a:prstDash val="solid"/>
                <a:round/>
                <a:headEnd type="none" w="med" len="med"/>
                <a:tailEnd type="triangle" w="med" len="med"/>
              </a:ln>
            </p:spPr>
          </p:sp>
          <p:sp>
            <p:nvSpPr>
              <p:cNvPr id="113687" name="Line 88"/>
              <p:cNvSpPr/>
              <p:nvPr/>
            </p:nvSpPr>
            <p:spPr>
              <a:xfrm>
                <a:off x="5173" y="10364"/>
                <a:ext cx="312" cy="272"/>
              </a:xfrm>
              <a:prstGeom prst="line">
                <a:avLst/>
              </a:prstGeom>
              <a:ln w="9525" cap="flat" cmpd="sng">
                <a:solidFill>
                  <a:srgbClr val="000000"/>
                </a:solidFill>
                <a:prstDash val="solid"/>
                <a:round/>
                <a:headEnd type="none" w="med" len="med"/>
                <a:tailEnd type="triangle" w="med" len="med"/>
              </a:ln>
            </p:spPr>
          </p:sp>
          <p:sp>
            <p:nvSpPr>
              <p:cNvPr id="113688" name="Line 89"/>
              <p:cNvSpPr/>
              <p:nvPr/>
            </p:nvSpPr>
            <p:spPr>
              <a:xfrm flipH="1">
                <a:off x="4233" y="10364"/>
                <a:ext cx="313" cy="272"/>
              </a:xfrm>
              <a:prstGeom prst="line">
                <a:avLst/>
              </a:prstGeom>
              <a:ln w="9525" cap="flat" cmpd="sng">
                <a:solidFill>
                  <a:srgbClr val="000000"/>
                </a:solidFill>
                <a:prstDash val="solid"/>
                <a:round/>
                <a:headEnd type="none" w="med" len="med"/>
                <a:tailEnd type="triangle" w="med" len="med"/>
              </a:ln>
            </p:spPr>
          </p:sp>
          <p:sp>
            <p:nvSpPr>
              <p:cNvPr id="113689" name="Oval 90"/>
              <p:cNvSpPr/>
              <p:nvPr/>
            </p:nvSpPr>
            <p:spPr>
              <a:xfrm>
                <a:off x="5329" y="10636"/>
                <a:ext cx="313" cy="272"/>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90" name="Oval 91"/>
              <p:cNvSpPr/>
              <p:nvPr/>
            </p:nvSpPr>
            <p:spPr>
              <a:xfrm>
                <a:off x="4702" y="10636"/>
                <a:ext cx="315" cy="271"/>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3691" name="Line 92"/>
              <p:cNvSpPr/>
              <p:nvPr/>
            </p:nvSpPr>
            <p:spPr>
              <a:xfrm>
                <a:off x="4703" y="10228"/>
                <a:ext cx="313" cy="0"/>
              </a:xfrm>
              <a:prstGeom prst="line">
                <a:avLst/>
              </a:prstGeom>
              <a:ln w="9525" cap="flat" cmpd="sng">
                <a:solidFill>
                  <a:srgbClr val="000000"/>
                </a:solidFill>
                <a:prstDash val="solid"/>
                <a:round/>
                <a:headEnd type="none" w="med" len="med"/>
                <a:tailEnd type="triangle" w="med" len="med"/>
              </a:ln>
            </p:spPr>
          </p:sp>
          <p:sp>
            <p:nvSpPr>
              <p:cNvPr id="113692" name="Line 93"/>
              <p:cNvSpPr/>
              <p:nvPr/>
            </p:nvSpPr>
            <p:spPr>
              <a:xfrm flipH="1">
                <a:off x="4233" y="9277"/>
                <a:ext cx="627" cy="272"/>
              </a:xfrm>
              <a:prstGeom prst="line">
                <a:avLst/>
              </a:prstGeom>
              <a:ln w="9525" cap="flat" cmpd="sng">
                <a:solidFill>
                  <a:srgbClr val="000000"/>
                </a:solidFill>
                <a:prstDash val="solid"/>
                <a:round/>
                <a:headEnd type="none" w="med" len="med"/>
                <a:tailEnd type="triangle" w="med" len="med"/>
              </a:ln>
            </p:spPr>
          </p:sp>
          <p:sp>
            <p:nvSpPr>
              <p:cNvPr id="113693" name="Line 94"/>
              <p:cNvSpPr/>
              <p:nvPr/>
            </p:nvSpPr>
            <p:spPr>
              <a:xfrm>
                <a:off x="4860" y="9277"/>
                <a:ext cx="626" cy="272"/>
              </a:xfrm>
              <a:prstGeom prst="line">
                <a:avLst/>
              </a:prstGeom>
              <a:ln w="9525" cap="flat" cmpd="sng">
                <a:solidFill>
                  <a:srgbClr val="000000"/>
                </a:solidFill>
                <a:prstDash val="solid"/>
                <a:round/>
                <a:headEnd type="none" w="med" len="med"/>
                <a:tailEnd type="triangle" w="med" len="med"/>
              </a:ln>
            </p:spPr>
          </p:sp>
          <p:sp>
            <p:nvSpPr>
              <p:cNvPr id="113694" name="Line 95"/>
              <p:cNvSpPr/>
              <p:nvPr/>
            </p:nvSpPr>
            <p:spPr>
              <a:xfrm flipH="1">
                <a:off x="4860" y="8734"/>
                <a:ext cx="469" cy="271"/>
              </a:xfrm>
              <a:prstGeom prst="line">
                <a:avLst/>
              </a:prstGeom>
              <a:ln w="9525" cap="flat" cmpd="sng">
                <a:solidFill>
                  <a:srgbClr val="000000"/>
                </a:solidFill>
                <a:prstDash val="solid"/>
                <a:round/>
                <a:headEnd type="none" w="med" len="med"/>
                <a:tailEnd type="triangle" w="med" len="med"/>
              </a:ln>
            </p:spPr>
          </p:sp>
          <p:sp>
            <p:nvSpPr>
              <p:cNvPr id="113695" name="Freeform 96"/>
              <p:cNvSpPr/>
              <p:nvPr/>
            </p:nvSpPr>
            <p:spPr>
              <a:xfrm>
                <a:off x="5407" y="8721"/>
                <a:ext cx="131" cy="836"/>
              </a:xfrm>
              <a:custGeom>
                <a:avLst/>
                <a:gdLst/>
                <a:ahLst/>
                <a:cxnLst>
                  <a:cxn ang="0">
                    <a:pos x="0" y="0"/>
                  </a:cxn>
                  <a:cxn ang="0">
                    <a:pos x="76" y="481"/>
                  </a:cxn>
                </a:cxnLst>
                <a:pathLst>
                  <a:path w="150" h="960">
                    <a:moveTo>
                      <a:pt x="0" y="0"/>
                    </a:moveTo>
                    <a:lnTo>
                      <a:pt x="150" y="960"/>
                    </a:lnTo>
                  </a:path>
                </a:pathLst>
              </a:custGeom>
              <a:noFill/>
              <a:ln w="9525" cap="flat" cmpd="sng">
                <a:solidFill>
                  <a:srgbClr val="000000"/>
                </a:solidFill>
                <a:prstDash val="solid"/>
                <a:round/>
                <a:headEnd type="none" w="med" len="med"/>
                <a:tailEnd type="triangle" w="med" len="med"/>
              </a:ln>
            </p:spPr>
            <p:txBody>
              <a:bodyPr/>
              <a:p>
                <a:endParaRPr lang="zh-CN" altLang="en-US"/>
              </a:p>
            </p:txBody>
          </p:sp>
        </p:grpSp>
        <p:sp>
          <p:nvSpPr>
            <p:cNvPr id="113696" name="Rectangle 97"/>
            <p:cNvSpPr/>
            <p:nvPr/>
          </p:nvSpPr>
          <p:spPr>
            <a:xfrm>
              <a:off x="3146" y="663"/>
              <a:ext cx="187" cy="199"/>
            </a:xfrm>
            <a:prstGeom prst="rect">
              <a:avLst/>
            </a:prstGeom>
            <a:noFill/>
            <a:ln w="9525">
              <a:noFill/>
            </a:ln>
          </p:spPr>
          <p:txBody>
            <a:bodyPr wrap="squar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3697" name="Rectangle 98"/>
            <p:cNvSpPr/>
            <p:nvPr/>
          </p:nvSpPr>
          <p:spPr>
            <a:xfrm>
              <a:off x="2789" y="1071"/>
              <a:ext cx="197"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3698" name="Rectangle 99"/>
            <p:cNvSpPr/>
            <p:nvPr/>
          </p:nvSpPr>
          <p:spPr>
            <a:xfrm>
              <a:off x="3470" y="1888"/>
              <a:ext cx="179"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e</a:t>
              </a:r>
              <a:endParaRPr lang="en-US" altLang="zh-CN" sz="1800" b="1" dirty="0">
                <a:latin typeface="Times New Roman" panose="02020603050405020304" pitchFamily="18" charset="0"/>
                <a:ea typeface="宋体" panose="02010600030101010101" pitchFamily="2" charset="-122"/>
              </a:endParaRPr>
            </a:p>
          </p:txBody>
        </p:sp>
        <p:sp>
          <p:nvSpPr>
            <p:cNvPr id="113699" name="Rectangle 100"/>
            <p:cNvSpPr/>
            <p:nvPr/>
          </p:nvSpPr>
          <p:spPr>
            <a:xfrm>
              <a:off x="1851" y="2296"/>
              <a:ext cx="187"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a</a:t>
              </a:r>
              <a:endParaRPr lang="en-US" altLang="zh-CN" sz="1800" b="1" dirty="0">
                <a:latin typeface="Times New Roman" panose="02020603050405020304" pitchFamily="18" charset="0"/>
                <a:ea typeface="宋体" panose="02010600030101010101" pitchFamily="2" charset="-122"/>
              </a:endParaRPr>
            </a:p>
          </p:txBody>
        </p:sp>
        <p:sp>
          <p:nvSpPr>
            <p:cNvPr id="113700" name="Rectangle 101"/>
            <p:cNvSpPr/>
            <p:nvPr/>
          </p:nvSpPr>
          <p:spPr>
            <a:xfrm>
              <a:off x="2321" y="2296"/>
              <a:ext cx="195"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b</a:t>
              </a:r>
              <a:endParaRPr lang="en-US" altLang="zh-CN" sz="1800" b="1" dirty="0">
                <a:latin typeface="Times New Roman" panose="02020603050405020304" pitchFamily="18" charset="0"/>
                <a:ea typeface="宋体" panose="02010600030101010101" pitchFamily="2" charset="-122"/>
              </a:endParaRPr>
            </a:p>
          </p:txBody>
        </p:sp>
        <p:sp>
          <p:nvSpPr>
            <p:cNvPr id="113701" name="Rectangle 102"/>
            <p:cNvSpPr/>
            <p:nvPr/>
          </p:nvSpPr>
          <p:spPr>
            <a:xfrm>
              <a:off x="2789" y="2292"/>
              <a:ext cx="179"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c</a:t>
              </a:r>
              <a:endParaRPr lang="en-US" altLang="zh-CN" sz="1800" b="1" dirty="0">
                <a:latin typeface="Times New Roman" panose="02020603050405020304" pitchFamily="18" charset="0"/>
                <a:ea typeface="宋体" panose="02010600030101010101" pitchFamily="2" charset="-122"/>
              </a:endParaRPr>
            </a:p>
          </p:txBody>
        </p:sp>
        <p:sp>
          <p:nvSpPr>
            <p:cNvPr id="113702" name="Rectangle 103"/>
            <p:cNvSpPr/>
            <p:nvPr/>
          </p:nvSpPr>
          <p:spPr>
            <a:xfrm>
              <a:off x="3198" y="2296"/>
              <a:ext cx="231" cy="199"/>
            </a:xfrm>
            <a:prstGeom prst="rect">
              <a:avLst/>
            </a:prstGeom>
            <a:noFill/>
            <a:ln w="9525">
              <a:noFill/>
            </a:ln>
          </p:spPr>
          <p:txBody>
            <a:bodyPr wrap="square" anchor="t" anchorCtr="0">
              <a:spAutoFit/>
            </a:bodyPr>
            <a:p>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d</a:t>
              </a:r>
              <a:endParaRPr lang="en-US" altLang="zh-CN" sz="1800" b="1" dirty="0">
                <a:latin typeface="Times New Roman" panose="02020603050405020304" pitchFamily="18" charset="0"/>
                <a:ea typeface="宋体" panose="02010600030101010101" pitchFamily="2" charset="-122"/>
              </a:endParaRPr>
            </a:p>
          </p:txBody>
        </p:sp>
        <p:sp>
          <p:nvSpPr>
            <p:cNvPr id="113703" name="Rectangle 104"/>
            <p:cNvSpPr/>
            <p:nvPr/>
          </p:nvSpPr>
          <p:spPr>
            <a:xfrm>
              <a:off x="2330" y="1480"/>
              <a:ext cx="187" cy="199"/>
            </a:xfrm>
            <a:prstGeom prst="rect">
              <a:avLst/>
            </a:prstGeom>
            <a:noFill/>
            <a:ln w="9525">
              <a:noFill/>
            </a:ln>
          </p:spPr>
          <p:txBody>
            <a:bodyPr wrap="squar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3704" name="Rectangle 105"/>
            <p:cNvSpPr/>
            <p:nvPr/>
          </p:nvSpPr>
          <p:spPr>
            <a:xfrm>
              <a:off x="2093" y="1888"/>
              <a:ext cx="197"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3705" name="Rectangle 106"/>
            <p:cNvSpPr/>
            <p:nvPr/>
          </p:nvSpPr>
          <p:spPr>
            <a:xfrm>
              <a:off x="3253" y="1480"/>
              <a:ext cx="187" cy="199"/>
            </a:xfrm>
            <a:prstGeom prst="rect">
              <a:avLst/>
            </a:prstGeom>
            <a:noFill/>
            <a:ln w="9525">
              <a:noFill/>
            </a:ln>
          </p:spPr>
          <p:txBody>
            <a:bodyPr wrap="squar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
          <p:nvSpPr>
            <p:cNvPr id="113706" name="Rectangle 107"/>
            <p:cNvSpPr/>
            <p:nvPr/>
          </p:nvSpPr>
          <p:spPr>
            <a:xfrm>
              <a:off x="3016" y="1888"/>
              <a:ext cx="197" cy="199"/>
            </a:xfrm>
            <a:prstGeom prst="rect">
              <a:avLst/>
            </a:prstGeom>
            <a:noFill/>
            <a:ln w="9525">
              <a:noFill/>
            </a:ln>
          </p:spPr>
          <p:txBody>
            <a:bodyPr wrap="square" anchor="t" anchorCtr="0">
              <a:spAutoFit/>
            </a:bodyPr>
            <a:p>
              <a:r>
                <a:rPr lang="en-US" altLang="zh-CN" sz="1800" b="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
          <p:nvSpPr>
            <p:cNvPr id="113707" name="Rectangle 108"/>
            <p:cNvSpPr/>
            <p:nvPr/>
          </p:nvSpPr>
          <p:spPr>
            <a:xfrm>
              <a:off x="2562" y="1888"/>
              <a:ext cx="187" cy="199"/>
            </a:xfrm>
            <a:prstGeom prst="rect">
              <a:avLst/>
            </a:prstGeom>
            <a:noFill/>
            <a:ln w="9525">
              <a:noFill/>
            </a:ln>
          </p:spPr>
          <p:txBody>
            <a:bodyPr wrap="square" anchor="t" anchorCtr="0">
              <a:spAutoFit/>
            </a:bodyPr>
            <a:p>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grpSp>
      <p:sp>
        <p:nvSpPr>
          <p:cNvPr id="5" name="圆角矩形 4"/>
          <p:cNvSpPr/>
          <p:nvPr/>
        </p:nvSpPr>
        <p:spPr>
          <a:xfrm>
            <a:off x="7693025" y="3790315"/>
            <a:ext cx="1722755" cy="2196465"/>
          </a:xfrm>
          <a:prstGeom prst="roundRect">
            <a:avLst/>
          </a:prstGeom>
          <a:noFill/>
          <a:ln w="19050" cap="flat" cmpd="sng" algn="ctr">
            <a:solidFill>
              <a:srgbClr val="FF0000"/>
            </a:solidFill>
            <a:prstDash val="sysDot"/>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有向无环是一类具有代表性的图，主要用于研究工程项目的工序问题、工程时间进度问题等。</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一个工程(project)都可分为若干个称为活动(active)的子工程(或工序)，各个子工程受到一定的条件约束：</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某个子工程必须开始于另一个子工程完成之后；</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整个工程有一个开始点(起点)和一个终点。</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一个工程活动可以用有向无环图来描述</a:t>
            </a:r>
            <a:endParaRPr lang="zh-CN" altLang="en-US" sz="24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对于一个工程的实施，人们一般关心两个问题</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工程能否顺利进行（是否有环），用</a:t>
            </a:r>
            <a:r>
              <a:rPr lang="zh-CN" altLang="en-US" dirty="0">
                <a:solidFill>
                  <a:srgbClr val="FF0000"/>
                </a:solidFill>
                <a:latin typeface="黑体" panose="02010609060101010101" pitchFamily="2" charset="-122"/>
                <a:ea typeface="黑体" panose="02010609060101010101" pitchFamily="2" charset="-122"/>
                <a:cs typeface="+mn-ea"/>
                <a:sym typeface="+mn-ea"/>
              </a:rPr>
              <a:t>拓扑排序</a:t>
            </a:r>
            <a:r>
              <a:rPr lang="zh-CN" altLang="en-US" dirty="0">
                <a:latin typeface="黑体" panose="02010609060101010101" pitchFamily="2" charset="-122"/>
                <a:ea typeface="黑体" panose="02010609060101010101" pitchFamily="2" charset="-122"/>
                <a:cs typeface="+mn-ea"/>
                <a:sym typeface="+mn-ea"/>
              </a:rPr>
              <a:t>来解决</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rPr>
              <a:t>估算整个工程完成所必须的最短时间，用</a:t>
            </a:r>
            <a:r>
              <a:rPr lang="zh-CN" altLang="en-US" dirty="0">
                <a:solidFill>
                  <a:srgbClr val="FF0000"/>
                </a:solidFill>
                <a:latin typeface="黑体" panose="02010609060101010101" pitchFamily="2" charset="-122"/>
                <a:ea typeface="黑体" panose="02010609060101010101" pitchFamily="2" charset="-122"/>
                <a:cs typeface="+mn-ea"/>
              </a:rPr>
              <a:t>关键路径</a:t>
            </a:r>
            <a:r>
              <a:rPr lang="zh-CN" altLang="en-US" dirty="0">
                <a:latin typeface="黑体" panose="02010609060101010101" pitchFamily="2" charset="-122"/>
                <a:ea typeface="黑体" panose="02010609060101010101" pitchFamily="2" charset="-122"/>
                <a:cs typeface="+mn-ea"/>
              </a:rPr>
              <a:t>来</a:t>
            </a:r>
            <a:r>
              <a:rPr lang="zh-CN" altLang="en-US" dirty="0">
                <a:latin typeface="黑体" panose="02010609060101010101" pitchFamily="2" charset="-122"/>
                <a:ea typeface="黑体" panose="02010609060101010101" pitchFamily="2" charset="-122"/>
                <a:cs typeface="+mn-ea"/>
              </a:rPr>
              <a:t>解决</a:t>
            </a:r>
            <a:endParaRPr lang="zh-CN" altLang="en-US" dirty="0">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拓扑排序，是指由某个集合的一个偏序得到该集合的一个全序，这种操作称为拓扑</a:t>
            </a: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排序。</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拓扑排序是一种操作</a:t>
            </a:r>
            <a:r>
              <a:rPr lang="zh-CN" altLang="en-US" sz="2800" dirty="0">
                <a:latin typeface="宋体" panose="02010600030101010101" pitchFamily="2" charset="-122"/>
                <a:ea typeface="黑体" panose="02010609060101010101" pitchFamily="2" charset="-122"/>
                <a:cs typeface="黑体" panose="02010609060101010101" pitchFamily="2" charset="-122"/>
                <a:sym typeface="Symbol" panose="05050102010706020507" pitchFamily="18" charset="2"/>
              </a:rPr>
              <a:t>，通过拓扑排序得到集合的</a:t>
            </a:r>
            <a:r>
              <a:rPr lang="zh-CN" altLang="en-US" sz="2800" dirty="0">
                <a:solidFill>
                  <a:srgbClr val="FF0000"/>
                </a:solidFill>
                <a:latin typeface="宋体" panose="02010600030101010101" pitchFamily="2" charset="-122"/>
                <a:ea typeface="黑体" panose="02010609060101010101" pitchFamily="2" charset="-122"/>
                <a:cs typeface="黑体" panose="02010609060101010101" pitchFamily="2" charset="-122"/>
                <a:sym typeface="Symbol" panose="05050102010706020507" pitchFamily="18" charset="2"/>
              </a:rPr>
              <a:t>全序称为拓扑有</a:t>
            </a:r>
            <a:r>
              <a:rPr lang="zh-CN"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序</a:t>
            </a:r>
            <a:endParaRPr lang="zh-CN"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偏序的概念，</a:t>
            </a: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若集合X上的关系R是：</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自反的：x R x</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反对称的：x R y and y R x =&gt; x=y</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传递的：xRy &amp; yRz =&gt; xRz</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则称R是集合X上的偏序关系，例如集合中</a:t>
            </a: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的小于等于关系</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若P是A上的一个偏序关系，我们用a≤b来表示（a,b）∈P</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全序的概念，</a:t>
            </a: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设关系R是集合X上的偏序，如果对每个x,yX，必有xRy或者yRx，则称R是X上的全序关系</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偏序指集合中仅有部分成员之间可比较</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全序指集合中全体成员之间均可比较</a:t>
            </a:r>
            <a:endParaRPr lang="zh-CN" altLang="en-US" sz="2400" dirty="0">
              <a:latin typeface="黑体" panose="02010609060101010101" pitchFamily="2" charset="-122"/>
              <a:ea typeface="黑体" panose="02010609060101010101" pitchFamily="2" charset="-122"/>
              <a:cs typeface="+mn-ea"/>
              <a:sym typeface="Symbol" panose="05050102010706020507" pitchFamily="18" charset="2"/>
            </a:endParaRPr>
          </a:p>
          <a:p>
            <a:pPr marL="0" lvl="1" indent="0" algn="l" eaLnBrk="1" hangingPunct="1">
              <a:buClrTx/>
              <a:buSzTx/>
              <a:buFont typeface="Wingdings" panose="05000000000000000000" charset="0"/>
              <a:buNone/>
            </a:pPr>
            <a:r>
              <a:rPr lang="zh-CN"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例如下图是一个偏序关系，因为1,2没有先后关系，如果人为地增加1,2先后关系，如1先于2，则右图变为全序，称为拓扑有序</a:t>
            </a:r>
            <a:endParaRPr lang="zh-CN" altLang="zh-CN" b="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6740" name="Group 4"/>
          <p:cNvGrpSpPr/>
          <p:nvPr/>
        </p:nvGrpSpPr>
        <p:grpSpPr>
          <a:xfrm>
            <a:off x="1664335" y="3790950"/>
            <a:ext cx="2819400" cy="2286000"/>
            <a:chOff x="3984" y="2880"/>
            <a:chExt cx="1776" cy="1440"/>
          </a:xfrm>
        </p:grpSpPr>
        <p:sp>
          <p:nvSpPr>
            <p:cNvPr id="116741" name="Line 5"/>
            <p:cNvSpPr/>
            <p:nvPr/>
          </p:nvSpPr>
          <p:spPr>
            <a:xfrm flipH="1" flipV="1">
              <a:off x="4961" y="3060"/>
              <a:ext cx="577" cy="360"/>
            </a:xfrm>
            <a:prstGeom prst="line">
              <a:avLst/>
            </a:prstGeom>
            <a:ln w="38100" cap="flat" cmpd="sng">
              <a:solidFill>
                <a:srgbClr val="009900"/>
              </a:solidFill>
              <a:prstDash val="solid"/>
              <a:round/>
              <a:headEnd type="triangle" w="med" len="med"/>
              <a:tailEnd type="none" w="med" len="med"/>
            </a:ln>
          </p:spPr>
        </p:sp>
        <p:sp>
          <p:nvSpPr>
            <p:cNvPr id="116742" name="Line 6"/>
            <p:cNvSpPr/>
            <p:nvPr/>
          </p:nvSpPr>
          <p:spPr>
            <a:xfrm>
              <a:off x="4162" y="3555"/>
              <a:ext cx="222" cy="540"/>
            </a:xfrm>
            <a:prstGeom prst="line">
              <a:avLst/>
            </a:prstGeom>
            <a:ln w="38100" cap="flat" cmpd="sng">
              <a:solidFill>
                <a:srgbClr val="009900"/>
              </a:solidFill>
              <a:prstDash val="solid"/>
              <a:round/>
              <a:headEnd type="none" w="med" len="med"/>
              <a:tailEnd type="triangle" w="med" len="med"/>
            </a:ln>
          </p:spPr>
        </p:sp>
        <p:sp>
          <p:nvSpPr>
            <p:cNvPr id="116743" name="Line 7"/>
            <p:cNvSpPr/>
            <p:nvPr/>
          </p:nvSpPr>
          <p:spPr>
            <a:xfrm flipH="1">
              <a:off x="4206" y="3015"/>
              <a:ext cx="622" cy="360"/>
            </a:xfrm>
            <a:prstGeom prst="line">
              <a:avLst/>
            </a:prstGeom>
            <a:ln w="38100" cap="flat" cmpd="sng">
              <a:solidFill>
                <a:srgbClr val="009900"/>
              </a:solidFill>
              <a:prstDash val="solid"/>
              <a:round/>
              <a:headEnd type="none" w="med" len="med"/>
              <a:tailEnd type="triangle" w="med" len="med"/>
            </a:ln>
          </p:spPr>
        </p:sp>
        <p:sp>
          <p:nvSpPr>
            <p:cNvPr id="116744" name="Line 8"/>
            <p:cNvSpPr/>
            <p:nvPr/>
          </p:nvSpPr>
          <p:spPr>
            <a:xfrm flipH="1" flipV="1">
              <a:off x="4916" y="3060"/>
              <a:ext cx="356" cy="990"/>
            </a:xfrm>
            <a:prstGeom prst="line">
              <a:avLst/>
            </a:prstGeom>
            <a:ln w="38100" cap="flat" cmpd="sng">
              <a:solidFill>
                <a:srgbClr val="009900"/>
              </a:solidFill>
              <a:prstDash val="solid"/>
              <a:round/>
              <a:headEnd type="triangle" w="med" len="med"/>
              <a:tailEnd type="none" w="med" len="med"/>
            </a:ln>
          </p:spPr>
        </p:sp>
        <p:sp>
          <p:nvSpPr>
            <p:cNvPr id="116745" name="Line 9"/>
            <p:cNvSpPr/>
            <p:nvPr/>
          </p:nvSpPr>
          <p:spPr>
            <a:xfrm flipH="1">
              <a:off x="4517" y="4185"/>
              <a:ext cx="666" cy="0"/>
            </a:xfrm>
            <a:prstGeom prst="line">
              <a:avLst/>
            </a:prstGeom>
            <a:ln w="38100" cap="flat" cmpd="sng">
              <a:solidFill>
                <a:srgbClr val="009900"/>
              </a:solidFill>
              <a:prstDash val="solid"/>
              <a:round/>
              <a:headEnd type="none" w="med" len="med"/>
              <a:tailEnd type="triangle" w="med" len="med"/>
            </a:ln>
          </p:spPr>
        </p:sp>
        <p:sp>
          <p:nvSpPr>
            <p:cNvPr id="116746" name="Line 10"/>
            <p:cNvSpPr/>
            <p:nvPr/>
          </p:nvSpPr>
          <p:spPr>
            <a:xfrm flipH="1">
              <a:off x="4517" y="3600"/>
              <a:ext cx="1065" cy="540"/>
            </a:xfrm>
            <a:prstGeom prst="line">
              <a:avLst/>
            </a:prstGeom>
            <a:ln w="38100" cap="flat" cmpd="sng">
              <a:solidFill>
                <a:srgbClr val="009900"/>
              </a:solidFill>
              <a:prstDash val="solid"/>
              <a:round/>
              <a:headEnd type="triangle" w="med" len="med"/>
              <a:tailEnd type="none" w="med" len="med"/>
            </a:ln>
          </p:spPr>
        </p:sp>
        <p:sp>
          <p:nvSpPr>
            <p:cNvPr id="116747" name="Oval 11"/>
            <p:cNvSpPr/>
            <p:nvPr/>
          </p:nvSpPr>
          <p:spPr>
            <a:xfrm>
              <a:off x="3984" y="3330"/>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1</a:t>
              </a:r>
              <a:endParaRPr lang="en-US" altLang="zh-CN" sz="2400" dirty="0">
                <a:solidFill>
                  <a:schemeClr val="bg1"/>
                </a:solidFill>
                <a:latin typeface="Tahoma" panose="020B0604030504040204" charset="0"/>
                <a:ea typeface="宋体" panose="02010600030101010101" pitchFamily="2" charset="-122"/>
              </a:endParaRPr>
            </a:p>
          </p:txBody>
        </p:sp>
        <p:sp>
          <p:nvSpPr>
            <p:cNvPr id="116748" name="Oval 12"/>
            <p:cNvSpPr/>
            <p:nvPr/>
          </p:nvSpPr>
          <p:spPr>
            <a:xfrm>
              <a:off x="5183"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2</a:t>
              </a:r>
              <a:endParaRPr lang="en-US" altLang="zh-CN" sz="2400" dirty="0">
                <a:solidFill>
                  <a:schemeClr val="bg1"/>
                </a:solidFill>
                <a:latin typeface="Tahoma" panose="020B0604030504040204" charset="0"/>
                <a:ea typeface="宋体" panose="02010600030101010101" pitchFamily="2" charset="-122"/>
              </a:endParaRPr>
            </a:p>
          </p:txBody>
        </p:sp>
        <p:sp>
          <p:nvSpPr>
            <p:cNvPr id="116749" name="Oval 13"/>
            <p:cNvSpPr/>
            <p:nvPr/>
          </p:nvSpPr>
          <p:spPr>
            <a:xfrm>
              <a:off x="4295" y="4066"/>
              <a:ext cx="266" cy="254"/>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3</a:t>
              </a:r>
              <a:endParaRPr lang="en-US" altLang="zh-CN" sz="2400" dirty="0">
                <a:solidFill>
                  <a:schemeClr val="bg1"/>
                </a:solidFill>
                <a:latin typeface="Tahoma" panose="020B0604030504040204" charset="0"/>
                <a:ea typeface="宋体" panose="02010600030101010101" pitchFamily="2" charset="-122"/>
              </a:endParaRPr>
            </a:p>
          </p:txBody>
        </p:sp>
        <p:sp>
          <p:nvSpPr>
            <p:cNvPr id="116750" name="Oval 14"/>
            <p:cNvSpPr/>
            <p:nvPr/>
          </p:nvSpPr>
          <p:spPr>
            <a:xfrm>
              <a:off x="5494" y="3375"/>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4</a:t>
              </a:r>
              <a:endParaRPr lang="en-US" altLang="zh-CN" sz="2400" dirty="0">
                <a:solidFill>
                  <a:schemeClr val="bg1"/>
                </a:solidFill>
                <a:latin typeface="Tahoma" panose="020B0604030504040204" charset="0"/>
                <a:ea typeface="宋体" panose="02010600030101010101" pitchFamily="2" charset="-122"/>
              </a:endParaRPr>
            </a:p>
          </p:txBody>
        </p:sp>
        <p:sp>
          <p:nvSpPr>
            <p:cNvPr id="116751" name="Oval 15"/>
            <p:cNvSpPr/>
            <p:nvPr/>
          </p:nvSpPr>
          <p:spPr>
            <a:xfrm>
              <a:off x="4739" y="2880"/>
              <a:ext cx="266" cy="253"/>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0</a:t>
              </a:r>
              <a:endParaRPr lang="en-US" altLang="zh-CN" sz="2400" dirty="0">
                <a:solidFill>
                  <a:schemeClr val="bg1"/>
                </a:solidFill>
                <a:latin typeface="Tahoma" panose="020B0604030504040204" charset="0"/>
                <a:ea typeface="宋体" panose="02010600030101010101" pitchFamily="2" charset="-122"/>
              </a:endParaRPr>
            </a:p>
          </p:txBody>
        </p:sp>
        <p:sp>
          <p:nvSpPr>
            <p:cNvPr id="116752" name="Line 16"/>
            <p:cNvSpPr/>
            <p:nvPr/>
          </p:nvSpPr>
          <p:spPr>
            <a:xfrm>
              <a:off x="4224" y="3504"/>
              <a:ext cx="1008" cy="624"/>
            </a:xfrm>
            <a:prstGeom prst="line">
              <a:avLst/>
            </a:prstGeom>
            <a:ln w="38100" cap="flat" cmpd="sng">
              <a:solidFill>
                <a:schemeClr val="hlink"/>
              </a:solidFill>
              <a:prstDash val="dash"/>
              <a:round/>
              <a:headEnd type="none" w="med" len="med"/>
              <a:tailEnd type="triangle" w="med" len="med"/>
            </a:ln>
          </p:spPr>
        </p:sp>
      </p:grpSp>
      <p:sp>
        <p:nvSpPr>
          <p:cNvPr id="5" name="文本框 4"/>
          <p:cNvSpPr txBox="1"/>
          <p:nvPr/>
        </p:nvSpPr>
        <p:spPr>
          <a:xfrm>
            <a:off x="5320030" y="4441190"/>
            <a:ext cx="6096000" cy="843280"/>
          </a:xfrm>
          <a:prstGeom prst="rect">
            <a:avLst/>
          </a:prstGeom>
        </p:spPr>
        <p:txBody>
          <a:bodyPr vert="horz" wrap="square" lIns="91440" tIns="45720" rIns="91440" bIns="45720" rtlCol="0" anchor="t">
            <a:noAutofit/>
          </a:bodyPr>
          <a:p>
            <a:pPr marL="0" lvl="0" indent="0">
              <a:lnSpc>
                <a:spcPct val="90000"/>
              </a:lnSpc>
              <a:spcBef>
                <a:spcPts val="1000"/>
              </a:spcBef>
              <a:buClr>
                <a:schemeClr val="accent2"/>
              </a:buClr>
              <a:buFont typeface="Wingdings" panose="05000000000000000000" pitchFamily="2" charset="2"/>
              <a:buNone/>
            </a:pPr>
            <a:r>
              <a:rPr lang="zh-CN" altLang="en-US" sz="2400" dirty="0">
                <a:solidFill>
                  <a:srgbClr val="FF0000"/>
                </a:solidFill>
                <a:latin typeface="黑体" panose="02010609060101010101" pitchFamily="2" charset="-122"/>
                <a:ea typeface="黑体" panose="02010609060101010101" pitchFamily="2" charset="-122"/>
                <a:cs typeface="+mn-ea"/>
                <a:sym typeface="Symbol" panose="05050102010706020507" pitchFamily="18" charset="2"/>
              </a:rPr>
              <a:t>从图来说，全序表示任意两点之间至少存在一条路径。</a:t>
            </a:r>
            <a:endParaRPr lang="zh-CN" altLang="en-US" sz="2400" dirty="0">
              <a:solidFill>
                <a:srgbClr val="FF0000"/>
              </a:solidFill>
              <a:latin typeface="黑体" panose="02010609060101010101" pitchFamily="2" charset="-122"/>
              <a:ea typeface="黑体" panose="02010609060101010101" pitchFamily="2" charset="-122"/>
              <a:cs typeface="+mn-ea"/>
              <a:sym typeface="Symbol" panose="05050102010706020507" pitchFamily="18" charset="2"/>
            </a:endParaRPr>
          </a:p>
          <a:p>
            <a:pPr marL="0" lvl="0" indent="0">
              <a:lnSpc>
                <a:spcPct val="90000"/>
              </a:lnSpc>
              <a:spcBef>
                <a:spcPts val="1000"/>
              </a:spcBef>
              <a:buClr>
                <a:schemeClr val="accent2"/>
              </a:buClr>
              <a:buFont typeface="Wingdings" panose="05000000000000000000" pitchFamily="2" charset="2"/>
              <a:buNone/>
            </a:pPr>
            <a:endParaRPr lang="zh-CN" altLang="en-US" sz="2400" dirty="0">
              <a:solidFill>
                <a:srgbClr val="FF0000"/>
              </a:solidFill>
              <a:latin typeface="黑体" panose="02010609060101010101" pitchFamily="2" charset="-122"/>
              <a:ea typeface="黑体" panose="02010609060101010101" pitchFamily="2" charset="-122"/>
              <a:cs typeface="+mn-ea"/>
              <a:sym typeface="Symbol" panose="05050102010706020507" pitchFamily="18" charset="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740025"/>
          </a:xfrm>
        </p:spPr>
        <p:txBody>
          <a:bodyPr/>
          <a:p>
            <a:pPr marL="457200" lvl="1" indent="-457200" algn="l" eaLnBrk="1" hangingPunct="1">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拓扑排序算法：</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⑴ 在有向图中选一个没有前驱的顶点且输出之</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⑵ 从图中删除该顶点和所有以它为尾的弧</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1" indent="0" algn="l" eaLnBrk="1" hangingPunct="1">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Symbol" panose="05050102010706020507" pitchFamily="18" charset="2"/>
              </a:rPr>
              <a:t>重复⑴⑵两步，直到所有顶点输出为止</a:t>
            </a:r>
            <a:endParaRPr lang="zh-CN" altLang="en-US" sz="2400" b="0" dirty="0">
              <a:latin typeface="黑体" panose="02010609060101010101" pitchFamily="2" charset="-122"/>
              <a:ea typeface="黑体" panose="02010609060101010101" pitchFamily="2" charset="-122"/>
              <a:cs typeface="+mn-ea"/>
              <a:sym typeface="Symbol" panose="05050102010706020507" pitchFamily="18" charset="2"/>
            </a:endParaRPr>
          </a:p>
          <a:p>
            <a:pPr marL="609600" lvl="0" indent="-609600" eaLnBrk="1" hangingPunct="1"/>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拓扑排序的结果可以看出：从一个有向图求出</a:t>
            </a:r>
            <a:r>
              <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一个拓扑有序序列</a:t>
            </a:r>
            <a:endParaRPr lang="zh-CN" altLang="zh-CN" sz="28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endParaRPr>
          </a:p>
          <a:p>
            <a:pPr marL="457200" lvl="1" indent="-457200" algn="l" eaLnBrk="1" hangingPunct="1">
              <a:buClrTx/>
              <a:buSzTx/>
              <a:buFont typeface="Wingdings" panose="05000000000000000000" charset="0"/>
              <a:buChar char="l"/>
            </a:pP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7.5 </a:t>
            </a:r>
            <a:r>
              <a:rPr lang="zh-CN" altLang="en-US" dirty="0">
                <a:latin typeface="楷体" panose="02010609060101010101" charset="-122"/>
                <a:ea typeface="楷体" panose="02010609060101010101" charset="-122"/>
                <a:sym typeface="+mn-ea"/>
              </a:rPr>
              <a:t>有向无环图及其应用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tags/tag1.xml><?xml version="1.0" encoding="utf-8"?>
<p:tagLst xmlns:p="http://schemas.openxmlformats.org/presentationml/2006/main">
  <p:tag name="KSO_WM_UNIT_TABLE_BEAUTIFY" val="smartTable{cb5b6048-4228-45fc-91aa-a9e701fdb0e0}"/>
</p:tagLst>
</file>

<file path=ppt/tags/tag10.xml><?xml version="1.0" encoding="utf-8"?>
<p:tagLst xmlns:p="http://schemas.openxmlformats.org/presentationml/2006/main">
  <p:tag name="KSO_WM_UNIT_TABLE_BEAUTIFY" val="smartTable{eb5392fa-7388-46c2-86d2-b70b5a661b41}"/>
</p:tagLst>
</file>

<file path=ppt/tags/tag11.xml><?xml version="1.0" encoding="utf-8"?>
<p:tagLst xmlns:p="http://schemas.openxmlformats.org/presentationml/2006/main">
  <p:tag name="KSO_WM_UNIT_PLACING_PICTURE_USER_VIEWPORT" val="{&quot;height&quot;:6712.499212598425,&quot;width&quot;:9787.499212598424}"/>
</p:tagLst>
</file>

<file path=ppt/tags/tag12.xml><?xml version="1.0" encoding="utf-8"?>
<p:tagLst xmlns:p="http://schemas.openxmlformats.org/presentationml/2006/main">
  <p:tag name="KSO_WPP_MARK_KEY" val="81e39fb6-2793-4dff-8c5a-ec9965042883"/>
  <p:tag name="COMMONDATA" val="eyJoZGlkIjoiYmQ3NjQxYmZmN2ZkODIxYWNiNTEzMzQyMTZmNzQ1MmMifQ=="/>
</p:tagLst>
</file>

<file path=ppt/tags/tag2.xml><?xml version="1.0" encoding="utf-8"?>
<p:tagLst xmlns:p="http://schemas.openxmlformats.org/presentationml/2006/main">
  <p:tag name="KSO_WM_UNIT_TABLE_BEAUTIFY" val="smartTable{7075931f-17e9-44e1-b7ff-41206f972bf3}"/>
</p:tagLst>
</file>

<file path=ppt/tags/tag3.xml><?xml version="1.0" encoding="utf-8"?>
<p:tagLst xmlns:p="http://schemas.openxmlformats.org/presentationml/2006/main">
  <p:tag name="KSO_WM_UNIT_TABLE_BEAUTIFY" val="smartTable{0fe97061-e57b-4929-8d0a-fc3a0fe3e799}"/>
</p:tagLst>
</file>

<file path=ppt/tags/tag4.xml><?xml version="1.0" encoding="utf-8"?>
<p:tagLst xmlns:p="http://schemas.openxmlformats.org/presentationml/2006/main">
  <p:tag name="KSO_WM_UNIT_TABLE_BEAUTIFY" val="smartTable{09cbdd50-a02d-455e-9e14-60fdb3a3c928}"/>
</p:tagLst>
</file>

<file path=ppt/tags/tag5.xml><?xml version="1.0" encoding="utf-8"?>
<p:tagLst xmlns:p="http://schemas.openxmlformats.org/presentationml/2006/main">
  <p:tag name="KSO_WM_UNIT_TABLE_BEAUTIFY" val="smartTable{e77af9fb-e351-4fd4-b12a-0e35ccb00f69}"/>
</p:tagLst>
</file>

<file path=ppt/tags/tag6.xml><?xml version="1.0" encoding="utf-8"?>
<p:tagLst xmlns:p="http://schemas.openxmlformats.org/presentationml/2006/main">
  <p:tag name="KSO_WM_UNIT_PLACING_PICTURE_USER_VIEWPORT" val="{&quot;height&quot;:2655,&quot;width&quot;:5220}"/>
</p:tagLst>
</file>

<file path=ppt/tags/tag7.xml><?xml version="1.0" encoding="utf-8"?>
<p:tagLst xmlns:p="http://schemas.openxmlformats.org/presentationml/2006/main">
  <p:tag name="KSO_WM_UNIT_TABLE_BEAUTIFY" val="smartTable{e1f6d133-8944-4438-9660-0a381e841afb}"/>
</p:tagLst>
</file>

<file path=ppt/tags/tag8.xml><?xml version="1.0" encoding="utf-8"?>
<p:tagLst xmlns:p="http://schemas.openxmlformats.org/presentationml/2006/main">
  <p:tag name="KSO_WM_UNIT_TABLE_BEAUTIFY" val="smartTable{783f0788-11b2-4fe7-96ee-aded9fd75fdc}"/>
  <p:tag name="TABLE_ENDDRAG_ORIGIN_RECT" val="521*336"/>
  <p:tag name="TABLE_ENDDRAG_RECT" val="105*144*521*336"/>
</p:tagLst>
</file>

<file path=ppt/tags/tag9.xml><?xml version="1.0" encoding="utf-8"?>
<p:tagLst xmlns:p="http://schemas.openxmlformats.org/presentationml/2006/main">
  <p:tag name="KSO_WM_UNIT_TABLE_BEAUTIFY" val="smartTable{f523194e-51a0-469b-852b-81afb42368a3}"/>
</p:tagLst>
</file>

<file path=ppt/theme/theme1.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宋体"/>
        <a:ea typeface="微软雅黑"/>
        <a:cs typeface="Segoe Print"/>
      </a:majorFont>
      <a:minorFont>
        <a:latin typeface="宋体"/>
        <a:ea typeface="微软雅黑"/>
        <a:cs typeface="Segoe Prin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bodyPr vert="horz" lIns="91440" tIns="45720" rIns="91440" bIns="45720" rtlCol="0">
        <a:noAutofit/>
      </a:bodyPr>
      <a:lstStyle>
        <a:defPPr marL="571500" lvl="0" indent="-571500">
          <a:lnSpc>
            <a:spcPct val="90000"/>
          </a:lnSpc>
          <a:spcBef>
            <a:spcPts val="1000"/>
          </a:spcBef>
          <a:buClr>
            <a:schemeClr val="accent2"/>
          </a:buClr>
          <a:buFont typeface="Wingdings" panose="05000000000000000000" pitchFamily="2" charset="2"/>
          <a:buChar char="n"/>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21715</Words>
  <Application>WPS 演示</Application>
  <PresentationFormat>宽屏</PresentationFormat>
  <Paragraphs>4582</Paragraphs>
  <Slides>146</Slides>
  <Notes>12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10</vt:i4>
      </vt:variant>
      <vt:variant>
        <vt:lpstr>幻灯片标题</vt:lpstr>
      </vt:variant>
      <vt:variant>
        <vt:i4>146</vt:i4>
      </vt:variant>
    </vt:vector>
  </HeadingPairs>
  <TitlesOfParts>
    <vt:vector size="173" baseType="lpstr">
      <vt:lpstr>Arial</vt:lpstr>
      <vt:lpstr>宋体</vt:lpstr>
      <vt:lpstr>Wingdings</vt:lpstr>
      <vt:lpstr>Copperplate Gothic Bold</vt:lpstr>
      <vt:lpstr>微软雅黑</vt:lpstr>
      <vt:lpstr>Tahoma</vt:lpstr>
      <vt:lpstr>Wingdings</vt:lpstr>
      <vt:lpstr>Garamond</vt:lpstr>
      <vt:lpstr>楷体</vt:lpstr>
      <vt:lpstr>黑体</vt:lpstr>
      <vt:lpstr>Lucida Sans Unicode</vt:lpstr>
      <vt:lpstr>Symbol</vt:lpstr>
      <vt:lpstr>Arial Unicode MS</vt:lpstr>
      <vt:lpstr>Times New Roman</vt:lpstr>
      <vt:lpstr>隶书</vt:lpstr>
      <vt:lpstr>Segoe Print</vt:lpstr>
      <vt:lpstr>1_Office 主题​​</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课程结构（按教材划分）</vt:lpstr>
      <vt:lpstr>PowerPoint 演示文稿</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练习</vt:lpstr>
      <vt:lpstr>7.1 图的定义和术语</vt:lpstr>
      <vt:lpstr>7.1 图的定义和术语</vt:lpstr>
      <vt:lpstr>7.1 图的定义和术语</vt:lpstr>
      <vt:lpstr>7.1 图的定义和术语</vt:lpstr>
      <vt:lpstr>7.1 图的定义和术语</vt:lpstr>
      <vt:lpstr>7.1 图的定义和术语</vt:lpstr>
      <vt:lpstr>练习</vt:lpstr>
      <vt:lpstr>7.1 图的定义和术语</vt:lpstr>
      <vt:lpstr>7.1 图的定义和术语</vt:lpstr>
      <vt:lpstr>7.1 图的定义和术语</vt:lpstr>
      <vt:lpstr>练习</vt:lpstr>
      <vt:lpstr>上节课复习</vt:lpstr>
      <vt:lpstr>PowerPoint 演示文稿</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练习</vt:lpstr>
      <vt:lpstr>练习</vt:lpstr>
      <vt:lpstr>练习</vt:lpstr>
      <vt:lpstr>PowerPoint 演示文稿</vt:lpstr>
      <vt:lpstr>7.3 图的遍历 </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练习</vt:lpstr>
      <vt:lpstr>PowerPoint 演示文稿</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7.4 图的连通</vt:lpstr>
      <vt:lpstr>上节课复习</vt:lpstr>
      <vt:lpstr>复习练习</vt:lpstr>
      <vt:lpstr>复习练习</vt:lpstr>
      <vt:lpstr>复习练习</vt:lpstr>
      <vt:lpstr>PowerPoint 演示文稿</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7.5 有向无环图及其应用</vt:lpstr>
      <vt:lpstr>练习</vt:lpstr>
      <vt:lpstr>练习</vt:lpstr>
      <vt:lpstr>练习</vt:lpstr>
      <vt:lpstr>PowerPoint 演示文稿</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练习</vt:lpstr>
      <vt:lpstr>第七章总结</vt:lpstr>
      <vt:lpstr>PowerPoint 演示文稿</vt:lpstr>
      <vt:lpstr>PowerPoint 演示文稿</vt:lpstr>
      <vt:lpstr>PowerPoint 演示文稿</vt:lpstr>
      <vt:lpstr>PowerPoint 演示文稿</vt:lpstr>
    </vt:vector>
  </TitlesOfParts>
  <Company>SZU</Company>
  <LinksUpToDate>false</LinksUpToDate>
  <SharedDoc>false</SharedDoc>
  <HyperlinksChanged>false</HyperlinksChanged>
  <AppVersion>14.0000</AppVersion>
  <Manager>BJC</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教学讲义</dc:title>
  <dc:creator>白; BJC</dc:creator>
  <dc:subject>C++</dc:subject>
  <cp:lastModifiedBy>白_szu</cp:lastModifiedBy>
  <cp:revision>2385</cp:revision>
  <dcterms:created xsi:type="dcterms:W3CDTF">2014-01-11T15:22:00Z</dcterms:created>
  <dcterms:modified xsi:type="dcterms:W3CDTF">2022-11-05T12:55:49Z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4508C18874504005A6F10EDD074A32CB</vt:lpwstr>
  </property>
</Properties>
</file>